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14.xml" ContentType="application/vnd.openxmlformats-officedocument.themeOverride+xml"/>
  <Override PartName="/ppt/theme/themeOverride8.xml" ContentType="application/vnd.openxmlformats-officedocument.themeOverride+xml"/>
  <Override PartName="/ppt/notesMasters/notesMaster1.xml" ContentType="application/vnd.openxmlformats-officedocument.presentationml.notesMaster+xml"/>
  <Override PartName="/ppt/theme/themeOverride13.xml" ContentType="application/vnd.openxmlformats-officedocument.themeOverride+xml"/>
  <Override PartName="/ppt/theme/themeOverride15.xml" ContentType="application/vnd.openxmlformats-officedocument.themeOverride+xml"/>
  <Override PartName="/ppt/theme/themeOverride12.xml" ContentType="application/vnd.openxmlformats-officedocument.themeOverride+xml"/>
  <Override PartName="/ppt/theme/themeOverride9.xml" ContentType="application/vnd.openxmlformats-officedocument.themeOverride+xml"/>
  <Override PartName="/ppt/theme/themeOverride11.xml" ContentType="application/vnd.openxmlformats-officedocument.themeOverride+xml"/>
  <Override PartName="/ppt/theme/themeOverride10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3"/>
  </p:notesMasterIdLst>
  <p:handoutMasterIdLst>
    <p:handoutMasterId r:id="rId24"/>
  </p:handoutMasterIdLst>
  <p:sldIdLst>
    <p:sldId id="573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56" r:id="rId12"/>
    <p:sldId id="528" r:id="rId13"/>
    <p:sldId id="522" r:id="rId14"/>
    <p:sldId id="567" r:id="rId15"/>
    <p:sldId id="574" r:id="rId16"/>
    <p:sldId id="570" r:id="rId17"/>
    <p:sldId id="572" r:id="rId18"/>
    <p:sldId id="568" r:id="rId19"/>
    <p:sldId id="569" r:id="rId20"/>
    <p:sldId id="557" r:id="rId21"/>
    <p:sldId id="566" r:id="rId22"/>
  </p:sldIdLst>
  <p:sldSz cx="9144000" cy="6858000" type="screen4x3"/>
  <p:notesSz cx="6797675" cy="99266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195B79"/>
    <a:srgbClr val="000099"/>
    <a:srgbClr val="003366"/>
    <a:srgbClr val="99CC00"/>
    <a:srgbClr val="0000CC"/>
    <a:srgbClr val="0099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238" autoAdjust="0"/>
  </p:normalViewPr>
  <p:slideViewPr>
    <p:cSldViewPr>
      <p:cViewPr varScale="1">
        <p:scale>
          <a:sx n="65" d="100"/>
          <a:sy n="65" d="100"/>
        </p:scale>
        <p:origin x="8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0263CBAC-D995-4487-8024-3F9A266AAC90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D8376612-A8B6-468E-B0A2-5174AB83D88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703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217138C4-6719-48EF-89A1-6611AFB0C756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2" tIns="47776" rIns="95552" bIns="4777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2" tIns="47776" rIns="95552" bIns="4777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BF7CEA6B-35C2-4A72-996B-62EAB11F09E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32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86080-6988-48A3-84DD-D3B3D3F4F22B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67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86080-6988-48A3-84DD-D3B3D3F4F22B}" type="slidenum">
              <a:rPr lang="es-CL" smtClean="0"/>
              <a:pPr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353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2CA48B-DC54-4552-B8EC-D181041E0EC4}" type="slidenum">
              <a:rPr lang="es-ES" altLang="es-CL" smtClean="0"/>
              <a:pPr eaLnBrk="1" hangingPunct="1">
                <a:spcBef>
                  <a:spcPct val="0"/>
                </a:spcBef>
              </a:pPr>
              <a:t>20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CL" altLang="es-CL" b="1" dirty="0" smtClean="0"/>
              <a:t>Se aborda en </a:t>
            </a:r>
            <a:r>
              <a:rPr lang="es-CL" altLang="es-CL" b="1" dirty="0" err="1" smtClean="0"/>
              <a:t>PPt</a:t>
            </a:r>
            <a:r>
              <a:rPr lang="es-CL" altLang="es-CL" b="1" dirty="0" smtClean="0"/>
              <a:t> del Ministro</a:t>
            </a:r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87" indent="-2852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57" indent="-2282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480" indent="-2282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902" indent="-2282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325" indent="-228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748" indent="-228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3171" indent="-228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593" indent="-228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81F5EE-CB81-401C-9D39-C7F2D3945EE7}" type="slidenum">
              <a:rPr lang="es-ES" altLang="es-CL" smtClean="0"/>
              <a:pPr eaLnBrk="1" hangingPunct="1">
                <a:spcBef>
                  <a:spcPct val="0"/>
                </a:spcBef>
              </a:pPr>
              <a:t>2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CL" b="1" smtClean="0"/>
              <a:t>Nota: Es redundante con PPT del Ministro…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DCAE43-CFE8-40E0-AF65-63AA23585D26}" type="slidenum">
              <a:rPr lang="es-ES" altLang="es-CL" smtClean="0"/>
              <a:pPr eaLnBrk="1" hangingPunct="1">
                <a:spcBef>
                  <a:spcPct val="0"/>
                </a:spcBef>
              </a:pPr>
              <a:t>5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CL" altLang="es-CL" b="1" smtClean="0"/>
              <a:t>Se aborda en PPt del Ministro</a:t>
            </a:r>
            <a:endParaRPr lang="es-CL" altLang="es-CL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DA2479-98CC-463B-8EDD-423DF27FBEAD}" type="slidenum">
              <a:rPr lang="es-ES" altLang="es-CL" smtClean="0"/>
              <a:pPr eaLnBrk="1" hangingPunct="1">
                <a:spcBef>
                  <a:spcPct val="0"/>
                </a:spcBef>
              </a:pPr>
              <a:t>6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9CC510-9CFA-44B1-913D-3817FD13FCF4}" type="slidenum">
              <a:rPr lang="es-ES" altLang="es-CL" smtClean="0"/>
              <a:pPr eaLnBrk="1" hangingPunct="1">
                <a:spcBef>
                  <a:spcPct val="0"/>
                </a:spcBef>
              </a:pPr>
              <a:t>7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AE6DD7-454F-4BB3-843D-D54ACD0DC05D}" type="slidenum">
              <a:rPr lang="es-ES" altLang="es-CL" smtClean="0"/>
              <a:pPr eaLnBrk="1" hangingPunct="1">
                <a:spcBef>
                  <a:spcPct val="0"/>
                </a:spcBef>
              </a:pPr>
              <a:t>9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86080-6988-48A3-84DD-D3B3D3F4F22B}" type="slidenum">
              <a:rPr lang="es-CL" smtClean="0"/>
              <a:pPr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353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86080-6988-48A3-84DD-D3B3D3F4F22B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35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1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72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679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0746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913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283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439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4782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3452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405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702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3573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6254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091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16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2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52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3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9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38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412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9AA0-20FE-4443-B3A9-09790095D673}" type="datetimeFigureOut">
              <a:rPr lang="es-CL" smtClean="0"/>
              <a:pPr/>
              <a:t>03-08-2018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495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rectangular"/>
          <p:cNvSpPr/>
          <p:nvPr/>
        </p:nvSpPr>
        <p:spPr>
          <a:xfrm>
            <a:off x="0" y="2412388"/>
            <a:ext cx="9180512" cy="1872209"/>
          </a:xfrm>
          <a:prstGeom prst="wedgeRectCallout">
            <a:avLst>
              <a:gd name="adj1" fmla="val -20030"/>
              <a:gd name="adj2" fmla="val 48123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lvl="1" indent="-7938" algn="ctr"/>
            <a:endParaRPr lang="es-CL" sz="4400" b="1" dirty="0" smtClean="0">
              <a:solidFill>
                <a:schemeClr val="bg1"/>
              </a:solidFill>
            </a:endParaRPr>
          </a:p>
          <a:p>
            <a:pPr marL="360363" lvl="1" indent="-7938" algn="ctr"/>
            <a:r>
              <a:rPr lang="es-CL" sz="4400" b="1" dirty="0" smtClean="0">
                <a:solidFill>
                  <a:schemeClr val="bg1"/>
                </a:solidFill>
              </a:rPr>
              <a:t>Supervisión Basada en Riesgos</a:t>
            </a:r>
          </a:p>
          <a:p>
            <a:pPr marL="360363" lvl="1" indent="-7938" algn="ctr"/>
            <a:r>
              <a:rPr lang="es-CL" sz="4400" b="1" dirty="0" smtClean="0">
                <a:solidFill>
                  <a:schemeClr val="bg1"/>
                </a:solidFill>
              </a:rPr>
              <a:t>CMF Chile</a:t>
            </a:r>
          </a:p>
          <a:p>
            <a:pPr marL="360363" lvl="1" indent="-7938" algn="ctr"/>
            <a:endParaRPr lang="es-CL" sz="4800" b="1" dirty="0" smtClean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2682" y="1880828"/>
            <a:ext cx="6729717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s-CL"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4 Subtítulo"/>
          <p:cNvSpPr txBox="1">
            <a:spLocks/>
          </p:cNvSpPr>
          <p:nvPr/>
        </p:nvSpPr>
        <p:spPr>
          <a:xfrm>
            <a:off x="4872077" y="4263479"/>
            <a:ext cx="4271923" cy="461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Wingdings" panose="05000000000000000000" pitchFamily="2" charset="2"/>
              <a:buChar char="§"/>
              <a:defRPr lang="es-E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–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•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–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»"/>
              <a:defRPr lang="es-CL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>
                <a:solidFill>
                  <a:schemeClr val="bg1"/>
                </a:solidFill>
              </a:rPr>
              <a:t>SBR para la Industria Aseguradora:</a:t>
            </a:r>
          </a:p>
          <a:p>
            <a:pPr algn="ctr"/>
            <a:r>
              <a:rPr lang="es-CL" sz="4000" b="1" dirty="0">
                <a:solidFill>
                  <a:schemeClr val="bg1"/>
                </a:solidFill>
              </a:rPr>
              <a:t>Proyecto de Ley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2683" y="2192523"/>
            <a:ext cx="589613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s-CL"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4 Subtítulo"/>
          <p:cNvSpPr txBox="1">
            <a:spLocks/>
          </p:cNvSpPr>
          <p:nvPr/>
        </p:nvSpPr>
        <p:spPr>
          <a:xfrm>
            <a:off x="4872077" y="4575174"/>
            <a:ext cx="4271923" cy="461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Wingdings" panose="05000000000000000000" pitchFamily="2" charset="2"/>
              <a:buChar char="§"/>
              <a:defRPr lang="es-E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–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•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–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»"/>
              <a:defRPr lang="es-CL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02931" y="1765655"/>
            <a:ext cx="81369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/>
              <a:t>PDL </a:t>
            </a:r>
            <a:r>
              <a:rPr lang="es-CL" sz="2200" dirty="0"/>
              <a:t>SBR ingresó a primer trámite legislativo a la Comisión de Hacienda de la Cámara de Diputados el 28 de septiembre de </a:t>
            </a:r>
            <a:r>
              <a:rPr lang="es-CL" sz="2200" dirty="0" smtClean="0"/>
              <a:t>2011.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1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1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/>
              <a:t>El 31/10/12 es aprobado en general y particular.</a:t>
            </a:r>
          </a:p>
          <a:p>
            <a:pPr algn="just"/>
            <a:endParaRPr lang="es-CL" sz="1000" dirty="0" smtClean="0"/>
          </a:p>
          <a:p>
            <a:pPr algn="just"/>
            <a:endParaRPr lang="es-CL" sz="1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/>
              <a:t>Desde el 06/11/12 se encuentra en Segundo Trámite Constitucional en el Senado en la Comisión de Hacienda</a:t>
            </a:r>
            <a:r>
              <a:rPr lang="es-CL" sz="2200" dirty="0" smtClean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/>
              <a:t>Se espera su pronta reactivación en el Congreso. </a:t>
            </a:r>
            <a:endParaRPr lang="es-CL" sz="2200" dirty="0"/>
          </a:p>
          <a:p>
            <a:pPr algn="just"/>
            <a:endParaRPr lang="es-CL" sz="1000" dirty="0" smtClean="0"/>
          </a:p>
          <a:p>
            <a:pPr algn="just"/>
            <a:endParaRPr lang="es-CL" sz="1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/>
              <a:t>La </a:t>
            </a:r>
            <a:r>
              <a:rPr lang="es-CL" sz="2200" dirty="0" smtClean="0"/>
              <a:t>CMF </a:t>
            </a:r>
            <a:r>
              <a:rPr lang="es-CL" sz="2200" dirty="0"/>
              <a:t>en paralelo ha seguido trabajando en el desarrollo e implementación del pilar 1 (regulatorio) y pilar 2 (supervisión) del nuevo modelo de SBR.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000" dirty="0" smtClean="0"/>
          </a:p>
          <a:p>
            <a:pPr algn="just"/>
            <a:endParaRPr lang="es-CL" sz="2000" dirty="0"/>
          </a:p>
          <a:p>
            <a:pPr algn="just"/>
            <a:endParaRPr lang="es-CL" sz="2000" dirty="0" smtClean="0"/>
          </a:p>
          <a:p>
            <a:pPr algn="just"/>
            <a:endParaRPr lang="es-CL" sz="2000" dirty="0"/>
          </a:p>
        </p:txBody>
      </p:sp>
      <p:sp>
        <p:nvSpPr>
          <p:cNvPr id="9" name="8 Rectángulo"/>
          <p:cNvSpPr/>
          <p:nvPr/>
        </p:nvSpPr>
        <p:spPr>
          <a:xfrm>
            <a:off x="322298" y="1813914"/>
            <a:ext cx="84981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/>
          </a:p>
        </p:txBody>
      </p:sp>
      <p:pic>
        <p:nvPicPr>
          <p:cNvPr id="10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71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>
                <a:solidFill>
                  <a:schemeClr val="bg1"/>
                </a:solidFill>
              </a:rPr>
              <a:t>Pilar I: Capital Basado en Riesgo (CBR)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2683" y="2192523"/>
            <a:ext cx="589613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s-CL"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4 Subtítulo"/>
          <p:cNvSpPr txBox="1">
            <a:spLocks/>
          </p:cNvSpPr>
          <p:nvPr/>
        </p:nvSpPr>
        <p:spPr>
          <a:xfrm>
            <a:off x="4872077" y="4575174"/>
            <a:ext cx="4271923" cy="461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Wingdings" panose="05000000000000000000" pitchFamily="2" charset="2"/>
              <a:buChar char="§"/>
              <a:defRPr lang="es-E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–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•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–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»"/>
              <a:defRPr lang="es-CL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559315" y="1536587"/>
            <a:ext cx="1553661" cy="157503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0" dirty="0" smtClean="0">
                <a:solidFill>
                  <a:schemeClr val="bg1"/>
                </a:solidFill>
              </a:rPr>
              <a:t>6</a:t>
            </a:r>
          </a:p>
          <a:p>
            <a:pPr algn="ctr"/>
            <a:r>
              <a:rPr lang="es-CL" sz="1200" b="1" dirty="0" smtClean="0">
                <a:solidFill>
                  <a:schemeClr val="bg1"/>
                </a:solidFill>
              </a:rPr>
              <a:t>Ejercicios QIS</a:t>
            </a:r>
            <a:endParaRPr lang="es-CL" sz="1200" b="1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267744" y="1734518"/>
            <a:ext cx="66247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/>
              <a:t>A la fecha, la </a:t>
            </a:r>
            <a:r>
              <a:rPr lang="es-CL" sz="2200" dirty="0" smtClean="0"/>
              <a:t>CMF </a:t>
            </a:r>
            <a:r>
              <a:rPr lang="es-CL" sz="2200" dirty="0"/>
              <a:t>ha publicado </a:t>
            </a:r>
            <a:r>
              <a:rPr lang="es-CL" sz="2200" dirty="0" smtClean="0"/>
              <a:t>5 </a:t>
            </a:r>
            <a:r>
              <a:rPr lang="es-CL" sz="2200" dirty="0"/>
              <a:t>documentos metodológicos de Capital Basado en Riesgo (CBR</a:t>
            </a:r>
            <a:r>
              <a:rPr lang="es-CL" sz="2200" dirty="0" smtClean="0"/>
              <a:t>), </a:t>
            </a:r>
            <a:r>
              <a:rPr lang="es-CL" sz="2200" dirty="0"/>
              <a:t>realizándose </a:t>
            </a:r>
            <a:r>
              <a:rPr lang="es-CL" sz="2200" dirty="0" smtClean="0"/>
              <a:t>seis </a:t>
            </a:r>
            <a:r>
              <a:rPr lang="es-CL" sz="2200" dirty="0"/>
              <a:t>ejercicios de impacto cuantitativo (QIS).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95536" y="3186508"/>
            <a:ext cx="864096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/>
              <a:t>La CMF ha realizado una serie de seminarios y talleres con el objetivo de explicar los conceptos detrás de la nueva metodología de capital y su aplicación práctica.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1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/>
              <a:t>Existen algunos aspectos de la metodología que aún están en análisis por parte de la CMF y </a:t>
            </a:r>
            <a:r>
              <a:rPr lang="es-CL" sz="2200" dirty="0"/>
              <a:t>se espera constituir prontamente mesas consultivas para </a:t>
            </a:r>
            <a:r>
              <a:rPr lang="es-CL" sz="2200" dirty="0" smtClean="0"/>
              <a:t>avanzar </a:t>
            </a:r>
            <a:r>
              <a:rPr lang="es-CL" sz="2200" dirty="0"/>
              <a:t>en </a:t>
            </a:r>
            <a:r>
              <a:rPr lang="es-CL" sz="2200" dirty="0" smtClean="0"/>
              <a:t>dichos </a:t>
            </a:r>
            <a:r>
              <a:rPr lang="es-CL" sz="2200" dirty="0"/>
              <a:t>desafíos pendientes.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1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/>
              <a:t>La publicación del </a:t>
            </a:r>
            <a:r>
              <a:rPr lang="es-CL" sz="2200" dirty="0" smtClean="0"/>
              <a:t>6to </a:t>
            </a:r>
            <a:r>
              <a:rPr lang="es-CL" sz="2200" dirty="0"/>
              <a:t>documento metodológico está contemplada para el primer semestre de </a:t>
            </a:r>
            <a:r>
              <a:rPr lang="es-CL" sz="2200" dirty="0" smtClean="0"/>
              <a:t>2019.</a:t>
            </a:r>
            <a:endParaRPr lang="es-CL" sz="2200" dirty="0"/>
          </a:p>
          <a:p>
            <a:endParaRPr lang="es-CL" dirty="0" smtClean="0"/>
          </a:p>
        </p:txBody>
      </p:sp>
      <p:pic>
        <p:nvPicPr>
          <p:cNvPr id="9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99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bg1"/>
                </a:solidFill>
              </a:rPr>
              <a:t>Pilar II: Auditorías de Matriz de Riesgos </a:t>
            </a:r>
          </a:p>
        </p:txBody>
      </p:sp>
      <p:sp>
        <p:nvSpPr>
          <p:cNvPr id="5" name="4 Elipse"/>
          <p:cNvSpPr/>
          <p:nvPr/>
        </p:nvSpPr>
        <p:spPr>
          <a:xfrm>
            <a:off x="478553" y="1781163"/>
            <a:ext cx="1800200" cy="16561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0" dirty="0" smtClean="0">
                <a:solidFill>
                  <a:schemeClr val="bg1"/>
                </a:solidFill>
              </a:rPr>
              <a:t>91</a:t>
            </a:r>
          </a:p>
          <a:p>
            <a:pPr algn="ctr"/>
            <a:r>
              <a:rPr lang="es-CL" sz="1200" b="1" dirty="0" smtClean="0">
                <a:solidFill>
                  <a:schemeClr val="bg1"/>
                </a:solidFill>
              </a:rPr>
              <a:t>Auditorías</a:t>
            </a:r>
            <a:endParaRPr lang="es-CL" sz="1200" b="1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02024" y="1781163"/>
            <a:ext cx="63904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200" dirty="0" smtClean="0"/>
              <a:t>Desde 2009 hasta el año 2017, se han efectuado </a:t>
            </a:r>
            <a:r>
              <a:rPr lang="es-CL" sz="2200" b="1" dirty="0" smtClean="0"/>
              <a:t>91</a:t>
            </a:r>
            <a:r>
              <a:rPr lang="es-CL" sz="2200" dirty="0" smtClean="0"/>
              <a:t> auditorías de Matriz de </a:t>
            </a:r>
            <a:r>
              <a:rPr lang="es-CL" sz="2200" dirty="0"/>
              <a:t>R</a:t>
            </a:r>
            <a:r>
              <a:rPr lang="es-CL" sz="2200" dirty="0" smtClean="0"/>
              <a:t>iesgo por parte de la CMF.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2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200" dirty="0"/>
              <a:t>En este proceso, la CMF ha adquirido experiencia en la implementación del modelo y se han ajustado las metodologías y el alcance del trabajo. 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200" dirty="0"/>
          </a:p>
        </p:txBody>
      </p:sp>
      <p:sp>
        <p:nvSpPr>
          <p:cNvPr id="8" name="7 Rectángulo"/>
          <p:cNvSpPr/>
          <p:nvPr/>
        </p:nvSpPr>
        <p:spPr>
          <a:xfrm>
            <a:off x="502420" y="3843637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1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200" dirty="0" smtClean="0"/>
              <a:t>La CMF estima que se está cumpliendo uno de los objetivos del nuevo modelo de supervisión: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1000" dirty="0" smtClean="0"/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s-CL" sz="2000" dirty="0" smtClean="0"/>
              <a:t>Incentivar a las aseguradoras a </a:t>
            </a:r>
            <a:r>
              <a:rPr lang="es-CL" sz="2000" b="1" dirty="0" smtClean="0"/>
              <a:t>desarrollar y fortalecer los procesos de gestión de riesgos </a:t>
            </a:r>
            <a:r>
              <a:rPr lang="es-CL" sz="2000" dirty="0" smtClean="0"/>
              <a:t>(creación de la figura del Gerente de Riesgos y Oficial de Cumplimiento, fortalecimiento de la Auditoría </a:t>
            </a:r>
            <a:r>
              <a:rPr lang="es-CL" sz="2000" dirty="0"/>
              <a:t>I</a:t>
            </a:r>
            <a:r>
              <a:rPr lang="es-CL" sz="2000" dirty="0" smtClean="0"/>
              <a:t>nterna, entre otros aspectos).</a:t>
            </a:r>
            <a:endParaRPr lang="es-CL" sz="20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65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-1763226" y="3631332"/>
            <a:ext cx="857079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lang="es-E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6 Título"/>
          <p:cNvSpPr txBox="1">
            <a:spLocks/>
          </p:cNvSpPr>
          <p:nvPr/>
        </p:nvSpPr>
        <p:spPr>
          <a:xfrm>
            <a:off x="300251" y="1629313"/>
            <a:ext cx="8570794" cy="5097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defRPr/>
            </a:pP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 2016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 actualizó la norma de Gobiernos Corporativos de las aseguradoras, que incorpora los siguientes aspectos:</a:t>
            </a:r>
          </a:p>
          <a:p>
            <a:pPr lvl="0" algn="just">
              <a:defRPr/>
            </a:pPr>
            <a:endParaRPr lang="es-ES" sz="1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sz="2000" b="1" u="sng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Definición de Apetito </a:t>
            </a:r>
            <a:r>
              <a:rPr lang="es-ES" sz="2000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riesgo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E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vinculado con la estrategia de negocios y el nivel de tolerancia de la aseguradora a los riesgos que está expuesta.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s-ES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sz="2000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Autoevaluación de los principios de Gobierno Corporativo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E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grado de cumplimiento y plan de acción para cerrar brechas. Lo anterior, se debe realizar cada dos años. </a:t>
            </a:r>
            <a:r>
              <a:rPr lang="es-ES" dirty="0" smtClean="0">
                <a:solidFill>
                  <a:srgbClr val="0099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la fecha ya se han recibido 2 autoevaluaciones (2016 y 2018).</a:t>
            </a:r>
            <a:endParaRPr lang="es-ES" dirty="0">
              <a:solidFill>
                <a:srgbClr val="0099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s-ES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sz="2000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Autoevaluación de riesgos y solvencia (ORSA)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E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que implica la autoevaluación anual de la posición de solvencia de la compañía </a:t>
            </a:r>
            <a:r>
              <a:rPr lang="es-E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lang="es-E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acuerdo a los niveles de riesgo que ésta enfrenta y de la proyección de ventas de su Plan de Negocios</a:t>
            </a:r>
            <a:r>
              <a:rPr lang="es-ES" dirty="0">
                <a:solidFill>
                  <a:srgbClr val="0099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A la fecha ya se han recibido 2 </a:t>
            </a:r>
            <a:r>
              <a:rPr lang="es-ES" dirty="0" smtClean="0">
                <a:solidFill>
                  <a:srgbClr val="0099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informes (2017 </a:t>
            </a:r>
            <a:r>
              <a:rPr lang="es-ES" dirty="0">
                <a:solidFill>
                  <a:srgbClr val="0099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 2018).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s-E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  <p:sp>
        <p:nvSpPr>
          <p:cNvPr id="8" name="3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</a:rPr>
              <a:t>Modificación NCG N°309:</a:t>
            </a:r>
          </a:p>
          <a:p>
            <a:pPr algn="ctr"/>
            <a:r>
              <a:rPr lang="es-ES" sz="4000" b="1" dirty="0">
                <a:solidFill>
                  <a:schemeClr val="bg1"/>
                </a:solidFill>
              </a:rPr>
              <a:t>ORSA y Gobiernos Corporativos</a:t>
            </a:r>
          </a:p>
        </p:txBody>
      </p:sp>
    </p:spTree>
    <p:extLst>
      <p:ext uri="{BB962C8B-B14F-4D97-AF65-F5344CB8AC3E}">
        <p14:creationId xmlns:p14="http://schemas.microsoft.com/office/powerpoint/2010/main" val="2225992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-1763226" y="3631332"/>
            <a:ext cx="857079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lang="es-E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6 Título"/>
          <p:cNvSpPr txBox="1">
            <a:spLocks/>
          </p:cNvSpPr>
          <p:nvPr/>
        </p:nvSpPr>
        <p:spPr>
          <a:xfrm>
            <a:off x="300251" y="1787832"/>
            <a:ext cx="8570794" cy="5097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Principales </a:t>
            </a:r>
            <a:r>
              <a:rPr lang="es-ES" sz="2200" u="sng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brechas detectadas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Involucramiento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 independencia de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los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directores.</a:t>
            </a:r>
            <a:endParaRPr lang="es-E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Auditoría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Interna no es independiente de la alta administración.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se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han identificado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todos los riesgos significativos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(Ejemplo, riesgo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grupo).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Sistema de gestión de riesgo no está integrado al proceso de toma de decisiones, a su estructura y a su cultura organizacional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defRPr/>
            </a:pPr>
            <a:endParaRPr lang="es-ES" sz="15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observa que el mercado asegurador durante los últimos años ha mostrado avances en materia de gobierno corporativo.</a:t>
            </a:r>
            <a:endParaRPr lang="es-C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CL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compañías </a:t>
            </a:r>
            <a:r>
              <a:rPr lang="es-C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presentaron </a:t>
            </a:r>
            <a:r>
              <a:rPr lang="es-C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planes de acción para superar las brechas observadas con los principios de </a:t>
            </a:r>
            <a:r>
              <a:rPr lang="es-C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GC, por lo que se espera una mejora en la </a:t>
            </a:r>
            <a:r>
              <a:rPr lang="es-E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autoevaluación </a:t>
            </a:r>
            <a:r>
              <a:rPr lang="es-E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enviada a fines </a:t>
            </a:r>
            <a:r>
              <a:rPr lang="es-ES" sz="20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junio pasado</a:t>
            </a:r>
            <a:r>
              <a:rPr lang="es-CL" sz="20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C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CL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es-E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endParaRPr lang="es-E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  <p:sp>
        <p:nvSpPr>
          <p:cNvPr id="8" name="3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Principales Observaciones Autoevaluación Gobiernos Corporativos 2016</a:t>
            </a:r>
            <a:endParaRPr lang="es-E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91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-1763226" y="4581128"/>
            <a:ext cx="857079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lang="es-E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6 Título"/>
          <p:cNvSpPr txBox="1">
            <a:spLocks/>
          </p:cNvSpPr>
          <p:nvPr/>
        </p:nvSpPr>
        <p:spPr>
          <a:xfrm>
            <a:off x="285475" y="1650082"/>
            <a:ext cx="8570794" cy="50975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Para la determinación del Capital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Económico,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 compañías podrán tomar como modelo base la metodología de CBR publicada por la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CMF. Opcionalmente, se podrá ajustar de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acuerdo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su perfil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riesgo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5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Ejemplo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Ajuste de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los factores técnicos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 función de la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volatilidad de la siniestralidad de los productos que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vende la aseguradora. </a:t>
            </a:r>
            <a:endParaRPr lang="es-ES" sz="2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5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Período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proyección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lang="es-ES" sz="2200" b="1" u="sng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 </a:t>
            </a:r>
            <a:r>
              <a:rPr lang="es-ES" sz="2200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menos </a:t>
            </a:r>
            <a:r>
              <a:rPr lang="es-ES" sz="2200" b="1" u="sng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 </a:t>
            </a:r>
            <a:r>
              <a:rPr lang="es-ES" sz="2200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años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5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compañía debe definir escenarios de estrés que puedan afectar su posición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capital, y que sean consistentes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 su perfil de riesgos.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5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compañía debe mantener a disposición de la CMF, todo el soporte metodológico (criterios, hipótesis y experiencia) que sustente las proyecciones y los cálculos realizados asociados al ORSA.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2200" dirty="0">
              <a:solidFill>
                <a:srgbClr val="7030A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  <p:sp>
        <p:nvSpPr>
          <p:cNvPr id="7" name="3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</a:rPr>
              <a:t>Aspectos metodológicos mínimos ORSA</a:t>
            </a:r>
          </a:p>
        </p:txBody>
      </p:sp>
    </p:spTree>
    <p:extLst>
      <p:ext uri="{BB962C8B-B14F-4D97-AF65-F5344CB8AC3E}">
        <p14:creationId xmlns:p14="http://schemas.microsoft.com/office/powerpoint/2010/main" val="9800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-3132856" y="4437112"/>
            <a:ext cx="857079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lang="es-E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6 Título"/>
          <p:cNvSpPr txBox="1">
            <a:spLocks/>
          </p:cNvSpPr>
          <p:nvPr/>
        </p:nvSpPr>
        <p:spPr>
          <a:xfrm>
            <a:off x="285475" y="1676380"/>
            <a:ext cx="8570794" cy="50975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Debe existir un involucramiento continuo del Directorio.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Desarrollo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puede ser interno o apoyado por consultores. Lo importante es que el </a:t>
            </a:r>
            <a:r>
              <a:rPr lang="es-ES" sz="2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know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quede en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cía.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 no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sea una solución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envasada.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 ejercicio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debe incorporar a todas las áreas funcionales de las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compañía (comercial, actuarial, riesgos, inversiones, etc.).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ORSA debe estar inserto en la estrategia de gestión de riesgo de las compañías (NCG N°325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9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Debe existir consistencia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entre el modelo de capital regulatorio (CBR) desarrollado hasta ahora y los modelos de ORSA que presenten las compañías.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no ser así, las aseguradoras deberán respaldar y fundamentar sus cálculos adecuadamente.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2200" dirty="0">
              <a:solidFill>
                <a:srgbClr val="7030A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  <p:sp>
        <p:nvSpPr>
          <p:cNvPr id="7" name="3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</a:rPr>
              <a:t>Expectativas del </a:t>
            </a:r>
            <a:r>
              <a:rPr lang="es-ES" sz="4000" b="1" dirty="0" smtClean="0">
                <a:solidFill>
                  <a:schemeClr val="bg1"/>
                </a:solidFill>
              </a:rPr>
              <a:t>regulador - ORSA</a:t>
            </a:r>
            <a:endParaRPr lang="es-E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2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-1980728" y="4268556"/>
            <a:ext cx="857079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lang="es-E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6 Título"/>
          <p:cNvSpPr txBox="1">
            <a:spLocks/>
          </p:cNvSpPr>
          <p:nvPr/>
        </p:nvSpPr>
        <p:spPr>
          <a:xfrm>
            <a:off x="300251" y="1784066"/>
            <a:ext cx="8570794" cy="5097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 Septiembre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2017,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CMF recibió los </a:t>
            </a: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informes del primer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envío de ORSA por parte de las aseguradoras, el cual estaba referido al 31 de diciembre de 2016. </a:t>
            </a:r>
            <a:endParaRPr lang="es-ES" sz="22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endParaRPr lang="es-ES" sz="1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 </a:t>
            </a: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entidades que informaron fueron: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Compañías de Seguros de Vida: 37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Compañías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Seguros Generales: 28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Del total de 65 entidades, los modelos utilizados fueron: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Modelo interno: 5 compañías (2 CSV y 3 CSG)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Modelo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mixto (</a:t>
            </a:r>
            <a:r>
              <a:rPr lang="es-ES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*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):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compañías (13 CSV y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CSG)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Modelo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CBR estándar: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40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compañías (22 CSV y 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18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CSG</a:t>
            </a: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  <a:endParaRPr lang="es-E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0251" y="5873007"/>
            <a:ext cx="8500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(*) Fórmula estándar de CBR, con ajuste de parámetros realizado por cada compañía</a:t>
            </a:r>
            <a:r>
              <a:rPr lang="es-CL" sz="1600" b="1" dirty="0">
                <a:solidFill>
                  <a:srgbClr val="7030A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solidFill>
                <a:srgbClr val="7030A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3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</a:rPr>
              <a:t>Informes ORSA 2017 recibidos</a:t>
            </a:r>
          </a:p>
        </p:txBody>
      </p:sp>
    </p:spTree>
    <p:extLst>
      <p:ext uri="{BB962C8B-B14F-4D97-AF65-F5344CB8AC3E}">
        <p14:creationId xmlns:p14="http://schemas.microsoft.com/office/powerpoint/2010/main" val="41220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-2340768" y="3760155"/>
            <a:ext cx="857079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lang="es-E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6 Título"/>
          <p:cNvSpPr txBox="1">
            <a:spLocks/>
          </p:cNvSpPr>
          <p:nvPr/>
        </p:nvSpPr>
        <p:spPr>
          <a:xfrm>
            <a:off x="300251" y="1727790"/>
            <a:ext cx="8570794" cy="50975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defRPr/>
            </a:pPr>
            <a:r>
              <a:rPr lang="es-ES" sz="2000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 principales observaciones formuladas por la CMF se refieren a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s-E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Poca profundidad en la definición cuantitativa del apetito por riesgo.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endParaRPr lang="es-ES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Falta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planes de acción para mitigar eventuales desviaciones del rango de tolerancia al riesgo.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endParaRPr lang="es-ES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Ausencia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un apartado metodológico que detalle los principales supuestos, metodologías y fórmulas utilizadas para los cálculos y las proyecciones.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endParaRPr lang="es-ES" sz="20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  <a:defRPr/>
            </a:pPr>
            <a:r>
              <a:rPr lang="es-E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Deficiencias </a:t>
            </a:r>
            <a:r>
              <a:rPr lang="es-E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 la justificación de los ajustes realizados (en caso de modelos mixtos) y de los escenarios de estrés utilizados.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  <p:sp>
        <p:nvSpPr>
          <p:cNvPr id="7" name="3 Llamada rectangular"/>
          <p:cNvSpPr/>
          <p:nvPr/>
        </p:nvSpPr>
        <p:spPr>
          <a:xfrm>
            <a:off x="-19384" y="-27384"/>
            <a:ext cx="9180512" cy="136815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</a:rPr>
              <a:t>Principales </a:t>
            </a:r>
            <a:r>
              <a:rPr lang="es-ES" sz="4000" b="1" dirty="0" smtClean="0">
                <a:solidFill>
                  <a:schemeClr val="bg1"/>
                </a:solidFill>
              </a:rPr>
              <a:t>observaciones ORSA 2017</a:t>
            </a:r>
            <a:endParaRPr lang="es-E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rectangular"/>
          <p:cNvSpPr/>
          <p:nvPr/>
        </p:nvSpPr>
        <p:spPr>
          <a:xfrm>
            <a:off x="0" y="2412388"/>
            <a:ext cx="9180512" cy="1872209"/>
          </a:xfrm>
          <a:prstGeom prst="wedgeRectCallout">
            <a:avLst>
              <a:gd name="adj1" fmla="val -20030"/>
              <a:gd name="adj2" fmla="val 48123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lvl="1" indent="-7938" algn="ctr"/>
            <a:endParaRPr lang="es-CL" sz="4400" b="1" dirty="0" smtClean="0">
              <a:solidFill>
                <a:schemeClr val="bg1"/>
              </a:solidFill>
            </a:endParaRPr>
          </a:p>
          <a:p>
            <a:pPr marL="360363" lvl="1" indent="-7938" algn="ctr"/>
            <a:r>
              <a:rPr lang="es-CL" sz="4400" b="1" dirty="0" smtClean="0">
                <a:solidFill>
                  <a:schemeClr val="bg1"/>
                </a:solidFill>
              </a:rPr>
              <a:t>Supervisión Basada en Riesgos</a:t>
            </a:r>
          </a:p>
          <a:p>
            <a:pPr marL="360363" lvl="1" indent="-7938" algn="ctr"/>
            <a:r>
              <a:rPr lang="es-CL" sz="4400" b="1" dirty="0" smtClean="0">
                <a:solidFill>
                  <a:schemeClr val="bg1"/>
                </a:solidFill>
              </a:rPr>
              <a:t>CMF Chile</a:t>
            </a:r>
          </a:p>
          <a:p>
            <a:pPr marL="360363" lvl="1" indent="-7938" algn="ctr"/>
            <a:endParaRPr lang="es-CL" sz="4800" b="1" dirty="0" smtClean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2682" y="1880828"/>
            <a:ext cx="6729717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s-CL"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4 Subtítulo"/>
          <p:cNvSpPr txBox="1">
            <a:spLocks/>
          </p:cNvSpPr>
          <p:nvPr/>
        </p:nvSpPr>
        <p:spPr>
          <a:xfrm>
            <a:off x="4872077" y="4263479"/>
            <a:ext cx="4271923" cy="461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Wingdings" panose="05000000000000000000" pitchFamily="2" charset="2"/>
              <a:buChar char="§"/>
              <a:defRPr lang="es-E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–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•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–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1B89B5"/>
              </a:buClr>
              <a:buFont typeface="Arial" pitchFamily="34" charset="0"/>
              <a:buChar char="»"/>
              <a:defRPr lang="es-CL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63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69980"/>
            <a:ext cx="8351837" cy="53990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endParaRPr lang="es-CL" sz="5600" dirty="0" smtClean="0">
              <a:solidFill>
                <a:srgbClr val="003399"/>
              </a:solidFill>
            </a:endParaRPr>
          </a:p>
          <a:p>
            <a:pPr marL="536575" lvl="1" indent="-536575" algn="just" defTabSz="450850">
              <a:buFont typeface="+mj-lt"/>
              <a:buAutoNum type="romanUcPeriod"/>
              <a:defRPr/>
            </a:pPr>
            <a:r>
              <a:rPr lang="es-CL" sz="8000" b="1" dirty="0" smtClean="0"/>
              <a:t>FSAP </a:t>
            </a:r>
            <a:r>
              <a:rPr lang="es-CL" sz="8000" b="1" dirty="0"/>
              <a:t>2004 y FSAP 2011(Financial Sector </a:t>
            </a:r>
            <a:r>
              <a:rPr lang="es-CL" sz="8000" b="1" dirty="0" err="1"/>
              <a:t>Assessment</a:t>
            </a:r>
            <a:r>
              <a:rPr lang="es-CL" sz="8000" b="1" dirty="0"/>
              <a:t> </a:t>
            </a:r>
            <a:r>
              <a:rPr lang="es-CL" sz="8000" b="1" dirty="0" err="1"/>
              <a:t>Program</a:t>
            </a:r>
            <a:r>
              <a:rPr lang="es-CL" sz="8000" b="1" dirty="0"/>
              <a:t>) del Banco Mundial y FMI</a:t>
            </a:r>
            <a:r>
              <a:rPr lang="es-CL" sz="8000" dirty="0"/>
              <a:t>, recomendaron un cambio en el sistema de supervisión moviéndose hacia un enfoque basado en el riesgo que asumen las aseguradoras. </a:t>
            </a:r>
            <a:endParaRPr lang="es-CL" sz="8000" dirty="0" smtClean="0"/>
          </a:p>
          <a:p>
            <a:pPr marL="536575" lvl="1" indent="-536575" algn="just" defTabSz="450850">
              <a:buFont typeface="+mj-lt"/>
              <a:buAutoNum type="romanUcPeriod"/>
              <a:defRPr/>
            </a:pPr>
            <a:r>
              <a:rPr lang="es-CL" sz="8000" b="1" dirty="0"/>
              <a:t>Asesoría del Banco Mundial </a:t>
            </a:r>
            <a:r>
              <a:rPr lang="es-CL" sz="8000" b="1" dirty="0" smtClean="0"/>
              <a:t>(2011</a:t>
            </a:r>
            <a:r>
              <a:rPr lang="es-CL" sz="8000" b="1" dirty="0"/>
              <a:t>). </a:t>
            </a:r>
            <a:r>
              <a:rPr lang="es-CL" sz="8000" dirty="0" smtClean="0"/>
              <a:t>Uno de los elementos fundamentales del modelo de supervisión basada en riesgos es la reforma </a:t>
            </a:r>
            <a:r>
              <a:rPr lang="es-CL" sz="8000" dirty="0"/>
              <a:t>de las actuales reglas de capital y solvencia para hacerla más sensibles al </a:t>
            </a:r>
            <a:r>
              <a:rPr lang="es-CL" sz="8000" dirty="0" smtClean="0"/>
              <a:t>riesgo. La </a:t>
            </a:r>
            <a:r>
              <a:rPr lang="es-CL" sz="8000" dirty="0"/>
              <a:t>reforma debe reflejar el contexto chileno, pero al mismo tiempo debe seguir la línea de las tendencias internacionales en materia de regulación de </a:t>
            </a:r>
            <a:r>
              <a:rPr lang="es-CL" sz="8000" dirty="0" smtClean="0"/>
              <a:t>solvencia.</a:t>
            </a:r>
          </a:p>
          <a:p>
            <a:pPr marL="536575" lvl="1" indent="-536575" algn="just" defTabSz="450850">
              <a:buFont typeface="+mj-lt"/>
              <a:buAutoNum type="romanUcPeriod"/>
              <a:defRPr/>
            </a:pPr>
            <a:r>
              <a:rPr lang="es-CL" sz="8000" b="1" dirty="0"/>
              <a:t>Informe OECD Grupo de Expertos en Seguros, Acceso de Chile a la </a:t>
            </a:r>
            <a:r>
              <a:rPr lang="es-CL" sz="8000" b="1" dirty="0" smtClean="0"/>
              <a:t>OECD (</a:t>
            </a:r>
            <a:r>
              <a:rPr lang="es-CL" sz="8000" b="1" dirty="0"/>
              <a:t>2011-12). </a:t>
            </a:r>
            <a:r>
              <a:rPr lang="es-CL" sz="8000" dirty="0"/>
              <a:t>Chile se encuentra en un proceso de implementación de un Sistema de Supervisión Basada en Riesgo, el cual tendrá un impacto sobre la estructura del enfoque de supervisión y afectará la forma en cómo el capital de solvencia es calculado. Este es un importante paso para la actualización del marco prudencial de supervisión en el mercado de seguros. </a:t>
            </a:r>
            <a:endParaRPr lang="es-CL" sz="8000" dirty="0" smtClean="0"/>
          </a:p>
          <a:p>
            <a:pPr marL="536575" lvl="1" indent="-536575" algn="just" defTabSz="450850">
              <a:buFont typeface="+mj-lt"/>
              <a:buAutoNum type="romanUcPeriod"/>
              <a:defRPr/>
            </a:pPr>
            <a:r>
              <a:rPr lang="es-CL" sz="8000" b="1" dirty="0"/>
              <a:t>Principios Básicos de Seguros de la IAIS. PBS 17 Suficiencia de Capital</a:t>
            </a:r>
          </a:p>
          <a:p>
            <a:pPr marL="536575" lvl="1" indent="-536575" algn="just" defTabSz="450850">
              <a:buFont typeface="+mj-lt"/>
              <a:buAutoNum type="romanUcPeriod"/>
              <a:defRPr/>
            </a:pPr>
            <a:endParaRPr lang="es-CL" sz="1800" b="1" dirty="0"/>
          </a:p>
          <a:p>
            <a:pPr marL="536575" lvl="1" indent="-536575" algn="just" defTabSz="450850">
              <a:buFont typeface="+mj-lt"/>
              <a:buAutoNum type="romanUcPeriod"/>
              <a:defRPr/>
            </a:pPr>
            <a:endParaRPr lang="es-CL" sz="1800" dirty="0" smtClean="0"/>
          </a:p>
          <a:p>
            <a:pPr marL="914400" lvl="1" indent="-514350" defTabSz="450850">
              <a:buFont typeface="+mj-lt"/>
              <a:buAutoNum type="romanUcPeriod"/>
              <a:defRPr/>
            </a:pPr>
            <a:endParaRPr lang="es-CL" sz="1800" dirty="0"/>
          </a:p>
          <a:p>
            <a:pPr marL="914400" lvl="1" indent="-514350" defTabSz="450850">
              <a:buFont typeface="+mj-lt"/>
              <a:buAutoNum type="romanUcPeriod"/>
              <a:defRPr/>
            </a:pPr>
            <a:endParaRPr lang="en-GB" b="1" u="sng" dirty="0" smtClean="0"/>
          </a:p>
          <a:p>
            <a:pPr marL="457200" indent="-457200" algn="just">
              <a:buFontTx/>
              <a:buAutoNum type="arabicPeriod"/>
              <a:defRPr/>
            </a:pPr>
            <a:endParaRPr lang="es-MX" sz="1800" dirty="0">
              <a:solidFill>
                <a:srgbClr val="000099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2</a:t>
            </a:fld>
            <a:endParaRPr lang="es-CL" dirty="0"/>
          </a:p>
        </p:txBody>
      </p:sp>
      <p:sp>
        <p:nvSpPr>
          <p:cNvPr id="5" name="4 Llamada rectangular"/>
          <p:cNvSpPr/>
          <p:nvPr/>
        </p:nvSpPr>
        <p:spPr>
          <a:xfrm>
            <a:off x="0" y="-7692"/>
            <a:ext cx="9180512" cy="988420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500" b="1" dirty="0">
                <a:solidFill>
                  <a:schemeClr val="bg1"/>
                </a:solidFill>
              </a:rPr>
              <a:t>Diagnóstico y Recomendaciones Internacionales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30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Llamada rectangular"/>
          <p:cNvSpPr/>
          <p:nvPr/>
        </p:nvSpPr>
        <p:spPr>
          <a:xfrm>
            <a:off x="-19384" y="-27384"/>
            <a:ext cx="9180512" cy="1008112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b="1" dirty="0" smtClean="0">
                <a:solidFill>
                  <a:schemeClr val="bg1"/>
                </a:solidFill>
              </a:rPr>
              <a:t>Línea de Tiempo con los principales avances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500" y="1168838"/>
            <a:ext cx="8630744" cy="5717298"/>
          </a:xfrm>
          <a:prstGeom prst="rect">
            <a:avLst/>
          </a:prstGeom>
        </p:spPr>
      </p:pic>
      <p:pic>
        <p:nvPicPr>
          <p:cNvPr id="4" name="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876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89003"/>
            <a:ext cx="8785225" cy="475297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endParaRPr lang="es-MX" sz="800" dirty="0" smtClean="0">
              <a:solidFill>
                <a:srgbClr val="0000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s-ES" sz="2000" u="sng" kern="1200" dirty="0"/>
              <a:t>Experiencia de países con modelos de SBR y de CBR (modelos estudiados</a:t>
            </a:r>
            <a:r>
              <a:rPr lang="es-ES" sz="2000" kern="1200" dirty="0"/>
              <a:t>):</a:t>
            </a:r>
          </a:p>
          <a:p>
            <a:pPr>
              <a:buFontTx/>
              <a:buNone/>
              <a:defRPr/>
            </a:pPr>
            <a:endParaRPr lang="es-ES" sz="1500" kern="1200" dirty="0"/>
          </a:p>
          <a:p>
            <a:pPr lvl="1">
              <a:defRPr/>
            </a:pPr>
            <a:r>
              <a:rPr lang="es-ES" sz="2000" kern="1200" dirty="0"/>
              <a:t>Canadá (OSFI</a:t>
            </a:r>
            <a:r>
              <a:rPr lang="es-ES" sz="2000" kern="1200" dirty="0" smtClean="0"/>
              <a:t>) desde el año 1999</a:t>
            </a:r>
            <a:endParaRPr lang="es-ES" sz="2000" kern="1200" dirty="0"/>
          </a:p>
          <a:p>
            <a:pPr lvl="1">
              <a:defRPr/>
            </a:pPr>
            <a:r>
              <a:rPr lang="es-ES" sz="2000" kern="1200" dirty="0"/>
              <a:t>Australia (APRA</a:t>
            </a:r>
            <a:r>
              <a:rPr lang="es-ES" sz="2000" kern="1200" dirty="0" smtClean="0"/>
              <a:t>) desde el año 2006</a:t>
            </a:r>
            <a:endParaRPr lang="es-ES" sz="2000" kern="1200" dirty="0"/>
          </a:p>
          <a:p>
            <a:pPr lvl="1">
              <a:defRPr/>
            </a:pPr>
            <a:r>
              <a:rPr lang="es-ES" sz="2000" kern="1200" dirty="0" smtClean="0"/>
              <a:t>EEUU desde el año 1994</a:t>
            </a:r>
            <a:endParaRPr lang="es-ES" sz="2000" kern="1200" dirty="0"/>
          </a:p>
          <a:p>
            <a:pPr lvl="1">
              <a:defRPr/>
            </a:pPr>
            <a:r>
              <a:rPr lang="es-ES" sz="2000" kern="1200" dirty="0" smtClean="0"/>
              <a:t>Japón desde el año 1996</a:t>
            </a:r>
            <a:endParaRPr lang="es-ES" sz="2000" kern="1200" dirty="0"/>
          </a:p>
          <a:p>
            <a:pPr lvl="1">
              <a:defRPr/>
            </a:pPr>
            <a:r>
              <a:rPr lang="es-ES" sz="2000" kern="1200" dirty="0" smtClean="0"/>
              <a:t>Suiza desde año 2006</a:t>
            </a:r>
            <a:endParaRPr lang="es-ES" sz="2000" kern="1200" dirty="0"/>
          </a:p>
          <a:p>
            <a:pPr lvl="1">
              <a:defRPr/>
            </a:pPr>
            <a:r>
              <a:rPr lang="es-ES" sz="2000" kern="1200" dirty="0" smtClean="0"/>
              <a:t>Singapur desde el 2004</a:t>
            </a:r>
            <a:endParaRPr lang="es-ES" sz="2000" kern="1200" dirty="0"/>
          </a:p>
          <a:p>
            <a:pPr lvl="1">
              <a:defRPr/>
            </a:pPr>
            <a:r>
              <a:rPr lang="es-ES" sz="2000" b="1" kern="1200" dirty="0"/>
              <a:t>Unión </a:t>
            </a:r>
            <a:r>
              <a:rPr lang="es-ES" sz="2000" b="1" kern="1200" dirty="0" smtClean="0"/>
              <a:t>Europea, Modelo de Solvencia II fue adoptado por la UE en el año 2009, para </a:t>
            </a:r>
            <a:r>
              <a:rPr lang="es-ES" sz="2000" b="1" kern="1200" dirty="0"/>
              <a:t>su aplicación en el </a:t>
            </a:r>
            <a:r>
              <a:rPr lang="es-ES" sz="2000" b="1" kern="1200" dirty="0" smtClean="0"/>
              <a:t>2016.</a:t>
            </a:r>
          </a:p>
          <a:p>
            <a:pPr marL="0" lvl="1" indent="0">
              <a:buFontTx/>
              <a:buNone/>
              <a:defRPr/>
            </a:pPr>
            <a:endParaRPr lang="es-ES" sz="2000" b="1" kern="1200" dirty="0" smtClean="0"/>
          </a:p>
          <a:p>
            <a:pPr marL="457200" lvl="2" indent="0">
              <a:buFontTx/>
              <a:buNone/>
              <a:defRPr/>
            </a:pPr>
            <a:endParaRPr lang="es-ES" sz="1000" kern="1200" dirty="0">
              <a:solidFill>
                <a:srgbClr val="000099"/>
              </a:solidFill>
              <a:ea typeface="+mn-ea"/>
              <a:cs typeface="+mn-cs"/>
            </a:endParaRPr>
          </a:p>
          <a:p>
            <a:pPr lvl="1">
              <a:defRPr/>
            </a:pPr>
            <a:endParaRPr lang="es-ES" sz="1800" kern="1200" dirty="0">
              <a:solidFill>
                <a:srgbClr val="000099"/>
              </a:solidFill>
              <a:ea typeface="+mn-ea"/>
              <a:cs typeface="+mn-cs"/>
            </a:endParaRPr>
          </a:p>
        </p:txBody>
      </p:sp>
      <p:sp>
        <p:nvSpPr>
          <p:cNvPr id="1741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218D73-2450-4107-B03A-86A0DFEB400C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s-ES" altLang="es-CL" sz="1400" smtClean="0"/>
          </a:p>
        </p:txBody>
      </p:sp>
      <p:sp>
        <p:nvSpPr>
          <p:cNvPr id="6" name="5 Llamada rectangular"/>
          <p:cNvSpPr/>
          <p:nvPr/>
        </p:nvSpPr>
        <p:spPr>
          <a:xfrm>
            <a:off x="0" y="-15766"/>
            <a:ext cx="9180512" cy="988420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500" b="1" dirty="0">
                <a:solidFill>
                  <a:schemeClr val="bg1"/>
                </a:solidFill>
              </a:rPr>
              <a:t>Experiencia y Recomendaciones Internacionales</a:t>
            </a:r>
          </a:p>
        </p:txBody>
      </p:sp>
      <p:pic>
        <p:nvPicPr>
          <p:cNvPr id="5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0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251520" y="1220644"/>
            <a:ext cx="85693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r>
              <a:rPr lang="es-ES" sz="1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● </a:t>
            </a:r>
            <a:r>
              <a:rPr lang="es-ES" sz="2000" dirty="0">
                <a:latin typeface="Arial" pitchFamily="34" charset="0"/>
              </a:rPr>
              <a:t>Hasta 2005 el enfoque de supervisión de solvencia estaba exclusivamente enfocado en: </a:t>
            </a:r>
          </a:p>
          <a:p>
            <a:pPr marL="357188" indent="-357188"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endParaRPr lang="es-ES" sz="700" dirty="0">
              <a:latin typeface="Arial" pitchFamily="34" charset="0"/>
            </a:endParaRPr>
          </a:p>
          <a:p>
            <a:pPr marL="1338263" lvl="1" indent="-530225" algn="just">
              <a:spcBef>
                <a:spcPct val="20000"/>
              </a:spcBef>
              <a:buSzPct val="120000"/>
              <a:buFont typeface="Arial" pitchFamily="34" charset="0"/>
              <a:buChar char="•"/>
              <a:defRPr/>
            </a:pPr>
            <a:r>
              <a:rPr lang="es-ES" sz="2000" dirty="0">
                <a:latin typeface="Arial" pitchFamily="34" charset="0"/>
              </a:rPr>
              <a:t>establecimiento de normas prudenciales, </a:t>
            </a:r>
          </a:p>
          <a:p>
            <a:pPr marL="1338263" lvl="1" indent="-530225" algn="just">
              <a:spcBef>
                <a:spcPct val="20000"/>
              </a:spcBef>
              <a:buSzPct val="120000"/>
              <a:buFont typeface="Arial" pitchFamily="34" charset="0"/>
              <a:buChar char="•"/>
              <a:defRPr/>
            </a:pPr>
            <a:r>
              <a:rPr lang="es-ES" sz="2000" dirty="0">
                <a:latin typeface="Arial" pitchFamily="34" charset="0"/>
              </a:rPr>
              <a:t>la supervisión del cumplimiento de estas normas, </a:t>
            </a:r>
          </a:p>
          <a:p>
            <a:pPr marL="1338263" lvl="1" indent="-530225" algn="just">
              <a:spcBef>
                <a:spcPct val="20000"/>
              </a:spcBef>
              <a:buSzPct val="120000"/>
              <a:buFont typeface="Arial" pitchFamily="34" charset="0"/>
              <a:buChar char="•"/>
              <a:defRPr/>
            </a:pPr>
            <a:r>
              <a:rPr lang="es-ES" sz="2000" dirty="0">
                <a:latin typeface="Arial" pitchFamily="34" charset="0"/>
              </a:rPr>
              <a:t>y la revisión de los estados financieros y otra información técnica o financiera.</a:t>
            </a:r>
          </a:p>
          <a:p>
            <a:pPr marL="1338263" lvl="1" indent="-530225" algn="just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None/>
              <a:defRPr/>
            </a:pPr>
            <a:endParaRPr lang="es-ES" sz="700" dirty="0">
              <a:latin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● </a:t>
            </a:r>
            <a:r>
              <a:rPr lang="es-ES" sz="2000" dirty="0">
                <a:latin typeface="Arial" pitchFamily="34" charset="0"/>
              </a:rPr>
              <a:t>Sin embargo, se le daba poca atención al </a:t>
            </a:r>
            <a:r>
              <a:rPr lang="es-ES" sz="2000" u="sng" dirty="0">
                <a:latin typeface="Arial" pitchFamily="34" charset="0"/>
              </a:rPr>
              <a:t>gobierno corporativo</a:t>
            </a:r>
            <a:r>
              <a:rPr lang="es-ES" sz="2000" dirty="0">
                <a:latin typeface="Arial" pitchFamily="34" charset="0"/>
              </a:rPr>
              <a:t> y a la </a:t>
            </a:r>
            <a:r>
              <a:rPr lang="es-ES" sz="2000" u="sng" dirty="0">
                <a:latin typeface="Arial" pitchFamily="34" charset="0"/>
              </a:rPr>
              <a:t>gestión de riesgo</a:t>
            </a:r>
            <a:r>
              <a:rPr lang="es-ES" sz="2000" dirty="0">
                <a:latin typeface="Arial" pitchFamily="34" charset="0"/>
              </a:rPr>
              <a:t> de las aseguradoras.</a:t>
            </a:r>
          </a:p>
          <a:p>
            <a:pPr marL="357188" indent="-357188"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endParaRPr lang="es-ES" sz="1000" u="sng" dirty="0">
              <a:latin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● </a:t>
            </a:r>
            <a:r>
              <a:rPr lang="es-CL" sz="2000" dirty="0">
                <a:latin typeface="Arial" pitchFamily="34" charset="0"/>
              </a:rPr>
              <a:t>Modelo de supervisión ha evolucionado hacia la SBR, pero con las limitaciones del marco legal vigente.</a:t>
            </a: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endParaRPr lang="es-CL" sz="1000" dirty="0">
              <a:latin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● En este sentido, dicho marco legal se centra en el cumplimiento de reglas fijas que no son sensibles a los riesgos, tales como la aplicación de límites de inversiones a las aseguradoras.</a:t>
            </a:r>
            <a:endParaRPr lang="es-CL" sz="2000" dirty="0">
              <a:latin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endParaRPr lang="es-ES" sz="2400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946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06F980-D1A1-44C0-A86F-7DD778E7F58D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s-ES" altLang="es-CL" sz="1400" smtClean="0"/>
          </a:p>
        </p:txBody>
      </p:sp>
      <p:sp>
        <p:nvSpPr>
          <p:cNvPr id="6" name="5 Llamada rectangular"/>
          <p:cNvSpPr/>
          <p:nvPr/>
        </p:nvSpPr>
        <p:spPr>
          <a:xfrm>
            <a:off x="-38308" y="-9474"/>
            <a:ext cx="9180512" cy="988420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bg1"/>
                </a:solidFill>
              </a:rPr>
              <a:t>Descripción del Modelo SBR</a:t>
            </a:r>
            <a:endParaRPr lang="es-CL" sz="4000" b="1" dirty="0">
              <a:solidFill>
                <a:schemeClr val="bg1"/>
              </a:solidFill>
            </a:endParaRPr>
          </a:p>
        </p:txBody>
      </p:sp>
      <p:pic>
        <p:nvPicPr>
          <p:cNvPr id="5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1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178" name="Group 2"/>
          <p:cNvGraphicFramePr>
            <a:graphicFrameLocks noGrp="1"/>
          </p:cNvGraphicFramePr>
          <p:nvPr/>
        </p:nvGraphicFramePr>
        <p:xfrm>
          <a:off x="1797050" y="3573463"/>
          <a:ext cx="2743200" cy="223202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NIVEL REGULATORIO: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REQUERIMIENTOS MINIMOS DE SOLVENCIA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12" name="AutoShape 8"/>
          <p:cNvSpPr>
            <a:spLocks noChangeArrowheads="1"/>
          </p:cNvSpPr>
          <p:nvPr/>
        </p:nvSpPr>
        <p:spPr bwMode="auto">
          <a:xfrm rot="-5400000">
            <a:off x="248444" y="2026444"/>
            <a:ext cx="1441450" cy="1366838"/>
          </a:xfrm>
          <a:prstGeom prst="chevron">
            <a:avLst>
              <a:gd name="adj" fmla="val 2636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s-CL" sz="1600" b="1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CL" sz="1600" b="1">
                <a:latin typeface="Times New Roman" pitchFamily="18" charset="0"/>
              </a:rPr>
              <a:t>PILAR 2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rot="-5400000">
            <a:off x="249237" y="3970338"/>
            <a:ext cx="1439863" cy="1366838"/>
          </a:xfrm>
          <a:prstGeom prst="chevron">
            <a:avLst>
              <a:gd name="adj" fmla="val 2633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s-CL" sz="1600" b="1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CL" sz="1600" b="1">
                <a:latin typeface="Times New Roman" pitchFamily="18" charset="0"/>
              </a:rPr>
              <a:t>PILAR 1</a:t>
            </a:r>
          </a:p>
        </p:txBody>
      </p:sp>
      <p:graphicFrame>
        <p:nvGraphicFramePr>
          <p:cNvPr id="178186" name="Group 10"/>
          <p:cNvGraphicFramePr>
            <a:graphicFrameLocks noGrp="1"/>
          </p:cNvGraphicFramePr>
          <p:nvPr/>
        </p:nvGraphicFramePr>
        <p:xfrm>
          <a:off x="1797050" y="1724025"/>
          <a:ext cx="2744788" cy="1704975"/>
        </p:xfrm>
        <a:graphic>
          <a:graphicData uri="http://schemas.openxmlformats.org/drawingml/2006/table">
            <a:tbl>
              <a:tblPr/>
              <a:tblGrid>
                <a:gridCol w="274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NIVEL DE SUPERVISION: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PROCESO DE EVALUACIÓN DE RIESGOS Y ACTIVIDADES DE MITIGACION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8193" name="Group 1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1650725"/>
              </p:ext>
            </p:extLst>
          </p:nvPr>
        </p:nvGraphicFramePr>
        <p:xfrm>
          <a:off x="4533900" y="1714281"/>
          <a:ext cx="2808288" cy="1300162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0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EVALUACION DE RIESGOS DE LAS ASEGURADORAS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MEDIDAS DE MITIGACION OBLIGATORIAS DE IMPLEMENTAR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8199" name="Group 23"/>
          <p:cNvGraphicFramePr>
            <a:graphicFrameLocks noGrp="1"/>
          </p:cNvGraphicFramePr>
          <p:nvPr>
            <p:ph sz="half" idx="2"/>
          </p:nvPr>
        </p:nvGraphicFramePr>
        <p:xfrm>
          <a:off x="4533900" y="3570288"/>
          <a:ext cx="2808288" cy="1158875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8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CAPITAL BASADO EN RIESGO  (CBR)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NUEVO REGIMEN DE INVERSIONES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33" name="Text Box 32"/>
          <p:cNvSpPr txBox="1">
            <a:spLocks noChangeArrowheads="1"/>
          </p:cNvSpPr>
          <p:nvPr/>
        </p:nvSpPr>
        <p:spPr bwMode="auto">
          <a:xfrm>
            <a:off x="4533900" y="4724400"/>
            <a:ext cx="2808288" cy="10795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MX" altLang="es-CL" sz="1400" b="1"/>
              <a:t>NUEVAS NORMAS SOBRE VALORIZACION DE ACTIVOS Y PASIVOS</a:t>
            </a:r>
            <a:endParaRPr lang="es-ES" altLang="es-CL" sz="1400"/>
          </a:p>
        </p:txBody>
      </p:sp>
      <p:sp>
        <p:nvSpPr>
          <p:cNvPr id="21534" name="Rectangle 33"/>
          <p:cNvSpPr>
            <a:spLocks noChangeArrowheads="1"/>
          </p:cNvSpPr>
          <p:nvPr/>
        </p:nvSpPr>
        <p:spPr bwMode="auto">
          <a:xfrm>
            <a:off x="3901149" y="6082540"/>
            <a:ext cx="215900" cy="1444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CL" sz="1800"/>
          </a:p>
        </p:txBody>
      </p:sp>
      <p:sp>
        <p:nvSpPr>
          <p:cNvPr id="21535" name="Text Box 34"/>
          <p:cNvSpPr txBox="1">
            <a:spLocks noChangeArrowheads="1"/>
          </p:cNvSpPr>
          <p:nvPr/>
        </p:nvSpPr>
        <p:spPr bwMode="auto">
          <a:xfrm>
            <a:off x="4240874" y="6031740"/>
            <a:ext cx="2428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 dirty="0"/>
              <a:t>NO REQUIERE CAMBIO LEGAL</a:t>
            </a:r>
            <a:endParaRPr lang="es-ES" altLang="es-CL" sz="1200" dirty="0"/>
          </a:p>
        </p:txBody>
      </p:sp>
      <p:sp>
        <p:nvSpPr>
          <p:cNvPr id="21536" name="Rectangle 35"/>
          <p:cNvSpPr>
            <a:spLocks noChangeArrowheads="1"/>
          </p:cNvSpPr>
          <p:nvPr/>
        </p:nvSpPr>
        <p:spPr bwMode="auto">
          <a:xfrm>
            <a:off x="3901149" y="6298440"/>
            <a:ext cx="215900" cy="1444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CL" sz="1800"/>
          </a:p>
        </p:txBody>
      </p:sp>
      <p:sp>
        <p:nvSpPr>
          <p:cNvPr id="21537" name="Text Box 36"/>
          <p:cNvSpPr txBox="1">
            <a:spLocks noChangeArrowheads="1"/>
          </p:cNvSpPr>
          <p:nvPr/>
        </p:nvSpPr>
        <p:spPr bwMode="auto">
          <a:xfrm>
            <a:off x="4261512" y="6239702"/>
            <a:ext cx="2208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 dirty="0"/>
              <a:t>REQUIERE CAMBIO DE LEY</a:t>
            </a:r>
            <a:endParaRPr lang="es-ES" altLang="es-CL" sz="1200" dirty="0"/>
          </a:p>
        </p:txBody>
      </p:sp>
      <p:sp>
        <p:nvSpPr>
          <p:cNvPr id="21538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  <p:sp>
        <p:nvSpPr>
          <p:cNvPr id="21539" name="AutoShape 29"/>
          <p:cNvSpPr>
            <a:spLocks noChangeArrowheads="1"/>
          </p:cNvSpPr>
          <p:nvPr/>
        </p:nvSpPr>
        <p:spPr bwMode="auto">
          <a:xfrm rot="5400000">
            <a:off x="7993856" y="2110948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300" dirty="0"/>
              <a:t>Norma Gobierno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300" dirty="0"/>
              <a:t>Corporativo </a:t>
            </a:r>
            <a:r>
              <a:rPr lang="es-CL" altLang="es-CL" sz="1300" dirty="0" smtClean="0"/>
              <a:t>(*)(**)</a:t>
            </a:r>
            <a:endParaRPr lang="es-ES" altLang="es-CL" sz="1300" dirty="0"/>
          </a:p>
        </p:txBody>
      </p:sp>
      <p:sp>
        <p:nvSpPr>
          <p:cNvPr id="21540" name="AutoShape 29"/>
          <p:cNvSpPr>
            <a:spLocks noChangeArrowheads="1"/>
          </p:cNvSpPr>
          <p:nvPr/>
        </p:nvSpPr>
        <p:spPr bwMode="auto">
          <a:xfrm rot="5400000">
            <a:off x="7993857" y="2778918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Norma Sistema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Gestión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de Riesgos (*)</a:t>
            </a:r>
          </a:p>
        </p:txBody>
      </p:sp>
      <p:sp>
        <p:nvSpPr>
          <p:cNvPr id="21541" name="AutoShape 29"/>
          <p:cNvSpPr>
            <a:spLocks noChangeArrowheads="1"/>
          </p:cNvSpPr>
          <p:nvPr/>
        </p:nvSpPr>
        <p:spPr bwMode="auto">
          <a:xfrm rot="5400000">
            <a:off x="7993856" y="4413140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 dirty="0"/>
              <a:t>Normas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 dirty="0"/>
              <a:t>Res. Técnicas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 dirty="0"/>
              <a:t> e Inversiones (*)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6816725" y="6002998"/>
            <a:ext cx="2963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 dirty="0"/>
              <a:t>(*) EMITIDAS EN </a:t>
            </a:r>
            <a:r>
              <a:rPr lang="es-CL" altLang="es-CL" sz="1200" dirty="0" smtClean="0"/>
              <a:t>2011.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 dirty="0" smtClean="0"/>
              <a:t>(**) EN MARZO DE 2016 SE ACTUALIZÓ LA NCG N° 309.</a:t>
            </a:r>
            <a:endParaRPr lang="es-ES" altLang="es-CL" sz="1200" dirty="0"/>
          </a:p>
        </p:txBody>
      </p:sp>
      <p:sp>
        <p:nvSpPr>
          <p:cNvPr id="21543" name="Text Box 32"/>
          <p:cNvSpPr txBox="1">
            <a:spLocks noChangeArrowheads="1"/>
          </p:cNvSpPr>
          <p:nvPr/>
        </p:nvSpPr>
        <p:spPr bwMode="auto">
          <a:xfrm>
            <a:off x="4549775" y="3000375"/>
            <a:ext cx="2808288" cy="4286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ES" altLang="es-CL" sz="1400" b="1"/>
              <a:t>NUEVAS NORMAS: SGR Y GC</a:t>
            </a:r>
          </a:p>
        </p:txBody>
      </p:sp>
      <p:sp>
        <p:nvSpPr>
          <p:cNvPr id="20" name="19 Llamada rectangular"/>
          <p:cNvSpPr/>
          <p:nvPr/>
        </p:nvSpPr>
        <p:spPr>
          <a:xfrm>
            <a:off x="-38308" y="-9474"/>
            <a:ext cx="9180512" cy="988420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bg1"/>
                </a:solidFill>
              </a:rPr>
              <a:t>Descripción del Modelo SBR</a:t>
            </a:r>
            <a:endParaRPr lang="es-CL" sz="4000" b="1" dirty="0">
              <a:solidFill>
                <a:schemeClr val="bg1"/>
              </a:solidFill>
            </a:endParaRPr>
          </a:p>
        </p:txBody>
      </p:sp>
      <p:pic>
        <p:nvPicPr>
          <p:cNvPr id="22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352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399365"/>
            <a:ext cx="8424863" cy="504825"/>
          </a:xfrm>
          <a:noFill/>
        </p:spPr>
        <p:txBody>
          <a:bodyPr/>
          <a:lstStyle/>
          <a:p>
            <a:pPr algn="l" eaLnBrk="1" hangingPunct="1"/>
            <a:r>
              <a:rPr lang="es-CL" altLang="es-CL" sz="2400" b="1" dirty="0" smtClean="0"/>
              <a:t>Nuevo Modelo de Supervisión de Seguros de la CMF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01730"/>
            <a:ext cx="8678863" cy="4643438"/>
          </a:xfrm>
        </p:spPr>
        <p:txBody>
          <a:bodyPr>
            <a:normAutofit lnSpcReduction="10000"/>
          </a:bodyPr>
          <a:lstStyle/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2000" dirty="0" smtClean="0">
              <a:cs typeface="Times New Roman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ES" sz="2400" dirty="0" smtClean="0">
                <a:cs typeface="Times New Roman" pitchFamily="18" charset="0"/>
              </a:rPr>
              <a:t>Nuevo enfoque distingue entre compañías de seguros que toman distintos niveles de riesgos y la gestión que realizan de éstos.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ES" sz="2400" dirty="0" smtClean="0">
              <a:cs typeface="Times New Roman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ES" sz="2400" dirty="0" smtClean="0">
                <a:cs typeface="Times New Roman" pitchFamily="18" charset="0"/>
              </a:rPr>
              <a:t>A igual calidad de gestión de riesgos, tomar un mayor riesgo en los activos y pasivos involucra un mayor requerimiento de capital.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2400" dirty="0" smtClean="0">
              <a:cs typeface="Times New Roman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cs typeface="Times New Roman" pitchFamily="18" charset="0"/>
              </a:rPr>
              <a:t>Un débil gobierno corporativo y gestión de riesgos implica mayores requerimientos del supervisor e indirectamente mayor requerimiento de capital.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2400" dirty="0" smtClean="0">
              <a:cs typeface="Times New Roman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cs typeface="Times New Roman" pitchFamily="18" charset="0"/>
              </a:rPr>
              <a:t>Nuevas facultades de supervisión bajo un enfoque preventivo de acuerdo a una escala de intervención. Mientras menor es la calificación de Solvencia, mayores son las facultades de la CMF. </a:t>
            </a:r>
          </a:p>
        </p:txBody>
      </p:sp>
      <p:sp>
        <p:nvSpPr>
          <p:cNvPr id="22533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0B4A1D-B413-4937-92EF-62DDCDE18FF3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s-ES" altLang="es-CL" sz="1400" smtClean="0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</a:t>
            </a:r>
            <a:r>
              <a:rPr lang="es-CL" altLang="es-CL" sz="2800" b="1" dirty="0" smtClean="0">
                <a:solidFill>
                  <a:srgbClr val="000099"/>
                </a:solidFill>
              </a:rPr>
              <a:t>SBR</a:t>
            </a:r>
          </a:p>
        </p:txBody>
      </p:sp>
      <p:sp>
        <p:nvSpPr>
          <p:cNvPr id="6" name="5 Llamada rectangular"/>
          <p:cNvSpPr/>
          <p:nvPr/>
        </p:nvSpPr>
        <p:spPr>
          <a:xfrm>
            <a:off x="-38308" y="-9474"/>
            <a:ext cx="9180512" cy="988420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bg1"/>
                </a:solidFill>
              </a:rPr>
              <a:t>Descripción del Modelo SBR</a:t>
            </a:r>
            <a:endParaRPr lang="es-CL" sz="4000" b="1" dirty="0">
              <a:solidFill>
                <a:schemeClr val="bg1"/>
              </a:solidFill>
            </a:endParaRPr>
          </a:p>
        </p:txBody>
      </p:sp>
      <p:pic>
        <p:nvPicPr>
          <p:cNvPr id="7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0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89003"/>
            <a:ext cx="8424863" cy="431800"/>
          </a:xfrm>
          <a:noFill/>
        </p:spPr>
        <p:txBody>
          <a:bodyPr>
            <a:noAutofit/>
          </a:bodyPr>
          <a:lstStyle/>
          <a:p>
            <a:pPr algn="l" eaLnBrk="1" hangingPunct="1"/>
            <a:r>
              <a:rPr lang="es-CL" altLang="es-CL" sz="2400" b="1" dirty="0" smtClean="0"/>
              <a:t>Nuevo Modelo de Supervisión de Seguros de la CMF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78196"/>
            <a:ext cx="8642350" cy="4584700"/>
          </a:xfrm>
        </p:spPr>
        <p:txBody>
          <a:bodyPr>
            <a:normAutofit lnSpcReduction="10000"/>
          </a:bodyPr>
          <a:lstStyle/>
          <a:p>
            <a:pPr marL="177800" indent="-1778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b="1" dirty="0" smtClean="0"/>
              <a:t>Objetivos y beneficios esperados:</a:t>
            </a:r>
          </a:p>
          <a:p>
            <a:pPr marL="177800" indent="-177800" algn="just" eaLnBrk="1" hangingPunct="1">
              <a:lnSpc>
                <a:spcPct val="80000"/>
              </a:lnSpc>
              <a:buFontTx/>
              <a:buNone/>
              <a:defRPr/>
            </a:pPr>
            <a:endParaRPr lang="es-MX" sz="2400" b="1" dirty="0" smtClean="0"/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/>
              <a:t> Fortalecimiento de los sistemas de gestión de riesgos</a:t>
            </a:r>
          </a:p>
          <a:p>
            <a:pPr marL="577850" lvl="1" indent="-177800" eaLnBrk="1" hangingPunct="1">
              <a:lnSpc>
                <a:spcPct val="80000"/>
              </a:lnSpc>
              <a:defRPr/>
            </a:pPr>
            <a:endParaRPr lang="es-MX" sz="1800" dirty="0" smtClean="0"/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/>
              <a:t> Enfoque preventivo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1800" dirty="0" smtClean="0"/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/>
              <a:t> Regulación más flexible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1800" dirty="0" smtClean="0"/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/>
              <a:t> Focalización de los recursos del supervisor </a:t>
            </a:r>
          </a:p>
          <a:p>
            <a:pPr marL="400050" lvl="1" indent="0" algn="just" eaLnBrk="1" hangingPunct="1">
              <a:lnSpc>
                <a:spcPct val="80000"/>
              </a:lnSpc>
              <a:buFontTx/>
              <a:buNone/>
              <a:defRPr/>
            </a:pPr>
            <a:endParaRPr lang="es-MX" sz="1800" dirty="0" smtClean="0"/>
          </a:p>
          <a:p>
            <a:pPr marL="625475" lvl="1" indent="-225425" algn="just" eaLnBrk="1" hangingPunct="1">
              <a:lnSpc>
                <a:spcPct val="80000"/>
              </a:lnSpc>
              <a:defRPr/>
            </a:pPr>
            <a:r>
              <a:rPr lang="es-MX" sz="2400" dirty="0" smtClean="0"/>
              <a:t>Capital ajustado a requerimientos de compañías, según sus riesgos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1800" dirty="0" smtClean="0"/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/>
              <a:t> Alineamiento a recomendaciones internacionales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2400" dirty="0" smtClean="0">
              <a:solidFill>
                <a:srgbClr val="000099"/>
              </a:solidFill>
            </a:endParaRPr>
          </a:p>
        </p:txBody>
      </p:sp>
      <p:sp>
        <p:nvSpPr>
          <p:cNvPr id="23557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58B9AF3-58D6-4C99-BE97-A1A36806100F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s-ES" altLang="es-CL" sz="1400" smtClean="0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  <p:sp>
        <p:nvSpPr>
          <p:cNvPr id="6" name="5 Llamada rectangular"/>
          <p:cNvSpPr/>
          <p:nvPr/>
        </p:nvSpPr>
        <p:spPr>
          <a:xfrm>
            <a:off x="-38308" y="-9474"/>
            <a:ext cx="9180512" cy="988420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bg1"/>
                </a:solidFill>
              </a:rPr>
              <a:t>Descripción del Modelo SBR</a:t>
            </a:r>
            <a:endParaRPr lang="es-CL" sz="4000" b="1" dirty="0">
              <a:solidFill>
                <a:schemeClr val="bg1"/>
              </a:solidFill>
            </a:endParaRPr>
          </a:p>
        </p:txBody>
      </p:sp>
      <p:pic>
        <p:nvPicPr>
          <p:cNvPr id="7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32" name="Group 17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1971925"/>
              </p:ext>
            </p:extLst>
          </p:nvPr>
        </p:nvGraphicFramePr>
        <p:xfrm>
          <a:off x="179388" y="1527175"/>
          <a:ext cx="8785225" cy="4419600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SITUACIÓN ACTUAL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CAMBIO PROPUESTO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Exigencia Patrimonial o Capital Requerido: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Máximo entre: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i) Patrimonio Mínimo: 90.000 UF.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ii) Patrimonio asociado al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leverage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iii) Margen de Solvencia: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Patrimonio que resulta del mayor monto asociado a siniestros y primas.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incorpora riesgo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 los activos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 la totalidad de los riesgos técnicos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Operacionales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Exigencia Patrimonial o Capital Requerido (*)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Máximo entre: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i) Patrimonio Mínimo: 90.000 UF.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ii) Patrimonio asociado al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leverage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iii) Capital Basado en Riesgo.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Patrimonio que resulta de la aplicación de factores asociados a los riesgos técnicos, de los activos y operacionales.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(*)</a:t>
                      </a:r>
                      <a:r>
                        <a:rPr kumimoji="0" lang="es-MX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 Para el capital final se considera este mínimo en conjunto con la evaluación de la gestión de riesgos que realice la compañía de seguros.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59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BABF11-78E2-484D-A14E-8F8095AAC88E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s-ES" altLang="es-CL" sz="1400" smtClean="0"/>
          </a:p>
        </p:txBody>
      </p:sp>
      <p:sp>
        <p:nvSpPr>
          <p:cNvPr id="24589" name="Rectangle 82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FFCC00"/>
                </a:solidFill>
              </a:rPr>
              <a:t> </a:t>
            </a:r>
            <a:r>
              <a:rPr lang="es-CL" altLang="es-CL" sz="2800" b="1" dirty="0">
                <a:solidFill>
                  <a:srgbClr val="000099"/>
                </a:solidFill>
              </a:rPr>
              <a:t>NUEVO REQUERIMIENTO PATRIMONIAL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  <p:sp>
        <p:nvSpPr>
          <p:cNvPr id="5" name="4 Llamada rectangular"/>
          <p:cNvSpPr/>
          <p:nvPr/>
        </p:nvSpPr>
        <p:spPr>
          <a:xfrm>
            <a:off x="-22026" y="-988"/>
            <a:ext cx="9180512" cy="988420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bg1"/>
                </a:solidFill>
              </a:rPr>
              <a:t>Nuevo Requerimiento Patrimonial</a:t>
            </a:r>
            <a:endParaRPr lang="es-CL" sz="4000" b="1" dirty="0">
              <a:solidFill>
                <a:schemeClr val="bg1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41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56" name="Group 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1158912"/>
              </p:ext>
            </p:extLst>
          </p:nvPr>
        </p:nvGraphicFramePr>
        <p:xfrm>
          <a:off x="214313" y="1678656"/>
          <a:ext cx="8785225" cy="4019550"/>
        </p:xfrm>
        <a:graphic>
          <a:graphicData uri="http://schemas.openxmlformats.org/drawingml/2006/table">
            <a:tbl>
              <a:tblPr/>
              <a:tblGrid>
                <a:gridCol w="467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SITUACIÓN ACTUAL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CAMBIO PROPUESTO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Inversiones elegibles para respaldar reservas técnicas y patrimonio de riesgo fijadas en la ley.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Amplia malla de límites de inversión por tipo de activos, clasificación de riesgo, emisor y otros, fijada en la ley.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Problemas: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sym typeface="Wingdings" pitchFamily="2" charset="2"/>
                        </a:rPr>
                        <a:t> No recoge adecuadamente el riesgo de las inversiones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sym typeface="Wingdings" pitchFamily="2" charset="2"/>
                        </a:rPr>
                        <a:t> No considera calidad de la gestión de inversiones.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sym typeface="Wingdings" pitchFamily="2" charset="2"/>
                        </a:rPr>
                        <a:t> Puede generar distorsiones en las decisiones de inversión.</a:t>
                      </a: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s-MX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 elimina concepto de inversión elegible </a:t>
                      </a:r>
                      <a:r>
                        <a:rPr kumimoji="0" lang="es-MX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sym typeface="Wingdings" pitchFamily="2" charset="2"/>
                        </a:rPr>
                        <a:t> se </a:t>
                      </a:r>
                      <a:r>
                        <a:rPr kumimoji="0" lang="es-MX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consideran todos los activos efectivos.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Se incorporan los riesgos de las inversiones a los requerimientos de capital.</a:t>
                      </a:r>
                      <a:endParaRPr kumimoji="0" lang="es-MX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s-MX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sym typeface="Wingdings" pitchFamily="2" charset="2"/>
                        </a:rPr>
                        <a:t> Se eliminan los límites en la ley, salvo </a:t>
                      </a: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sym typeface="Wingdings" pitchFamily="2" charset="2"/>
                        </a:rPr>
                        <a:t>grupos empresariales y empresas relacionadas (cuya definición se amplía) y se </a:t>
                      </a:r>
                      <a:r>
                        <a:rPr kumimoji="0" lang="es-MX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sym typeface="Wingdings" pitchFamily="2" charset="2"/>
                        </a:rPr>
                        <a:t>deja la posibilidad de establecer otros límites.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sym typeface="Wingdings" pitchFamily="2" charset="2"/>
                        </a:rPr>
                        <a:t> Se fortalece la responsabilidad del directorio por establecer adecuadas políticas de inversión.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14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6F53B2-B8DB-4EB8-9C2F-BBA4DAF5E018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s-ES" altLang="es-CL" sz="1400" smtClean="0"/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>
                <a:solidFill>
                  <a:srgbClr val="000099"/>
                </a:solidFill>
              </a:rPr>
              <a:t>NUEVO REGIMEN DE INVERSIONES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  <p:sp>
        <p:nvSpPr>
          <p:cNvPr id="5" name="4 Llamada rectangular"/>
          <p:cNvSpPr/>
          <p:nvPr/>
        </p:nvSpPr>
        <p:spPr>
          <a:xfrm>
            <a:off x="-38308" y="-9474"/>
            <a:ext cx="9180512" cy="988420"/>
          </a:xfrm>
          <a:prstGeom prst="wedgeRectCallout">
            <a:avLst>
              <a:gd name="adj1" fmla="val -20353"/>
              <a:gd name="adj2" fmla="val 709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bg1"/>
                </a:solidFill>
              </a:rPr>
              <a:t>Nuevo Régimen de Inversiones</a:t>
            </a:r>
            <a:endParaRPr lang="es-CL" sz="4000" b="1" dirty="0">
              <a:solidFill>
                <a:schemeClr val="bg1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" y="6309338"/>
            <a:ext cx="2372049" cy="4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84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5844f4883d3435680a1cc19263805bb xmlns="b9fc4df0-8f56-46e7-b005-54afe0044df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2018</TermName>
          <TermId xmlns="http://schemas.microsoft.com/office/infopath/2007/PartnerControls">1aea1c8a-2a46-4c33-9d13-9810720611de</TermId>
        </TermInfo>
      </Terms>
    </o5844f4883d3435680a1cc19263805bb>
    <TaxCatchAll xmlns="f339ac9f-4011-41be-9edd-aa0ec2505ec2">
      <Value>22</Value>
    </TaxCatchAll>
    <Actividad xmlns="a634fd3a-80d4-4d49-b941-d4e9930bb845">Seminario Tendencias en Regulación</Activida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88D8EF5B6D6A4FA4F24A38221CA2A7" ma:contentTypeVersion="6" ma:contentTypeDescription="Crear nuevo documento." ma:contentTypeScope="" ma:versionID="903969b1c5ccd2851a4b78b7010f6b94">
  <xsd:schema xmlns:xsd="http://www.w3.org/2001/XMLSchema" xmlns:xs="http://www.w3.org/2001/XMLSchema" xmlns:p="http://schemas.microsoft.com/office/2006/metadata/properties" xmlns:ns2="b9fc4df0-8f56-46e7-b005-54afe0044df7" xmlns:ns3="f339ac9f-4011-41be-9edd-aa0ec2505ec2" xmlns:ns4="a634fd3a-80d4-4d49-b941-d4e9930bb845" targetNamespace="http://schemas.microsoft.com/office/2006/metadata/properties" ma:root="true" ma:fieldsID="ae4fb01ccd6375d3da964cb09df0f1ce" ns2:_="" ns3:_="" ns4:_="">
    <xsd:import namespace="b9fc4df0-8f56-46e7-b005-54afe0044df7"/>
    <xsd:import namespace="f339ac9f-4011-41be-9edd-aa0ec2505ec2"/>
    <xsd:import namespace="a634fd3a-80d4-4d49-b941-d4e9930bb845"/>
    <xsd:element name="properties">
      <xsd:complexType>
        <xsd:sequence>
          <xsd:element name="documentManagement">
            <xsd:complexType>
              <xsd:all>
                <xsd:element ref="ns2:o5844f4883d3435680a1cc19263805bb" minOccurs="0"/>
                <xsd:element ref="ns3:TaxCatchAll" minOccurs="0"/>
                <xsd:element ref="ns4:Activida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c4df0-8f56-46e7-b005-54afe0044df7" elementFormDefault="qualified">
    <xsd:import namespace="http://schemas.microsoft.com/office/2006/documentManagement/types"/>
    <xsd:import namespace="http://schemas.microsoft.com/office/infopath/2007/PartnerControls"/>
    <xsd:element name="o5844f4883d3435680a1cc19263805bb" ma:index="9" nillable="true" ma:taxonomy="true" ma:internalName="o5844f4883d3435680a1cc19263805bb" ma:taxonomyFieldName="A_x00f1_o" ma:displayName="Año" ma:default="" ma:fieldId="{85844f48-83d3-4356-80a1-cc19263805bb}" ma:sspId="75895512-3472-4429-b6dd-f16e6a7e3056" ma:termSetId="3a9986d1-9976-46b7-aaf2-2150c697b315" ma:anchorId="d3b1918b-a45b-46f8-aa2e-4eb65f5c06c2" ma:open="false" ma:isKeyword="false">
      <xsd:complexType>
        <xsd:sequence>
          <xsd:element ref="pc:Terms" minOccurs="0" maxOccurs="1"/>
        </xsd:sequence>
      </xsd:complexType>
    </xsd:element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39ac9f-4011-41be-9edd-aa0ec2505e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Columna global de taxonomía" ma:hidden="true" ma:list="{b81d49ec-44b4-4378-937d-2925c42fd1fd}" ma:internalName="TaxCatchAll" ma:showField="CatchAllData" ma:web="b9fc4df0-8f56-46e7-b005-54afe0044d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4fd3a-80d4-4d49-b941-d4e9930bb845" elementFormDefault="qualified">
    <xsd:import namespace="http://schemas.microsoft.com/office/2006/documentManagement/types"/>
    <xsd:import namespace="http://schemas.microsoft.com/office/infopath/2007/PartnerControls"/>
    <xsd:element name="Actividad" ma:index="11" nillable="true" ma:displayName="Tema" ma:format="RadioButtons" ma:internalName="Actividad">
      <xsd:simpleType>
        <xsd:restriction base="dms:Choice">
          <xsd:enumeration value="Aniversarios SUGESE"/>
          <xsd:enumeration value="Aspectos legales"/>
          <xsd:enumeration value="Cambio climático"/>
          <xsd:enumeration value="Capacitaciones supervisores"/>
          <xsd:enumeration value="Carta a los Derechos del Consumidor"/>
          <xsd:enumeration value="Colegio de directores de seguros"/>
          <xsd:enumeration value="Conducta de mercado"/>
          <xsd:enumeration value="Conferencias de prensa"/>
          <xsd:enumeration value="Gobierno Corporativo"/>
          <xsd:enumeration value="Hechos Relevantes"/>
          <xsd:enumeration value="Mesas de Diálogo - Climático en el Sector Financiero"/>
          <xsd:enumeration value="Normativa"/>
          <xsd:enumeration value="Riesgo catastrófico"/>
          <xsd:enumeration value="Seminario Tendencias en Regulación"/>
          <xsd:enumeration value="Supervisión de Conducta de Negocio"/>
          <xsd:enumeration value="Taller Conducta Empresarial Responsable"/>
          <xsd:enumeration value="Talleres a periodistas"/>
          <xsd:enumeration value="White pape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A6FA37-C5F1-44B3-A02A-92A7D45A5F8F}"/>
</file>

<file path=customXml/itemProps2.xml><?xml version="1.0" encoding="utf-8"?>
<ds:datastoreItem xmlns:ds="http://schemas.openxmlformats.org/officeDocument/2006/customXml" ds:itemID="{C99E9B2C-6370-431B-AD5B-B56A8FB251D9}"/>
</file>

<file path=customXml/itemProps3.xml><?xml version="1.0" encoding="utf-8"?>
<ds:datastoreItem xmlns:ds="http://schemas.openxmlformats.org/officeDocument/2006/customXml" ds:itemID="{AFD7BB74-7E72-4A99-9EA0-C253B05429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7652</TotalTime>
  <Words>2099</Words>
  <Application>Microsoft Office PowerPoint</Application>
  <PresentationFormat>Presentación en pantalla (4:3)</PresentationFormat>
  <Paragraphs>278</Paragraphs>
  <Slides>20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Nuevo Modelo de Supervisión de Seguros de la CMF</vt:lpstr>
      <vt:lpstr>Nuevo Modelo de Supervisión de Seguros de la CMF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Supervisión Basada en Riesgos: CMF Chile </dc:title>
  <dc:creator>Rodríguez Rodríguez Roxana Graciela</dc:creator>
  <cp:lastModifiedBy>CMF</cp:lastModifiedBy>
  <cp:revision>995</cp:revision>
  <cp:lastPrinted>2016-05-27T15:39:44Z</cp:lastPrinted>
  <dcterms:created xsi:type="dcterms:W3CDTF">2013-03-27T12:46:05Z</dcterms:created>
  <dcterms:modified xsi:type="dcterms:W3CDTF">2018-08-03T20:57:18Z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0x0101006E88D8EF5B6D6A4FA4F24A38221CA2A7</vt:lpwstr>
  </property>
  <property fmtid="{D5CDD505-2E9C-101B-9397-08002B2CF9AE}" pid="3" name="Año">
    <vt:lpwstr>22;#2018|1aea1c8a-2a46-4c33-9d13-9810720611de</vt:lpwstr>
  </property>
</Properties>
</file>