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9"/>
  </p:notesMasterIdLst>
  <p:sldIdLst>
    <p:sldId id="259" r:id="rId3"/>
    <p:sldId id="256" r:id="rId4"/>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5715000" type="screen16x1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43" autoAdjust="0"/>
  </p:normalViewPr>
  <p:slideViewPr>
    <p:cSldViewPr snapToGrid="0" snapToObjects="1">
      <p:cViewPr varScale="1">
        <p:scale>
          <a:sx n="84" d="100"/>
          <a:sy n="84" d="100"/>
        </p:scale>
        <p:origin x="990" y="7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3A4D5-E50B-4D8E-ABF3-89E32D464073}" type="datetimeFigureOut">
              <a:rPr lang="en-GB" smtClean="0"/>
              <a:t>06.08.2018</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EF284-F92E-495E-A264-A80AA3C97533}" type="slidenum">
              <a:rPr lang="en-GB" smtClean="0"/>
              <a:t>‹#›</a:t>
            </a:fld>
            <a:endParaRPr lang="en-GB"/>
          </a:p>
        </p:txBody>
      </p:sp>
    </p:spTree>
    <p:extLst>
      <p:ext uri="{BB962C8B-B14F-4D97-AF65-F5344CB8AC3E}">
        <p14:creationId xmlns:p14="http://schemas.microsoft.com/office/powerpoint/2010/main" val="1085430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Insurance is an essential financial tool that enables economic</a:t>
            </a:r>
            <a:r>
              <a:rPr lang="en-US" sz="1200" kern="1200" baseline="0" dirty="0" smtClean="0">
                <a:solidFill>
                  <a:schemeClr val="tx1"/>
                </a:solidFill>
                <a:effectLst/>
                <a:latin typeface="+mn-lt"/>
                <a:ea typeface="+mn-ea"/>
                <a:cs typeface="+mn-cs"/>
              </a:rPr>
              <a:t> activity - </a:t>
            </a:r>
            <a:r>
              <a:rPr lang="en-GB" sz="1200" b="0" i="0" kern="1200" dirty="0" smtClean="0">
                <a:solidFill>
                  <a:schemeClr val="tx1"/>
                </a:solidFill>
                <a:effectLst/>
                <a:latin typeface="+mn-lt"/>
                <a:ea typeface="+mn-ea"/>
                <a:cs typeface="+mn-cs"/>
              </a:rPr>
              <a:t>making many economic activities possible in addition to its contributions to the economies in terms of protecting</a:t>
            </a:r>
            <a:r>
              <a:rPr lang="en-GB" sz="1200" b="0" i="0" kern="1200" baseline="0" dirty="0" smtClean="0">
                <a:solidFill>
                  <a:schemeClr val="tx1"/>
                </a:solidFill>
                <a:effectLst/>
                <a:latin typeface="+mn-lt"/>
                <a:ea typeface="+mn-ea"/>
                <a:cs typeface="+mn-cs"/>
              </a:rPr>
              <a:t> people and business and generating wealth in the broader economy.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indent="0">
              <a:lnSpc>
                <a:spcPct val="150000"/>
              </a:lnSpc>
              <a:buNone/>
            </a:pPr>
            <a:r>
              <a:rPr lang="en-US" sz="1200" i="1" dirty="0" smtClean="0"/>
              <a:t>Protecting People and Business  </a:t>
            </a:r>
          </a:p>
          <a:p>
            <a:pPr>
              <a:lnSpc>
                <a:spcPct val="150000"/>
              </a:lnSpc>
            </a:pPr>
            <a:r>
              <a:rPr lang="en-US" sz="1200" dirty="0" smtClean="0"/>
              <a:t>Protects people from falling (back) into poverty</a:t>
            </a:r>
          </a:p>
          <a:p>
            <a:pPr>
              <a:lnSpc>
                <a:spcPct val="150000"/>
              </a:lnSpc>
            </a:pPr>
            <a:r>
              <a:rPr lang="en-US" sz="1200" dirty="0" smtClean="0"/>
              <a:t>Substitutes for government security programs</a:t>
            </a:r>
          </a:p>
          <a:p>
            <a:pPr>
              <a:lnSpc>
                <a:spcPct val="150000"/>
              </a:lnSpc>
            </a:pPr>
            <a:r>
              <a:rPr lang="en-US" sz="1200" dirty="0" err="1" smtClean="0"/>
              <a:t>Minimises</a:t>
            </a:r>
            <a:r>
              <a:rPr lang="en-US" sz="1200" dirty="0" smtClean="0"/>
              <a:t> economic disruptions from disasters </a:t>
            </a:r>
          </a:p>
          <a:p>
            <a:pPr>
              <a:lnSpc>
                <a:spcPct val="150000"/>
              </a:lnSpc>
            </a:pPr>
            <a:r>
              <a:rPr lang="en-US" sz="1200" dirty="0" smtClean="0"/>
              <a:t>Encourages loss mitigation </a:t>
            </a:r>
          </a:p>
          <a:p>
            <a:endParaRPr lang="en-US" sz="1200" kern="1200" dirty="0" smtClean="0">
              <a:solidFill>
                <a:schemeClr val="tx1"/>
              </a:solidFill>
              <a:effectLst/>
              <a:latin typeface="+mn-lt"/>
              <a:ea typeface="+mn-ea"/>
              <a:cs typeface="+mn-cs"/>
            </a:endParaRPr>
          </a:p>
          <a:p>
            <a:pPr marL="0" indent="0">
              <a:lnSpc>
                <a:spcPct val="150000"/>
              </a:lnSpc>
              <a:buNone/>
            </a:pPr>
            <a:r>
              <a:rPr lang="en-US" sz="1200" i="1" dirty="0" smtClean="0"/>
              <a:t>Generating Economic Growth </a:t>
            </a:r>
          </a:p>
          <a:p>
            <a:pPr>
              <a:lnSpc>
                <a:spcPct val="150000"/>
              </a:lnSpc>
            </a:pPr>
            <a:r>
              <a:rPr lang="en-US" sz="1200" dirty="0" smtClean="0"/>
              <a:t>Supports risk management</a:t>
            </a:r>
          </a:p>
          <a:p>
            <a:pPr>
              <a:lnSpc>
                <a:spcPct val="150000"/>
              </a:lnSpc>
            </a:pPr>
            <a:r>
              <a:rPr lang="en-US" sz="1200" dirty="0" smtClean="0"/>
              <a:t>Enables individuals / businesses to accumulate wealth and capital</a:t>
            </a:r>
          </a:p>
          <a:p>
            <a:pPr>
              <a:lnSpc>
                <a:spcPct val="150000"/>
              </a:lnSpc>
            </a:pPr>
            <a:r>
              <a:rPr lang="en-US" sz="1200" dirty="0" smtClean="0"/>
              <a:t>Facilitates trade and commerce</a:t>
            </a:r>
          </a:p>
          <a:p>
            <a:pPr>
              <a:lnSpc>
                <a:spcPct val="150000"/>
              </a:lnSpc>
            </a:pPr>
            <a:r>
              <a:rPr lang="en-US" sz="1200" dirty="0" smtClean="0"/>
              <a:t>Fosters more efficient capital allocation / </a:t>
            </a:r>
            <a:r>
              <a:rPr lang="en-US" sz="1200" dirty="0" err="1" smtClean="0"/>
              <a:t>mobilises</a:t>
            </a:r>
            <a:r>
              <a:rPr lang="en-US" sz="1200" dirty="0" smtClean="0"/>
              <a:t> savings </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Insurance provides a safety net that allows people and businesses to absorb these risks.</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36C322-1FEC-4C25-9DF9-234F3C994BC8}" type="slidenum">
              <a:rPr lang="en-GB" smtClean="0"/>
              <a:t>4</a:t>
            </a:fld>
            <a:endParaRPr lang="en-GB"/>
          </a:p>
        </p:txBody>
      </p:sp>
    </p:spTree>
    <p:extLst>
      <p:ext uri="{BB962C8B-B14F-4D97-AF65-F5344CB8AC3E}">
        <p14:creationId xmlns:p14="http://schemas.microsoft.com/office/powerpoint/2010/main" val="271000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mn-lt"/>
            </a:endParaRPr>
          </a:p>
        </p:txBody>
      </p:sp>
      <p:sp>
        <p:nvSpPr>
          <p:cNvPr id="4" name="Slide Number Placeholder 3"/>
          <p:cNvSpPr>
            <a:spLocks noGrp="1"/>
          </p:cNvSpPr>
          <p:nvPr>
            <p:ph type="sldNum" sz="quarter" idx="10"/>
          </p:nvPr>
        </p:nvSpPr>
        <p:spPr/>
        <p:txBody>
          <a:bodyPr/>
          <a:lstStyle/>
          <a:p>
            <a:fld id="{A66F2434-569D-4C25-A8B1-3816C913589C}" type="slidenum">
              <a:rPr lang="en-GB" smtClean="0"/>
              <a:t>13</a:t>
            </a:fld>
            <a:endParaRPr lang="en-GB"/>
          </a:p>
        </p:txBody>
      </p:sp>
    </p:spTree>
    <p:extLst>
      <p:ext uri="{BB962C8B-B14F-4D97-AF65-F5344CB8AC3E}">
        <p14:creationId xmlns:p14="http://schemas.microsoft.com/office/powerpoint/2010/main" val="3338854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Delivering on our current commitments to help promote a more stable global financial system, covering our work on the mitigation of systemic risk in the insurance sector and the development of </a:t>
            </a:r>
            <a:r>
              <a:rPr lang="en-GB" sz="1200" b="0" i="0" u="none" strike="noStrike" kern="1200" baseline="0" dirty="0" err="1" smtClean="0">
                <a:solidFill>
                  <a:schemeClr val="tx1"/>
                </a:solidFill>
                <a:latin typeface="+mn-lt"/>
                <a:ea typeface="+mn-ea"/>
                <a:cs typeface="+mn-cs"/>
              </a:rPr>
              <a:t>ComFrame</a:t>
            </a:r>
            <a:r>
              <a:rPr lang="en-GB" sz="1200" b="0" i="0" u="none" strike="noStrike" kern="1200" baseline="0" dirty="0" smtClean="0">
                <a:solidFill>
                  <a:schemeClr val="tx1"/>
                </a:solidFill>
                <a:latin typeface="+mn-lt"/>
                <a:ea typeface="+mn-ea"/>
                <a:cs typeface="+mn-cs"/>
              </a:rPr>
              <a:t>, including an ICS that is implementable by the end of 2019 in the form of confidential reporting to supervisory colleges.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IAIS must also be alert to emerging risks and opportunities. The IAIS must continue to be forward-looking and help shape supervisory responses to the emerging insurance landscape, including on issues such as FinTech, cybersecurity and sustainability.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Lastly, preparing to pivot towards assessing and supporting implementation of agreed global standards among our Members – the IAIS has adopted a strengthened assessment programme that will kick off in 2018 as a first step in this transition, with further efforts to support supervisory exchange, build targeted programmes to address demonstrated supervisory needs and continuing our efforts to strengthen supervisory cooperation and information exchange.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themes will also feature in the development of our next strategic plan and financial outlook. Already this January our Executive Committee has held its first discussions on our next strategic plan and financial outlook. This work will conclude over the course of 2018, but as an association that gains strength from its inclusivity and breadth of membership, we will be looking for opportunities to engage all our Members in this process. </a:t>
            </a:r>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15</a:t>
            </a:fld>
            <a:endParaRPr lang="en-GB"/>
          </a:p>
        </p:txBody>
      </p:sp>
    </p:spTree>
    <p:extLst>
      <p:ext uri="{BB962C8B-B14F-4D97-AF65-F5344CB8AC3E}">
        <p14:creationId xmlns:p14="http://schemas.microsoft.com/office/powerpoint/2010/main" val="2206238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60575" indent="-228600">
              <a:defRPr>
                <a:solidFill>
                  <a:schemeClr val="tx1"/>
                </a:solidFill>
                <a:latin typeface="Calibri" panose="020F0502020204030204" pitchFamily="34" charset="0"/>
                <a:cs typeface="Arial" panose="020B0604020202020204" pitchFamily="34" charset="0"/>
              </a:defRPr>
            </a:lvl5pPr>
            <a:lvl6pPr marL="251777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497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217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937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2E37AB6-91DD-4150-960B-2FED7B79C6C7}" type="slidenum">
              <a:rPr lang="en-GB" altLang="en-US" smtClean="0">
                <a:solidFill>
                  <a:prstClr val="black"/>
                </a:solidFill>
              </a:rPr>
              <a:pPr/>
              <a:t>16</a:t>
            </a:fld>
            <a:endParaRPr lang="en-GB" altLang="en-US" smtClean="0">
              <a:solidFill>
                <a:prstClr val="black"/>
              </a:solidFill>
            </a:endParaRPr>
          </a:p>
        </p:txBody>
      </p:sp>
    </p:spTree>
    <p:extLst>
      <p:ext uri="{BB962C8B-B14F-4D97-AF65-F5344CB8AC3E}">
        <p14:creationId xmlns:p14="http://schemas.microsoft.com/office/powerpoint/2010/main" val="344118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Emerging</a:t>
            </a:r>
            <a:r>
              <a:rPr lang="en-US" baseline="0" dirty="0" smtClean="0"/>
              <a:t> Markets are very relevant for the insurance sector. </a:t>
            </a:r>
          </a:p>
          <a:p>
            <a:endParaRPr lang="en-US" baseline="0" dirty="0" smtClean="0"/>
          </a:p>
          <a:p>
            <a:r>
              <a:rPr lang="en-US" baseline="0" dirty="0" smtClean="0"/>
              <a:t>Premium growth globally is increasingly driven by EM - </a:t>
            </a:r>
            <a:r>
              <a:rPr lang="en-AU" sz="1200" kern="1200" dirty="0" smtClean="0">
                <a:solidFill>
                  <a:schemeClr val="tx1"/>
                </a:solidFill>
                <a:effectLst/>
                <a:latin typeface="+mn-lt"/>
                <a:ea typeface="+mn-ea"/>
                <a:cs typeface="+mn-cs"/>
              </a:rPr>
              <a:t>global share of emerging market premiums grew by 1.2 </a:t>
            </a:r>
            <a:r>
              <a:rPr lang="en-AU" sz="1200" kern="1200" dirty="0" err="1" smtClean="0">
                <a:solidFill>
                  <a:schemeClr val="tx1"/>
                </a:solidFill>
                <a:effectLst/>
                <a:latin typeface="+mn-lt"/>
                <a:ea typeface="+mn-ea"/>
                <a:cs typeface="+mn-cs"/>
              </a:rPr>
              <a:t>ppt</a:t>
            </a:r>
            <a:r>
              <a:rPr lang="en-AU" sz="1200" kern="1200" dirty="0" smtClean="0">
                <a:solidFill>
                  <a:schemeClr val="tx1"/>
                </a:solidFill>
                <a:effectLst/>
                <a:latin typeface="+mn-lt"/>
                <a:ea typeface="+mn-ea"/>
                <a:cs typeface="+mn-cs"/>
              </a:rPr>
              <a:t> to 18.7%, in 2016.</a:t>
            </a:r>
            <a:r>
              <a:rPr lang="en-AU" sz="1200" kern="1200" baseline="0" dirty="0" smtClean="0">
                <a:solidFill>
                  <a:schemeClr val="tx1"/>
                </a:solidFill>
                <a:effectLst/>
                <a:latin typeface="+mn-lt"/>
                <a:ea typeface="+mn-ea"/>
                <a:cs typeface="+mn-cs"/>
              </a:rPr>
              <a:t> </a:t>
            </a:r>
          </a:p>
          <a:p>
            <a:endParaRPr lang="en-AU" sz="1200" kern="1200" baseline="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Since 2006, insurance sector growth in the emerging markets has outpaced economic growth by a factor of more than 1.5.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Insurance</a:t>
            </a:r>
            <a:r>
              <a:rPr lang="en-AU" sz="1200" kern="1200" baseline="0" dirty="0" smtClean="0">
                <a:solidFill>
                  <a:schemeClr val="tx1"/>
                </a:solidFill>
                <a:effectLst/>
                <a:latin typeface="+mn-lt"/>
                <a:ea typeface="+mn-ea"/>
                <a:cs typeface="+mn-cs"/>
              </a:rPr>
              <a:t> companies are increasingly looking across borders for growth, and in particular towards emerging markets. This raises challenges for supervisors. </a:t>
            </a:r>
          </a:p>
          <a:p>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Paralleling this trend, insurance markets are increasingly developing across borders with international insurers gaining a larger share of global business. This increase is generated largely from business within EMs, reflecting their economic development and increased influence in the global economy. This growth is anticipated to continue.</a:t>
            </a:r>
          </a:p>
        </p:txBody>
      </p:sp>
      <p:sp>
        <p:nvSpPr>
          <p:cNvPr id="4" name="Slide Number Placeholder 3"/>
          <p:cNvSpPr>
            <a:spLocks noGrp="1"/>
          </p:cNvSpPr>
          <p:nvPr>
            <p:ph type="sldNum" sz="quarter" idx="10"/>
          </p:nvPr>
        </p:nvSpPr>
        <p:spPr/>
        <p:txBody>
          <a:bodyPr/>
          <a:lstStyle/>
          <a:p>
            <a:fld id="{7436C322-1FEC-4C25-9DF9-234F3C994BC8}" type="slidenum">
              <a:rPr lang="en-GB" smtClean="0"/>
              <a:t>5</a:t>
            </a:fld>
            <a:endParaRPr lang="en-GB"/>
          </a:p>
        </p:txBody>
      </p:sp>
    </p:spTree>
    <p:extLst>
      <p:ext uri="{BB962C8B-B14F-4D97-AF65-F5344CB8AC3E}">
        <p14:creationId xmlns:p14="http://schemas.microsoft.com/office/powerpoint/2010/main" val="95613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493EE5-031A-41BD-8139-9235F4B6375D}" type="slidenum">
              <a:rPr lang="en-GB" altLang="en-US" smtClean="0"/>
              <a:pPr>
                <a:spcBef>
                  <a:spcPct val="0"/>
                </a:spcBef>
              </a:pPr>
              <a:t>6</a:t>
            </a:fld>
            <a:endParaRPr lang="en-GB" altLang="en-US" smtClean="0"/>
          </a:p>
        </p:txBody>
      </p:sp>
    </p:spTree>
    <p:extLst>
      <p:ext uri="{BB962C8B-B14F-4D97-AF65-F5344CB8AC3E}">
        <p14:creationId xmlns:p14="http://schemas.microsoft.com/office/powerpoint/2010/main" val="269334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IAIS Membership is</a:t>
            </a:r>
            <a:r>
              <a:rPr lang="en-US" baseline="0" dirty="0" smtClean="0"/>
              <a:t> large and diverse. The map shown on screen separates emerging / developing from developed markets. Applying the definition used by the International Monetary Funds’ World Economic Outlook, over 150 economies are classified as Emerging Markets and Developing Economies, which would include </a:t>
            </a:r>
            <a:r>
              <a:rPr lang="en-US" baseline="0" dirty="0" err="1" smtClean="0"/>
              <a:t>approximetly</a:t>
            </a:r>
            <a:r>
              <a:rPr lang="en-US" baseline="0" dirty="0" smtClean="0"/>
              <a:t> 2/3 of the IAIS Members</a:t>
            </a:r>
          </a:p>
          <a:p>
            <a:endParaRPr lang="en-US" baseline="0" dirty="0" smtClean="0"/>
          </a:p>
          <a:p>
            <a:r>
              <a:rPr lang="en-US" baseline="0" dirty="0" smtClean="0"/>
              <a:t>In short we are talking about a large / heterogeneous group of markets.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436C322-1FEC-4C25-9DF9-234F3C994BC8}" type="slidenum">
              <a:rPr lang="en-GB" smtClean="0"/>
              <a:t>7</a:t>
            </a:fld>
            <a:endParaRPr lang="en-GB"/>
          </a:p>
        </p:txBody>
      </p:sp>
    </p:spTree>
    <p:extLst>
      <p:ext uri="{BB962C8B-B14F-4D97-AF65-F5344CB8AC3E}">
        <p14:creationId xmlns:p14="http://schemas.microsoft.com/office/powerpoint/2010/main" val="402084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standard setting side, the IAIS has been actively developing a robust system of standards to address the different types of firms </a:t>
            </a:r>
          </a:p>
          <a:p>
            <a:endParaRPr lang="en-US" baseline="0" dirty="0" smtClean="0"/>
          </a:p>
          <a:p>
            <a:r>
              <a:rPr lang="en-US" baseline="0" dirty="0" smtClean="0"/>
              <a:t>Critically important to note that principle of proportionality is embedded in our supervisory material. </a:t>
            </a:r>
          </a:p>
          <a:p>
            <a:r>
              <a:rPr lang="en-US" baseline="0" dirty="0" smtClean="0"/>
              <a:t/>
            </a:r>
            <a:br>
              <a:rPr lang="en-US" baseline="0" dirty="0" smtClean="0"/>
            </a:br>
            <a:r>
              <a:rPr lang="en-US" dirty="0" smtClean="0"/>
              <a:t>“Proportionate” to the nature, scale and complexity of insurance business being conducted;</a:t>
            </a:r>
            <a:r>
              <a:rPr lang="en-US" baseline="0" dirty="0" smtClean="0"/>
              <a:t> </a:t>
            </a:r>
          </a:p>
          <a:p>
            <a:r>
              <a:rPr lang="en-US" dirty="0" smtClean="0"/>
              <a:t>Developed in close consultation with industry with adaptations made as more knowledge &amp; experience gained;</a:t>
            </a:r>
            <a:r>
              <a:rPr lang="en-US" baseline="0" dirty="0" smtClean="0"/>
              <a:t> </a:t>
            </a:r>
          </a:p>
          <a:p>
            <a:r>
              <a:rPr lang="en-US" dirty="0" smtClean="0"/>
              <a:t>Forward-looking so as to allow for future innovations</a:t>
            </a:r>
            <a:endParaRPr lang="en-GB" dirty="0" smtClean="0"/>
          </a:p>
          <a:p>
            <a:endParaRPr lang="en-US" baseline="0" dirty="0" smtClean="0"/>
          </a:p>
          <a:p>
            <a:r>
              <a:rPr lang="en-US" baseline="0" dirty="0" smtClean="0"/>
              <a:t>The hierarch of our standards address proportionality, but we also embed the principle in our ICPs to address downward proportionality. In emerging / developing insurance markets this proportionate approach is key. </a:t>
            </a:r>
          </a:p>
        </p:txBody>
      </p:sp>
      <p:sp>
        <p:nvSpPr>
          <p:cNvPr id="4" name="Slide Number Placeholder 3"/>
          <p:cNvSpPr>
            <a:spLocks noGrp="1"/>
          </p:cNvSpPr>
          <p:nvPr>
            <p:ph type="sldNum" sz="quarter" idx="10"/>
          </p:nvPr>
        </p:nvSpPr>
        <p:spPr/>
        <p:txBody>
          <a:bodyPr/>
          <a:lstStyle/>
          <a:p>
            <a:fld id="{7436C322-1FEC-4C25-9DF9-234F3C994BC8}" type="slidenum">
              <a:rPr lang="en-GB" smtClean="0"/>
              <a:t>8</a:t>
            </a:fld>
            <a:endParaRPr lang="en-GB"/>
          </a:p>
        </p:txBody>
      </p:sp>
    </p:spTree>
    <p:extLst>
      <p:ext uri="{BB962C8B-B14F-4D97-AF65-F5344CB8AC3E}">
        <p14:creationId xmlns:p14="http://schemas.microsoft.com/office/powerpoint/2010/main" val="327571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Calibri" panose="020F0502020204030204" pitchFamily="34" charset="0"/>
              </a:defRPr>
            </a:lvl1pPr>
            <a:lvl2pPr marL="742950" indent="-285750" defTabSz="917575">
              <a:spcBef>
                <a:spcPct val="30000"/>
              </a:spcBef>
              <a:defRPr sz="1200">
                <a:solidFill>
                  <a:schemeClr val="tx1"/>
                </a:solidFill>
                <a:latin typeface="Calibri" panose="020F0502020204030204" pitchFamily="34" charset="0"/>
              </a:defRPr>
            </a:lvl2pPr>
            <a:lvl3pPr marL="1144588" indent="-228600" defTabSz="917575">
              <a:spcBef>
                <a:spcPct val="30000"/>
              </a:spcBef>
              <a:defRPr sz="1200">
                <a:solidFill>
                  <a:schemeClr val="tx1"/>
                </a:solidFill>
                <a:latin typeface="Calibri" panose="020F0502020204030204" pitchFamily="34" charset="0"/>
              </a:defRPr>
            </a:lvl3pPr>
            <a:lvl4pPr marL="1601788" indent="-228600" defTabSz="917575">
              <a:spcBef>
                <a:spcPct val="30000"/>
              </a:spcBef>
              <a:defRPr sz="1200">
                <a:solidFill>
                  <a:schemeClr val="tx1"/>
                </a:solidFill>
                <a:latin typeface="Calibri" panose="020F0502020204030204" pitchFamily="34" charset="0"/>
              </a:defRPr>
            </a:lvl4pPr>
            <a:lvl5pPr marL="2060575" indent="-228600" defTabSz="917575">
              <a:spcBef>
                <a:spcPct val="30000"/>
              </a:spcBef>
              <a:defRPr sz="1200">
                <a:solidFill>
                  <a:schemeClr val="tx1"/>
                </a:solidFill>
                <a:latin typeface="Calibri" panose="020F0502020204030204" pitchFamily="34" charset="0"/>
              </a:defRPr>
            </a:lvl5pPr>
            <a:lvl6pPr marL="2517775" indent="-228600" defTabSz="917575"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917575"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917575"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9175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D0E109-F6F8-4428-AC6C-2A7B4E15731A}" type="slidenum">
              <a:rPr lang="en-GB" altLang="en-US" smtClean="0">
                <a:solidFill>
                  <a:srgbClr val="000000"/>
                </a:solidFill>
                <a:latin typeface="Times New Roman" panose="02020603050405020304" pitchFamily="18" charset="0"/>
              </a:rPr>
              <a:pPr>
                <a:spcBef>
                  <a:spcPct val="0"/>
                </a:spcBef>
              </a:pPr>
              <a:t>9</a:t>
            </a:fld>
            <a:endParaRPr lang="en-GB" altLang="en-US" smtClean="0">
              <a:solidFill>
                <a:srgbClr val="000000"/>
              </a:solidFill>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Tree>
    <p:extLst>
      <p:ext uri="{BB962C8B-B14F-4D97-AF65-F5344CB8AC3E}">
        <p14:creationId xmlns:p14="http://schemas.microsoft.com/office/powerpoint/2010/main" val="414026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FinTech</a:t>
            </a:r>
            <a:r>
              <a:rPr lang="en-US" sz="1200" b="1" kern="1200" baseline="0" dirty="0" smtClean="0">
                <a:solidFill>
                  <a:schemeClr val="tx1"/>
                </a:solidFill>
                <a:effectLst/>
                <a:latin typeface="+mn-lt"/>
                <a:ea typeface="+mn-ea"/>
                <a:cs typeface="+mn-cs"/>
              </a:rPr>
              <a:t> Developments in the Insurance Industry </a:t>
            </a:r>
            <a:endParaRPr lang="en-US" sz="1200" b="1" kern="1200" dirty="0" smtClean="0">
              <a:solidFill>
                <a:schemeClr val="tx1"/>
              </a:solidFill>
              <a:effectLst/>
              <a:latin typeface="+mn-lt"/>
              <a:ea typeface="+mn-ea"/>
              <a:cs typeface="+mn-cs"/>
            </a:endParaRPr>
          </a:p>
          <a:p>
            <a:r>
              <a:rPr lang="en-GB" sz="1200" b="0" i="0" u="none" strike="noStrike" kern="1200" baseline="0" dirty="0" smtClean="0">
                <a:solidFill>
                  <a:schemeClr val="tx1"/>
                </a:solidFill>
                <a:latin typeface="+mn-lt"/>
                <a:ea typeface="+mn-ea"/>
                <a:cs typeface="+mn-cs"/>
              </a:rPr>
              <a:t>This report contains a description of these innovations, their drivers and possible impacts based on a scenario analysis. The findings in this report are intended to inform the IAIS, the entire insurance supervisory community and other stakeholders allowing further strategic consideration and discussion of possible future work.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Application</a:t>
            </a:r>
            <a:r>
              <a:rPr lang="en-US" sz="1200" b="1" kern="1200" baseline="0" dirty="0" smtClean="0">
                <a:solidFill>
                  <a:schemeClr val="tx1"/>
                </a:solidFill>
                <a:effectLst/>
                <a:latin typeface="+mn-lt"/>
                <a:ea typeface="+mn-ea"/>
                <a:cs typeface="+mn-cs"/>
              </a:rPr>
              <a:t> Paper on Product Oversight </a:t>
            </a:r>
          </a:p>
          <a:p>
            <a:r>
              <a:rPr lang="en-GB" sz="1200" b="0" i="0" u="none" strike="noStrike" kern="1200" baseline="0" dirty="0" smtClean="0">
                <a:solidFill>
                  <a:schemeClr val="tx1"/>
                </a:solidFill>
                <a:latin typeface="+mn-lt"/>
                <a:ea typeface="+mn-ea"/>
                <a:cs typeface="+mn-cs"/>
              </a:rPr>
              <a:t>This Application Paper provides guidance to supervisors, regulators and policymakers when considering, designing and implementing regulations and supervisory practices on product oversight in inclusive insurance markets. Whilst the primary focus of this Application Paper is inclusive insurance markets, some of the considerations and suggested approaches could be of interest to other insurance areas. </a:t>
            </a: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Application Paper on </a:t>
            </a:r>
            <a:r>
              <a:rPr lang="en-US" sz="1200" b="1" kern="1200" baseline="0" dirty="0" err="1" smtClean="0">
                <a:solidFill>
                  <a:schemeClr val="tx1"/>
                </a:solidFill>
                <a:effectLst/>
                <a:latin typeface="+mn-lt"/>
                <a:ea typeface="+mn-ea"/>
                <a:cs typeface="+mn-cs"/>
              </a:rPr>
              <a:t>Mutuals</a:t>
            </a:r>
            <a:r>
              <a:rPr lang="en-US" sz="1200" b="1" kern="1200" baseline="0" dirty="0" smtClean="0">
                <a:solidFill>
                  <a:schemeClr val="tx1"/>
                </a:solidFill>
                <a:effectLst/>
                <a:latin typeface="+mn-lt"/>
                <a:ea typeface="+mn-ea"/>
                <a:cs typeface="+mn-cs"/>
              </a:rPr>
              <a:t>, Cooperatives and Community Based </a:t>
            </a:r>
            <a:r>
              <a:rPr lang="en-US" sz="1200" b="1" kern="1200" baseline="0" dirty="0" err="1" smtClean="0">
                <a:solidFill>
                  <a:schemeClr val="tx1"/>
                </a:solidFill>
                <a:effectLst/>
                <a:latin typeface="+mn-lt"/>
                <a:ea typeface="+mn-ea"/>
                <a:cs typeface="+mn-cs"/>
              </a:rPr>
              <a:t>Organisations</a:t>
            </a:r>
            <a:r>
              <a:rPr lang="en-US" sz="1200" b="1" kern="1200" baseline="0" dirty="0" smtClean="0">
                <a:solidFill>
                  <a:schemeClr val="tx1"/>
                </a:solidFill>
                <a:effectLst/>
                <a:latin typeface="+mn-lt"/>
                <a:ea typeface="+mn-ea"/>
                <a:cs typeface="+mn-cs"/>
              </a:rPr>
              <a:t/>
            </a:r>
            <a:br>
              <a:rPr lang="en-US" sz="1200" b="1" kern="1200" baseline="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Paper describes </a:t>
            </a:r>
            <a:r>
              <a:rPr lang="en-GB" sz="1200" strike="noStrike" kern="1200" dirty="0" err="1" smtClean="0">
                <a:solidFill>
                  <a:schemeClr val="tx1"/>
                </a:solidFill>
                <a:effectLst/>
                <a:latin typeface="+mn-lt"/>
                <a:ea typeface="+mn-ea"/>
                <a:cs typeface="+mn-cs"/>
              </a:rPr>
              <a:t>Mutuals</a:t>
            </a:r>
            <a:r>
              <a:rPr lang="en-GB" sz="1200" strike="noStrike" kern="1200" dirty="0" smtClean="0">
                <a:solidFill>
                  <a:schemeClr val="tx1"/>
                </a:solidFill>
                <a:effectLst/>
                <a:latin typeface="+mn-lt"/>
                <a:ea typeface="+mn-ea"/>
                <a:cs typeface="+mn-cs"/>
              </a:rPr>
              <a:t>, Cooperatives and Community-based Organisations </a:t>
            </a:r>
            <a:r>
              <a:rPr lang="en-GB" sz="1200" kern="1200" dirty="0" smtClean="0">
                <a:solidFill>
                  <a:schemeClr val="tx1"/>
                </a:solidFill>
                <a:effectLst/>
                <a:latin typeface="+mn-lt"/>
                <a:ea typeface="+mn-ea"/>
                <a:cs typeface="+mn-cs"/>
              </a:rPr>
              <a:t>and their features to promote appropriate and proportionate supervisory measures and avoid</a:t>
            </a:r>
            <a:r>
              <a:rPr lang="en-GB" sz="1200" strike="sngStrike" kern="1200" dirty="0" smtClean="0">
                <a:solidFill>
                  <a:schemeClr val="tx1"/>
                </a:solidFill>
                <a:effectLst/>
                <a:latin typeface="+mn-lt"/>
                <a:ea typeface="+mn-ea"/>
                <a:cs typeface="+mn-cs"/>
              </a:rPr>
              <a:t>ing</a:t>
            </a:r>
            <a:r>
              <a:rPr lang="en-GB" sz="1200" kern="1200" dirty="0" smtClean="0">
                <a:solidFill>
                  <a:schemeClr val="tx1"/>
                </a:solidFill>
                <a:effectLst/>
                <a:latin typeface="+mn-lt"/>
                <a:ea typeface="+mn-ea"/>
                <a:cs typeface="+mn-cs"/>
              </a:rPr>
              <a:t> unnecessary regulatory barriers for MCCOs, focusing primarily on insurance supervisors seeking to enhance financial inclusion in developing markets</a:t>
            </a:r>
            <a:endParaRPr lang="en-US" sz="1200" b="1" kern="1200" baseline="0" dirty="0" smtClean="0">
              <a:solidFill>
                <a:schemeClr val="tx1"/>
              </a:solidFill>
              <a:effectLst/>
              <a:latin typeface="+mn-lt"/>
              <a:ea typeface="+mn-ea"/>
              <a:cs typeface="+mn-cs"/>
            </a:endParaRP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Application Paper on Group Corporate Governance</a:t>
            </a:r>
          </a:p>
          <a:p>
            <a:r>
              <a:rPr lang="en-GB" sz="1200" b="0" i="0" u="none" strike="noStrike" kern="1200" baseline="0" dirty="0" smtClean="0">
                <a:solidFill>
                  <a:schemeClr val="tx1"/>
                </a:solidFill>
                <a:latin typeface="+mn-lt"/>
                <a:ea typeface="+mn-ea"/>
                <a:cs typeface="+mn-cs"/>
              </a:rPr>
              <a:t>This Application Paper aims to provide good practices related to group governance</a:t>
            </a:r>
          </a:p>
          <a:p>
            <a:r>
              <a:rPr lang="en-GB" sz="1200" b="0" i="0" u="none" strike="noStrike" kern="1200" baseline="0" dirty="0" smtClean="0">
                <a:solidFill>
                  <a:schemeClr val="tx1"/>
                </a:solidFill>
                <a:latin typeface="+mn-lt"/>
                <a:ea typeface="+mn-ea"/>
                <a:cs typeface="+mn-cs"/>
              </a:rPr>
              <a:t>relevant to:</a:t>
            </a:r>
          </a:p>
          <a:p>
            <a:pPr marL="628650" lvl="1"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the supervision of the corporate governance framework, Board composition and the allocation of responsibilities between the Board at the head of the group and Boards at the level of the insurance legal entities (ICP 7);</a:t>
            </a:r>
          </a:p>
          <a:p>
            <a:pPr marL="628650" lvl="1"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the supervision of the risk management system and the reporting lines between control functions within the insurance group (ICP 8); </a:t>
            </a:r>
          </a:p>
          <a:p>
            <a:pPr marL="628650" lvl="1"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the allocation of responsibilities between the group-wide supervisor and other</a:t>
            </a:r>
          </a:p>
          <a:p>
            <a:pPr marL="628650" lvl="1"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involved supervisors (ICP 23); and</a:t>
            </a:r>
          </a:p>
          <a:p>
            <a:pPr marL="628650" lvl="1"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cooperation and coordination between involved supervisors with regard to groups</a:t>
            </a:r>
          </a:p>
          <a:p>
            <a:pPr marL="628650" lvl="1"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(ICP 25).</a:t>
            </a:r>
            <a:endParaRPr lang="en-US" sz="1200" b="1" kern="1200" baseline="0" dirty="0" smtClean="0">
              <a:solidFill>
                <a:schemeClr val="tx1"/>
              </a:solidFill>
              <a:effectLst/>
              <a:latin typeface="+mn-lt"/>
              <a:ea typeface="+mn-ea"/>
              <a:cs typeface="+mn-cs"/>
            </a:endParaRP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Application Paper on Approaches to Supervising the Conduct of Intermediaries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This Application Paper documents ideas on approaches that IAIS members may wish to consider when developing or revising a regime for the supervision of intermediaries, including when implementing ICP 18 (Intermediaries) and the relevant aspects of ICP 19 (Conduct of business), and incorporating them into their broader supervisory frameworks. </a:t>
            </a: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Issues Paper on Index Based Insurance</a:t>
            </a:r>
          </a:p>
          <a:p>
            <a:r>
              <a:rPr lang="en-GB" dirty="0" smtClean="0">
                <a:effectLst/>
              </a:rPr>
              <a:t>As index-based insurance is increasingly looked at as a means to manage weather and catastrophic events, support food security and enhance access to insurance, this Issues Paper provides background on this product, describes practices and actual examples and identifies related regulatory and supervisory issues and challenges</a:t>
            </a:r>
            <a:endParaRPr lang="en-US" sz="1200" b="1" kern="1200" baseline="0" dirty="0" smtClean="0">
              <a:solidFill>
                <a:schemeClr val="tx1"/>
              </a:solidFill>
              <a:effectLst/>
              <a:latin typeface="+mn-lt"/>
              <a:ea typeface="+mn-ea"/>
              <a:cs typeface="+mn-cs"/>
            </a:endParaRPr>
          </a:p>
          <a:p>
            <a:endParaRPr lang="en-US" sz="1200" b="1"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Application Paper on digital technology in inclusive</a:t>
            </a:r>
            <a:r>
              <a:rPr lang="en-US" sz="1200" b="1" kern="1200" baseline="0" dirty="0" smtClean="0">
                <a:solidFill>
                  <a:schemeClr val="tx1"/>
                </a:solidFill>
                <a:effectLst/>
                <a:latin typeface="+mn-lt"/>
                <a:ea typeface="+mn-ea"/>
                <a:cs typeface="+mn-cs"/>
              </a:rPr>
              <a:t> insurance</a:t>
            </a:r>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address issues for supervisors around innovations in this type of insurance of high relevance to financially excluded and underserved market segments.</a:t>
            </a: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436C322-1FEC-4C25-9DF9-234F3C994BC8}" type="slidenum">
              <a:rPr lang="en-GB" smtClean="0"/>
              <a:t>10</a:t>
            </a:fld>
            <a:endParaRPr lang="en-GB"/>
          </a:p>
        </p:txBody>
      </p:sp>
    </p:spTree>
    <p:extLst>
      <p:ext uri="{BB962C8B-B14F-4D97-AF65-F5344CB8AC3E}">
        <p14:creationId xmlns:p14="http://schemas.microsoft.com/office/powerpoint/2010/main" val="167598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IAIS</a:t>
            </a:r>
            <a:r>
              <a:rPr lang="en-US" baseline="0" dirty="0" smtClean="0"/>
              <a:t> as an association has always been committed to supporting implementation. </a:t>
            </a:r>
          </a:p>
          <a:p>
            <a:endParaRPr lang="en-US" baseline="0" dirty="0"/>
          </a:p>
          <a:p>
            <a:r>
              <a:rPr lang="en-US" baseline="0" dirty="0" smtClean="0"/>
              <a:t>At the IAIS we have reaffirmed our commitment to supporting particular activities that bring benefit to our broad global membership – Assessment, dialogue and exchange on supervisory practices, and strengthening cooperation and exchange amongst supervisors. </a:t>
            </a:r>
          </a:p>
          <a:p>
            <a:endParaRPr lang="en-US" baseline="0" dirty="0" smtClean="0"/>
          </a:p>
          <a:p>
            <a:r>
              <a:rPr lang="en-US" baseline="0" dirty="0" smtClean="0"/>
              <a:t>We also work closely with our partners to bring capacity building to insurance supervisors. This work is primarily through partners and we have been very successful over the last few years in building meaningful and lasting partnerships in the area of capacity building. In 2018 we will continue to build </a:t>
            </a:r>
            <a:r>
              <a:rPr lang="en-GB" sz="1200" b="0" i="0" u="none" strike="noStrike" kern="1200" baseline="0" dirty="0" smtClean="0">
                <a:solidFill>
                  <a:schemeClr val="tx1"/>
                </a:solidFill>
                <a:latin typeface="+mn-lt"/>
                <a:ea typeface="+mn-ea"/>
                <a:cs typeface="+mn-cs"/>
              </a:rPr>
              <a:t>partnered with other organisations to provide forums for supervisors to exchange ideas and develop good supervisory practices in areas such as financial inclusion (with the A2ii) and climate risk (Sustainable Insurance Forum, with the UN Environment Inquiry). </a:t>
            </a:r>
          </a:p>
        </p:txBody>
      </p:sp>
      <p:sp>
        <p:nvSpPr>
          <p:cNvPr id="4" name="Slide Number Placeholder 3"/>
          <p:cNvSpPr>
            <a:spLocks noGrp="1"/>
          </p:cNvSpPr>
          <p:nvPr>
            <p:ph type="sldNum" sz="quarter" idx="10"/>
          </p:nvPr>
        </p:nvSpPr>
        <p:spPr/>
        <p:txBody>
          <a:bodyPr/>
          <a:lstStyle/>
          <a:p>
            <a:fld id="{7436C322-1FEC-4C25-9DF9-234F3C994BC8}" type="slidenum">
              <a:rPr lang="en-GB" smtClean="0"/>
              <a:t>11</a:t>
            </a:fld>
            <a:endParaRPr lang="en-GB"/>
          </a:p>
        </p:txBody>
      </p:sp>
    </p:spTree>
    <p:extLst>
      <p:ext uri="{BB962C8B-B14F-4D97-AF65-F5344CB8AC3E}">
        <p14:creationId xmlns:p14="http://schemas.microsoft.com/office/powerpoint/2010/main" val="414558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Insurance markets are evolving quickly </a:t>
            </a: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The main global players remain dominant and, while this is expected to continue in the coming years, new market disruptors are emerging.</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Consolidation in mature markets will likely continue.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Technology is having a significant impact across the entire insurance business.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New lines of business have emerged (</a:t>
            </a:r>
            <a:r>
              <a:rPr lang="en-US" sz="1200" i="0" kern="1200" dirty="0" err="1" smtClean="0">
                <a:solidFill>
                  <a:schemeClr val="tx1"/>
                </a:solidFill>
                <a:effectLst/>
                <a:latin typeface="+mn-lt"/>
                <a:ea typeface="+mn-ea"/>
                <a:cs typeface="+mn-cs"/>
              </a:rPr>
              <a:t>eg</a:t>
            </a:r>
            <a:r>
              <a:rPr lang="en-US" sz="1200" i="0" kern="1200" dirty="0" smtClean="0">
                <a:solidFill>
                  <a:schemeClr val="tx1"/>
                </a:solidFill>
                <a:effectLst/>
                <a:latin typeface="+mn-lt"/>
                <a:ea typeface="+mn-ea"/>
                <a:cs typeface="+mn-cs"/>
              </a:rPr>
              <a:t> cyber insurance is a growing line of business for a number of insurers) but existing lines of business are under pressure.</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Increasing convergence across sectors – for example through cross selling and product innovation – will continue, further raising the importance of cross-sectoral considerations in insurance supervision. </a:t>
            </a:r>
          </a:p>
          <a:p>
            <a:pPr lvl="0"/>
            <a:endParaRPr lang="en-GB" sz="120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A number of emerging(</a:t>
            </a:r>
            <a:r>
              <a:rPr lang="en-GB" sz="1200" b="1" i="0" kern="1200" dirty="0" err="1" smtClean="0">
                <a:solidFill>
                  <a:schemeClr val="tx1"/>
                </a:solidFill>
                <a:effectLst/>
                <a:latin typeface="+mn-lt"/>
                <a:ea typeface="+mn-ea"/>
                <a:cs typeface="+mn-cs"/>
              </a:rPr>
              <a:t>ed</a:t>
            </a:r>
            <a:r>
              <a:rPr lang="en-GB" sz="1200" b="1" i="0" kern="1200" dirty="0" smtClean="0">
                <a:solidFill>
                  <a:schemeClr val="tx1"/>
                </a:solidFill>
                <a:effectLst/>
                <a:latin typeface="+mn-lt"/>
                <a:ea typeface="+mn-ea"/>
                <a:cs typeface="+mn-cs"/>
              </a:rPr>
              <a:t>) policy issues are impacting insurance and insurance supervision in a substantive way</a:t>
            </a: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The fiscal burden of aging populations in a number of developed markets will put additional pressure on the public sector, further necessitating a shift of the fiscal burden from the public to the private sector. As demand increases for retirement products, the need for sound and appropriate supervision in helping to close the protection gap will continue to grow in importance.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Understanding, assessing, and addressing the impact of climate risk is an area where insurance has a unique role to play. It presents underwriting and transition risks that need to be addressed, but also an opportunity for insurers to support climate risk signaling, mitigation and management. Insurers and insurance supervisors have been at the leading edge of sustainability and catastrophe discussions.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err="1" smtClean="0">
                <a:solidFill>
                  <a:schemeClr val="tx1"/>
                </a:solidFill>
                <a:effectLst/>
                <a:latin typeface="+mn-lt"/>
                <a:ea typeface="+mn-ea"/>
                <a:cs typeface="+mn-cs"/>
              </a:rPr>
              <a:t>InsurTech</a:t>
            </a:r>
            <a:r>
              <a:rPr lang="en-US" sz="1200" i="0" kern="1200" dirty="0" smtClean="0">
                <a:solidFill>
                  <a:schemeClr val="tx1"/>
                </a:solidFill>
                <a:effectLst/>
                <a:latin typeface="+mn-lt"/>
                <a:ea typeface="+mn-ea"/>
                <a:cs typeface="+mn-cs"/>
              </a:rPr>
              <a:t> is having a significant impact on insurers’ business models. Regulations and firm-level supervision will need to evolve to ensure policyholder protection is maintained without inadvertently stifling innovation.</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Big data is driving improvements in underwriting but also creating new risks to how insurers operate.  Technology changes such as cloud-based data storage raise new operational risks that supervisors will need to monitor and respond to.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Cyber security risks and cyber underwriting are important, distinct areas of focus from both a micro and macro perspective and should continue to be monitored to determine what actions may be needed and the opportunities offered by cyber insurance.</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Financial inclusion remains an important global policy objective. There is a growing focus on the importance of insurance market development for broader, sustainable socioeconomic development. </a:t>
            </a:r>
            <a:endParaRPr lang="en-GB"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t>
            </a:r>
            <a:endParaRPr lang="en-GB" sz="120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Finalisation of agreed reforms is critically important </a:t>
            </a: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Further </a:t>
            </a:r>
            <a:r>
              <a:rPr lang="en-US" sz="1200" i="0" kern="1200" dirty="0" err="1" smtClean="0">
                <a:solidFill>
                  <a:schemeClr val="tx1"/>
                </a:solidFill>
                <a:effectLst/>
                <a:latin typeface="+mn-lt"/>
                <a:ea typeface="+mn-ea"/>
                <a:cs typeface="+mn-cs"/>
              </a:rPr>
              <a:t>globalisation</a:t>
            </a:r>
            <a:r>
              <a:rPr lang="en-US" sz="1200" i="0" kern="1200" dirty="0" smtClean="0">
                <a:solidFill>
                  <a:schemeClr val="tx1"/>
                </a:solidFill>
                <a:effectLst/>
                <a:latin typeface="+mn-lt"/>
                <a:ea typeface="+mn-ea"/>
                <a:cs typeface="+mn-cs"/>
              </a:rPr>
              <a:t> of insurance markets creates an increasing need for regulatory convergence and alignment.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The </a:t>
            </a:r>
            <a:r>
              <a:rPr lang="en-US" sz="1200" i="0" kern="1200" dirty="0" err="1" smtClean="0">
                <a:solidFill>
                  <a:schemeClr val="tx1"/>
                </a:solidFill>
                <a:effectLst/>
                <a:latin typeface="+mn-lt"/>
                <a:ea typeface="+mn-ea"/>
                <a:cs typeface="+mn-cs"/>
              </a:rPr>
              <a:t>finalisation</a:t>
            </a:r>
            <a:r>
              <a:rPr lang="en-US" sz="1200" i="0" kern="1200" dirty="0" smtClean="0">
                <a:solidFill>
                  <a:schemeClr val="tx1"/>
                </a:solidFill>
                <a:effectLst/>
                <a:latin typeface="+mn-lt"/>
                <a:ea typeface="+mn-ea"/>
                <a:cs typeface="+mn-cs"/>
              </a:rPr>
              <a:t> and implementation of the Common Framework for Internationally Active Insurance Groups (ComFrame), including the Insurance Capital Standard (ICS), should remain a priority.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Systemic risks to financial stability will require continued vigilance, underlining the important role of the IAIS in monitoring and assessing such risks and identifying appropriate supervisory responses.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Interconnectedness between sectors of the financial system will continue to increase. Avoiding regulatory arbitrage will require greater coordination and cooperation.</a:t>
            </a:r>
          </a:p>
          <a:p>
            <a:pPr marL="0" lvl="0" indent="0">
              <a:buFont typeface="Arial" panose="020B0604020202020204" pitchFamily="34" charset="0"/>
              <a:buNone/>
            </a:pPr>
            <a:endParaRPr lang="en-GB" sz="120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Supporting good supervisory practices</a:t>
            </a: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As the IAIS moves to </a:t>
            </a:r>
            <a:r>
              <a:rPr lang="en-US" sz="1200" i="0" kern="1200" dirty="0" err="1" smtClean="0">
                <a:solidFill>
                  <a:schemeClr val="tx1"/>
                </a:solidFill>
                <a:effectLst/>
                <a:latin typeface="+mn-lt"/>
                <a:ea typeface="+mn-ea"/>
                <a:cs typeface="+mn-cs"/>
              </a:rPr>
              <a:t>finalise</a:t>
            </a:r>
            <a:r>
              <a:rPr lang="en-US" sz="1200" i="0" kern="1200" dirty="0" smtClean="0">
                <a:solidFill>
                  <a:schemeClr val="tx1"/>
                </a:solidFill>
                <a:effectLst/>
                <a:latin typeface="+mn-lt"/>
                <a:ea typeface="+mn-ea"/>
                <a:cs typeface="+mn-cs"/>
              </a:rPr>
              <a:t> the substantial enhancements to its standards (ICP review and ComFrame), focus should shift to supporting good supervisory practices, including strengthened efforts to facilitate peer exchange and develop materials that support understanding of good supervisory practices.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The partnership model (</a:t>
            </a:r>
            <a:r>
              <a:rPr lang="en-US" sz="1200" i="0" kern="1200" dirty="0" err="1" smtClean="0">
                <a:solidFill>
                  <a:schemeClr val="tx1"/>
                </a:solidFill>
                <a:effectLst/>
                <a:latin typeface="+mn-lt"/>
                <a:ea typeface="+mn-ea"/>
                <a:cs typeface="+mn-cs"/>
              </a:rPr>
              <a:t>eg</a:t>
            </a:r>
            <a:r>
              <a:rPr lang="en-US" sz="1200" i="0" kern="1200" dirty="0" smtClean="0">
                <a:solidFill>
                  <a:schemeClr val="tx1"/>
                </a:solidFill>
                <a:effectLst/>
                <a:latin typeface="+mn-lt"/>
                <a:ea typeface="+mn-ea"/>
                <a:cs typeface="+mn-cs"/>
              </a:rPr>
              <a:t> with the Access to Insurance Initiative (A2ii) on financial inclusion and the Sustainable Insurance Forum (SIF) on climate risk) should be deepened.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Work with the Financial Stability Institute (FSI) could be further leveraged, for example by coordinating on FSI Insights on policy implementation. </a:t>
            </a:r>
            <a:endParaRPr lang="en-GB" sz="1200" i="0" kern="1200" dirty="0" smtClean="0">
              <a:solidFill>
                <a:schemeClr val="tx1"/>
              </a:solidFill>
              <a:effectLst/>
              <a:latin typeface="+mn-lt"/>
              <a:ea typeface="+mn-ea"/>
              <a:cs typeface="+mn-cs"/>
            </a:endParaRP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Engaging with emerging markets and developing economies (EMDEs)</a:t>
            </a: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Market growth in EMDEs will continue to drive global premium growth.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EMDEs differ substantially in terms of economic size, level of development, legal and institutional frameworks, and other factors affecting financial systems. Insurance markets are growing at a faster rate in many emerging markets than those in developed markets, raising new challenges about building supervisory capacity to respond to a rapidly changing environment in these jurisdictions.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Emerging markets are increasingly incubators of new technologies and approaches as efforts are made to lower transaction costs and bring insurance to a wider range of traditionally underserved households and businesses.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Regulatory arbitrage will likely remain an issue.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Beyond implementation support, EMDE Members are looking for opportunities to engage in the IAIS’ broader activities, including standard-setting and insurance sector surveillance.</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It will be important to balance multiple needs and priorities of EMDEs, and </a:t>
            </a:r>
            <a:r>
              <a:rPr lang="en-US" sz="1200" i="0" kern="1200" dirty="0" err="1" smtClean="0">
                <a:solidFill>
                  <a:schemeClr val="tx1"/>
                </a:solidFill>
                <a:effectLst/>
                <a:latin typeface="+mn-lt"/>
                <a:ea typeface="+mn-ea"/>
                <a:cs typeface="+mn-cs"/>
              </a:rPr>
              <a:t>utilise</a:t>
            </a:r>
            <a:r>
              <a:rPr lang="en-US" sz="1200" i="0" kern="1200" dirty="0" smtClean="0">
                <a:solidFill>
                  <a:schemeClr val="tx1"/>
                </a:solidFill>
                <a:effectLst/>
                <a:latin typeface="+mn-lt"/>
                <a:ea typeface="+mn-ea"/>
                <a:cs typeface="+mn-cs"/>
              </a:rPr>
              <a:t> regional and other multilateral approaches.  </a:t>
            </a:r>
            <a:endParaRPr lang="en-GB" sz="1200" i="0" kern="1200" dirty="0" smtClean="0">
              <a:solidFill>
                <a:schemeClr val="tx1"/>
              </a:solidFill>
              <a:effectLst/>
              <a:latin typeface="+mn-lt"/>
              <a:ea typeface="+mn-ea"/>
              <a:cs typeface="+mn-cs"/>
            </a:endParaRP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Focusing on conduct and culture</a:t>
            </a: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Culture and conduct are increasingly important for prudential supervisors, not just conduct supervisors. </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Global standards, particularly around conduct of business, should be forward-looking to avoid becoming outdated as technology advances and new forms of intermediation emerge.</a:t>
            </a:r>
            <a:endParaRPr lang="en-GB"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Culture issues can be as impactful as solvency issues in the eyes of the public. </a:t>
            </a:r>
            <a:endParaRPr lang="en-GB" sz="1200" i="0" kern="1200" dirty="0" smtClean="0">
              <a:solidFill>
                <a:schemeClr val="tx1"/>
              </a:solidFill>
              <a:effectLst/>
              <a:latin typeface="+mn-lt"/>
              <a:ea typeface="+mn-ea"/>
              <a:cs typeface="+mn-cs"/>
            </a:endParaRPr>
          </a:p>
          <a:p>
            <a:endParaRPr lang="en-US" sz="1100" dirty="0">
              <a:latin typeface="+mn-lt"/>
            </a:endParaRPr>
          </a:p>
          <a:p>
            <a:pPr defTabSz="945947">
              <a:defRPr/>
            </a:pPr>
            <a:r>
              <a:rPr lang="en-GB" sz="1100" b="1" dirty="0">
                <a:latin typeface="+mn-lt"/>
              </a:rPr>
              <a:t>Delivering our work more effectively</a:t>
            </a:r>
          </a:p>
          <a:p>
            <a:endParaRPr lang="en-US" sz="1100" dirty="0">
              <a:latin typeface="+mn-lt"/>
            </a:endParaRPr>
          </a:p>
          <a:p>
            <a:r>
              <a:rPr lang="en-US" sz="1100" i="1" dirty="0">
                <a:latin typeface="+mn-lt"/>
              </a:rPr>
              <a:t>What should the IAIS stop doing?</a:t>
            </a:r>
          </a:p>
          <a:p>
            <a:pPr marL="354730" indent="-354730">
              <a:buFont typeface="Arial" panose="020B0604020202020204" pitchFamily="34" charset="0"/>
              <a:buChar char="•"/>
            </a:pPr>
            <a:r>
              <a:rPr lang="en-US" sz="1100" dirty="0">
                <a:latin typeface="+mn-lt"/>
              </a:rPr>
              <a:t>Writing long papers</a:t>
            </a:r>
          </a:p>
          <a:p>
            <a:pPr marL="354730" indent="-354730">
              <a:buFont typeface="Arial" panose="020B0604020202020204" pitchFamily="34" charset="0"/>
              <a:buChar char="•"/>
            </a:pPr>
            <a:r>
              <a:rPr lang="en-US" sz="1100" dirty="0">
                <a:latin typeface="+mn-lt"/>
              </a:rPr>
              <a:t>Sticking to old tools / old ways</a:t>
            </a:r>
          </a:p>
          <a:p>
            <a:pPr marL="354730" indent="-354730">
              <a:buFont typeface="Arial" panose="020B0604020202020204" pitchFamily="34" charset="0"/>
              <a:buChar char="•"/>
            </a:pPr>
            <a:r>
              <a:rPr lang="en-US" sz="1100" dirty="0">
                <a:latin typeface="+mn-lt"/>
              </a:rPr>
              <a:t>Duplicative decision making </a:t>
            </a:r>
          </a:p>
          <a:p>
            <a:pPr marL="354730" indent="-354730">
              <a:buFont typeface="Arial" panose="020B0604020202020204" pitchFamily="34" charset="0"/>
              <a:buChar char="•"/>
            </a:pPr>
            <a:r>
              <a:rPr lang="en-US" sz="1100" dirty="0">
                <a:latin typeface="+mn-lt"/>
              </a:rPr>
              <a:t>Making everything a priority / taking on too much</a:t>
            </a:r>
          </a:p>
          <a:p>
            <a:pPr marL="354730" indent="-354730">
              <a:buFont typeface="Arial" panose="020B0604020202020204" pitchFamily="34" charset="0"/>
              <a:buChar char="•"/>
            </a:pPr>
            <a:r>
              <a:rPr lang="en-US" sz="1100" dirty="0">
                <a:latin typeface="+mn-lt"/>
              </a:rPr>
              <a:t>Duplicating what others are doing (</a:t>
            </a:r>
            <a:r>
              <a:rPr lang="en-US" sz="1100" dirty="0" err="1">
                <a:latin typeface="+mn-lt"/>
              </a:rPr>
              <a:t>eg</a:t>
            </a:r>
            <a:r>
              <a:rPr lang="en-US" sz="1100" dirty="0">
                <a:latin typeface="+mn-lt"/>
              </a:rPr>
              <a:t>, training)</a:t>
            </a:r>
          </a:p>
          <a:p>
            <a:pPr marL="354730" indent="-354730">
              <a:buFont typeface="Arial" panose="020B0604020202020204" pitchFamily="34" charset="0"/>
              <a:buChar char="•"/>
            </a:pPr>
            <a:r>
              <a:rPr lang="en-US" sz="1100" dirty="0">
                <a:latin typeface="+mn-lt"/>
              </a:rPr>
              <a:t>Changing standards </a:t>
            </a:r>
            <a:endParaRPr lang="en-GB" sz="1100" dirty="0">
              <a:latin typeface="+mn-lt"/>
            </a:endParaRPr>
          </a:p>
          <a:p>
            <a:endParaRPr lang="en-US" sz="1100" dirty="0">
              <a:latin typeface="+mn-lt"/>
            </a:endParaRPr>
          </a:p>
          <a:p>
            <a:r>
              <a:rPr lang="en-US" sz="1100" i="1" dirty="0">
                <a:latin typeface="+mn-lt"/>
              </a:rPr>
              <a:t>What should the IAIS continue doing?</a:t>
            </a:r>
          </a:p>
          <a:p>
            <a:pPr marL="354730" indent="-354730">
              <a:buFont typeface="Arial" panose="020B0604020202020204" pitchFamily="34" charset="0"/>
              <a:buChar char="•"/>
            </a:pPr>
            <a:r>
              <a:rPr lang="en-US" sz="1100" dirty="0">
                <a:latin typeface="+mn-lt"/>
              </a:rPr>
              <a:t>Being more </a:t>
            </a:r>
            <a:r>
              <a:rPr lang="en-US" sz="1100" b="1" u="sng" dirty="0">
                <a:latin typeface="+mn-lt"/>
              </a:rPr>
              <a:t>agile</a:t>
            </a:r>
          </a:p>
          <a:p>
            <a:pPr marL="354730" indent="-354730">
              <a:buFont typeface="Arial" panose="020B0604020202020204" pitchFamily="34" charset="0"/>
              <a:buChar char="•"/>
            </a:pPr>
            <a:r>
              <a:rPr lang="en-US" sz="1100" b="1" u="sng" dirty="0">
                <a:latin typeface="+mn-lt"/>
              </a:rPr>
              <a:t>Inclusive </a:t>
            </a:r>
            <a:r>
              <a:rPr lang="en-US" sz="1100" dirty="0">
                <a:latin typeface="+mn-lt"/>
              </a:rPr>
              <a:t>and</a:t>
            </a:r>
            <a:r>
              <a:rPr lang="en-US" sz="1100" b="1" u="sng" dirty="0">
                <a:latin typeface="+mn-lt"/>
              </a:rPr>
              <a:t> transparent</a:t>
            </a:r>
          </a:p>
          <a:p>
            <a:pPr marL="354730" indent="-354730">
              <a:buFont typeface="Arial" panose="020B0604020202020204" pitchFamily="34" charset="0"/>
              <a:buChar char="•"/>
            </a:pPr>
            <a:r>
              <a:rPr lang="en-US" sz="1100" dirty="0">
                <a:latin typeface="+mn-lt"/>
              </a:rPr>
              <a:t>Strategy on </a:t>
            </a:r>
            <a:r>
              <a:rPr lang="en-US" sz="1100" b="1" u="sng" dirty="0">
                <a:latin typeface="+mn-lt"/>
              </a:rPr>
              <a:t>corporate memory</a:t>
            </a:r>
          </a:p>
          <a:p>
            <a:pPr marL="354730" indent="-354730">
              <a:buFont typeface="Arial" panose="020B0604020202020204" pitchFamily="34" charset="0"/>
              <a:buChar char="•"/>
            </a:pPr>
            <a:r>
              <a:rPr lang="en-US" sz="1100" dirty="0">
                <a:latin typeface="+mn-lt"/>
              </a:rPr>
              <a:t>Responsive </a:t>
            </a:r>
            <a:r>
              <a:rPr lang="en-US" sz="1100" b="1" u="sng" dirty="0">
                <a:latin typeface="+mn-lt"/>
              </a:rPr>
              <a:t>to needs </a:t>
            </a:r>
            <a:r>
              <a:rPr lang="en-US" sz="1100" dirty="0">
                <a:latin typeface="+mn-lt"/>
              </a:rPr>
              <a:t>of Members </a:t>
            </a:r>
          </a:p>
          <a:p>
            <a:pPr marL="354730" indent="-354730">
              <a:buFont typeface="Arial" panose="020B0604020202020204" pitchFamily="34" charset="0"/>
              <a:buChar char="•"/>
            </a:pPr>
            <a:r>
              <a:rPr lang="en-US" sz="1100" dirty="0">
                <a:latin typeface="+mn-lt"/>
              </a:rPr>
              <a:t>Understanding the </a:t>
            </a:r>
            <a:r>
              <a:rPr lang="en-US" sz="1100" b="1" u="sng" dirty="0">
                <a:latin typeface="+mn-lt"/>
              </a:rPr>
              <a:t>impact </a:t>
            </a:r>
            <a:r>
              <a:rPr lang="en-US" sz="1100" dirty="0">
                <a:latin typeface="+mn-lt"/>
              </a:rPr>
              <a:t>of our supervisory material</a:t>
            </a:r>
          </a:p>
          <a:p>
            <a:pPr marL="354730" indent="-354730">
              <a:buFont typeface="Arial" panose="020B0604020202020204" pitchFamily="34" charset="0"/>
              <a:buChar char="•"/>
            </a:pPr>
            <a:r>
              <a:rPr lang="en-US" sz="1100" dirty="0">
                <a:latin typeface="+mn-lt"/>
              </a:rPr>
              <a:t>Focus on </a:t>
            </a:r>
            <a:r>
              <a:rPr lang="en-US" sz="1100" b="1" u="sng" dirty="0">
                <a:latin typeface="+mn-lt"/>
              </a:rPr>
              <a:t>supervisory application </a:t>
            </a:r>
            <a:r>
              <a:rPr lang="en-US" sz="1100" dirty="0">
                <a:latin typeface="+mn-lt"/>
              </a:rPr>
              <a:t>of our materials </a:t>
            </a:r>
          </a:p>
          <a:p>
            <a:pPr marL="354730" indent="-354730">
              <a:buFont typeface="Arial" panose="020B0604020202020204" pitchFamily="34" charset="0"/>
              <a:buChar char="•"/>
            </a:pPr>
            <a:r>
              <a:rPr lang="en-GB" sz="1100" dirty="0">
                <a:latin typeface="+mn-lt"/>
              </a:rPr>
              <a:t>More </a:t>
            </a:r>
            <a:r>
              <a:rPr lang="en-GB" sz="1100" b="1" u="sng" dirty="0">
                <a:latin typeface="+mn-lt"/>
              </a:rPr>
              <a:t>forward looking </a:t>
            </a:r>
            <a:r>
              <a:rPr lang="en-GB" sz="1100" dirty="0">
                <a:latin typeface="+mn-lt"/>
              </a:rPr>
              <a:t>surveillance – how will development X affect supervision?</a:t>
            </a:r>
          </a:p>
          <a:p>
            <a:pPr marL="354730" indent="-354730">
              <a:buFont typeface="Arial" panose="020B0604020202020204" pitchFamily="34" charset="0"/>
              <a:buChar char="•"/>
            </a:pPr>
            <a:r>
              <a:rPr lang="en-GB" sz="1100" dirty="0">
                <a:latin typeface="+mn-lt"/>
              </a:rPr>
              <a:t>Act on </a:t>
            </a:r>
            <a:r>
              <a:rPr lang="en-GB" sz="1100" b="1" u="sng" dirty="0">
                <a:latin typeface="+mn-lt"/>
              </a:rPr>
              <a:t>important trends</a:t>
            </a:r>
            <a:r>
              <a:rPr lang="en-GB" sz="1100" dirty="0">
                <a:latin typeface="+mn-lt"/>
              </a:rPr>
              <a:t> like innovation and sustainable growth</a:t>
            </a:r>
            <a:endParaRPr lang="en-US" sz="1100" b="1" dirty="0">
              <a:latin typeface="+mn-lt"/>
            </a:endParaRPr>
          </a:p>
          <a:p>
            <a:endParaRPr lang="en-US" sz="1100" dirty="0">
              <a:latin typeface="+mn-lt"/>
            </a:endParaRPr>
          </a:p>
          <a:p>
            <a:r>
              <a:rPr lang="en-GB" sz="1100" b="1" dirty="0">
                <a:latin typeface="+mn-lt"/>
              </a:rPr>
              <a:t>Strategic developments by other standard setting and regulatory bodies</a:t>
            </a:r>
          </a:p>
          <a:p>
            <a:pPr marL="354730" lvl="1" indent="-354730">
              <a:buFont typeface="Arial" pitchFamily="34" charset="0"/>
              <a:buChar char="•"/>
            </a:pPr>
            <a:r>
              <a:rPr lang="en-US" sz="1100" dirty="0">
                <a:latin typeface="+mn-lt"/>
              </a:rPr>
              <a:t>Recognition of impact of technology / enhancing analytical skills </a:t>
            </a:r>
          </a:p>
          <a:p>
            <a:pPr marL="354730" lvl="1" indent="-354730">
              <a:buFont typeface="Arial" pitchFamily="34" charset="0"/>
              <a:buChar char="•"/>
            </a:pPr>
            <a:r>
              <a:rPr lang="en-US" sz="1100" dirty="0" err="1">
                <a:latin typeface="+mn-lt"/>
              </a:rPr>
              <a:t>Finalisation</a:t>
            </a:r>
            <a:r>
              <a:rPr lang="en-US" sz="1100" dirty="0">
                <a:latin typeface="+mn-lt"/>
              </a:rPr>
              <a:t> of standards (</a:t>
            </a:r>
            <a:r>
              <a:rPr lang="en-US" sz="1100" dirty="0" err="1">
                <a:latin typeface="+mn-lt"/>
              </a:rPr>
              <a:t>eg</a:t>
            </a:r>
            <a:r>
              <a:rPr lang="en-US" sz="1100" dirty="0">
                <a:latin typeface="+mn-lt"/>
              </a:rPr>
              <a:t>, IASB, BCBS, IAA); Implementation of robust / appropriate frameworks by supervisors</a:t>
            </a:r>
          </a:p>
          <a:p>
            <a:pPr marL="354730" lvl="1" indent="-354730">
              <a:buFont typeface="Arial" pitchFamily="34" charset="0"/>
              <a:buChar char="•"/>
            </a:pPr>
            <a:r>
              <a:rPr lang="en-US" sz="1100" dirty="0">
                <a:latin typeface="+mn-lt"/>
              </a:rPr>
              <a:t>Consumer protection / conduct important (enhancing focus on conduct by prudential regulators)</a:t>
            </a:r>
          </a:p>
          <a:p>
            <a:pPr marL="354730" lvl="1" indent="-354730">
              <a:buFont typeface="Arial" pitchFamily="34" charset="0"/>
              <a:buChar char="•"/>
            </a:pPr>
            <a:r>
              <a:rPr lang="en-US" sz="1100" dirty="0">
                <a:latin typeface="+mn-lt"/>
              </a:rPr>
              <a:t>Enhanced focus on supervision / supervisory practices</a:t>
            </a:r>
          </a:p>
          <a:p>
            <a:endParaRPr lang="en-GB" sz="1100" dirty="0">
              <a:latin typeface="+mn-lt"/>
            </a:endParaRPr>
          </a:p>
          <a:p>
            <a:endParaRPr lang="en-GB" sz="1100" dirty="0">
              <a:latin typeface="+mn-lt"/>
            </a:endParaRPr>
          </a:p>
        </p:txBody>
      </p:sp>
      <p:sp>
        <p:nvSpPr>
          <p:cNvPr id="4" name="Slide Number Placeholder 3"/>
          <p:cNvSpPr>
            <a:spLocks noGrp="1"/>
          </p:cNvSpPr>
          <p:nvPr>
            <p:ph type="sldNum" sz="quarter" idx="10"/>
          </p:nvPr>
        </p:nvSpPr>
        <p:spPr/>
        <p:txBody>
          <a:bodyPr/>
          <a:lstStyle/>
          <a:p>
            <a:fld id="{A66F2434-569D-4C25-A8B1-3816C913589C}" type="slidenum">
              <a:rPr lang="en-GB" smtClean="0"/>
              <a:t>12</a:t>
            </a:fld>
            <a:endParaRPr lang="en-GB"/>
          </a:p>
        </p:txBody>
      </p:sp>
    </p:spTree>
    <p:extLst>
      <p:ext uri="{BB962C8B-B14F-4D97-AF65-F5344CB8AC3E}">
        <p14:creationId xmlns:p14="http://schemas.microsoft.com/office/powerpoint/2010/main" val="383339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5355"/>
            <a:ext cx="7772400" cy="1225021"/>
          </a:xfrm>
        </p:spPr>
        <p:txBody>
          <a:bodyPr/>
          <a:lstStyle/>
          <a:p>
            <a:r>
              <a:rPr lang="es-ES_tradnl" smtClean="0"/>
              <a:t>Clic para editar título</a:t>
            </a:r>
            <a:endParaRPr lang="en-US"/>
          </a:p>
        </p:txBody>
      </p:sp>
      <p:sp>
        <p:nvSpPr>
          <p:cNvPr id="3" name="Subtítu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AEF2A9A5-8983-5F4A-8D8B-7CC58949BB7A}" type="datetimeFigureOut">
              <a:rPr lang="es-ES" smtClean="0"/>
              <a:t>06/08/2018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7E43B9A-BFF6-3F49-A91A-F87751B8EA38}" type="slidenum">
              <a:rPr lang="en-US" smtClean="0"/>
              <a:t>‹#›</a:t>
            </a:fld>
            <a:endParaRPr lang="en-US"/>
          </a:p>
        </p:txBody>
      </p:sp>
    </p:spTree>
    <p:extLst>
      <p:ext uri="{BB962C8B-B14F-4D97-AF65-F5344CB8AC3E}">
        <p14:creationId xmlns:p14="http://schemas.microsoft.com/office/powerpoint/2010/main" val="2823426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p>
            <a:fld id="{AEF2A9A5-8983-5F4A-8D8B-7CC58949BB7A}" type="datetimeFigureOut">
              <a:rPr lang="es-ES" smtClean="0"/>
              <a:t>06/08/2018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7E43B9A-BFF6-3F49-A91A-F87751B8EA38}" type="slidenum">
              <a:rPr lang="en-US" smtClean="0"/>
              <a:t>‹#›</a:t>
            </a:fld>
            <a:endParaRPr lang="en-US"/>
          </a:p>
        </p:txBody>
      </p:sp>
    </p:spTree>
    <p:extLst>
      <p:ext uri="{BB962C8B-B14F-4D97-AF65-F5344CB8AC3E}">
        <p14:creationId xmlns:p14="http://schemas.microsoft.com/office/powerpoint/2010/main" val="32350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866"/>
            <a:ext cx="2057400" cy="4876271"/>
          </a:xfrm>
        </p:spPr>
        <p:txBody>
          <a:bodyPr vert="eaVert"/>
          <a:lstStyle/>
          <a:p>
            <a:r>
              <a:rPr lang="es-ES_tradnl" smtClean="0"/>
              <a:t>Clic para editar título</a:t>
            </a:r>
            <a:endParaRPr lang="en-US"/>
          </a:p>
        </p:txBody>
      </p:sp>
      <p:sp>
        <p:nvSpPr>
          <p:cNvPr id="3" name="Marcador de texto vertical 2"/>
          <p:cNvSpPr>
            <a:spLocks noGrp="1"/>
          </p:cNvSpPr>
          <p:nvPr>
            <p:ph type="body" orient="vert" idx="1"/>
          </p:nvPr>
        </p:nvSpPr>
        <p:spPr>
          <a:xfrm>
            <a:off x="457200" y="228866"/>
            <a:ext cx="6019800" cy="487627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p>
            <a:fld id="{AEF2A9A5-8983-5F4A-8D8B-7CC58949BB7A}" type="datetimeFigureOut">
              <a:rPr lang="es-ES" smtClean="0"/>
              <a:t>06/08/2018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7E43B9A-BFF6-3F49-A91A-F87751B8EA38}" type="slidenum">
              <a:rPr lang="en-US" smtClean="0"/>
              <a:t>‹#›</a:t>
            </a:fld>
            <a:endParaRPr lang="en-US"/>
          </a:p>
        </p:txBody>
      </p:sp>
    </p:spTree>
    <p:extLst>
      <p:ext uri="{BB962C8B-B14F-4D97-AF65-F5344CB8AC3E}">
        <p14:creationId xmlns:p14="http://schemas.microsoft.com/office/powerpoint/2010/main" val="201249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500" baseline="0">
                <a:latin typeface="Arial" pitchFamily="34" charset="0"/>
              </a:defRPr>
            </a:lvl1pPr>
          </a:lstStyle>
          <a:p>
            <a:r>
              <a:rPr lang="en-US" dirty="0" smtClean="0"/>
              <a:t>Slide title</a:t>
            </a:r>
            <a:endParaRPr lang="en-GB" dirty="0"/>
          </a:p>
        </p:txBody>
      </p:sp>
      <p:sp>
        <p:nvSpPr>
          <p:cNvPr id="3" name="Content Placeholder 2"/>
          <p:cNvSpPr>
            <a:spLocks noGrp="1"/>
          </p:cNvSpPr>
          <p:nvPr>
            <p:ph idx="1" hasCustomPrompt="1"/>
          </p:nvPr>
        </p:nvSpPr>
        <p:spPr>
          <a:xfrm>
            <a:off x="457200" y="997294"/>
            <a:ext cx="8229600" cy="4107843"/>
          </a:xfrm>
        </p:spPr>
        <p:txBody>
          <a:bodyPr>
            <a:normAutofit/>
          </a:bodyPr>
          <a:lstStyle>
            <a:lvl1pPr>
              <a:defRPr sz="1667" baseline="0">
                <a:latin typeface="Arial" pitchFamily="34" charset="0"/>
              </a:defRPr>
            </a:lvl1pPr>
            <a:lvl2pPr marL="619100" indent="-238115">
              <a:buFont typeface="Wingdings" pitchFamily="2" charset="2"/>
              <a:buChar char="§"/>
              <a:defRPr sz="1500" baseline="0">
                <a:latin typeface="Arial" pitchFamily="34" charset="0"/>
              </a:defRPr>
            </a:lvl2pPr>
            <a:lvl3pPr marL="1000085" indent="-238115">
              <a:buFontTx/>
              <a:buChar char="-"/>
              <a:defRPr sz="1250" baseline="0">
                <a:latin typeface="Arial" pitchFamily="34" charset="0"/>
              </a:defRPr>
            </a:lvl3pPr>
            <a:lvl4pPr marL="1285824" indent="-142869">
              <a:buFont typeface="Arial" pitchFamily="34" charset="0"/>
              <a:buChar char="•"/>
              <a:defRPr sz="1000" baseline="0">
                <a:latin typeface="Arial" pitchFamily="34" charset="0"/>
              </a:defRPr>
            </a:lvl4pPr>
            <a:lvl5pPr marL="1714431" indent="-190492">
              <a:buFont typeface="Wingdings" pitchFamily="2" charset="2"/>
              <a:buChar char="§"/>
              <a:defRPr sz="917" baseline="0">
                <a:latin typeface="Arial" pitchFamily="34" charset="0"/>
              </a:defRPr>
            </a:lvl5pPr>
          </a:lstStyle>
          <a:p>
            <a:pPr lvl="0"/>
            <a:r>
              <a:rPr lang="en-US" dirty="0" smtClean="0"/>
              <a:t>Place your text here</a:t>
            </a:r>
          </a:p>
          <a:p>
            <a:pPr lvl="1"/>
            <a:r>
              <a:rPr lang="en-US" dirty="0" smtClean="0"/>
              <a:t>Second level text</a:t>
            </a:r>
          </a:p>
          <a:p>
            <a:pPr lvl="2"/>
            <a:r>
              <a:rPr lang="en-US" dirty="0" smtClean="0"/>
              <a:t>Third level text</a:t>
            </a:r>
          </a:p>
          <a:p>
            <a:pPr lvl="3"/>
            <a:r>
              <a:rPr lang="en-US" dirty="0" smtClean="0"/>
              <a:t>Fourth level text</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t>‹#›</a:t>
            </a:fld>
            <a:endParaRPr lang="en-GB"/>
          </a:p>
        </p:txBody>
      </p:sp>
      <p:cxnSp>
        <p:nvCxnSpPr>
          <p:cNvPr id="8" name="Straight Connector 7"/>
          <p:cNvCxnSpPr/>
          <p:nvPr userDrawn="1"/>
        </p:nvCxnSpPr>
        <p:spPr>
          <a:xfrm>
            <a:off x="467544" y="64810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519776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5300307"/>
            <a:ext cx="1487170" cy="317500"/>
          </a:xfrm>
          <a:prstGeom prst="rect">
            <a:avLst/>
          </a:prstGeom>
        </p:spPr>
      </p:pic>
    </p:spTree>
    <p:extLst>
      <p:ext uri="{BB962C8B-B14F-4D97-AF65-F5344CB8AC3E}">
        <p14:creationId xmlns:p14="http://schemas.microsoft.com/office/powerpoint/2010/main" val="3405797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8" name="Straight Connector 7"/>
          <p:cNvCxnSpPr/>
          <p:nvPr userDrawn="1"/>
        </p:nvCxnSpPr>
        <p:spPr>
          <a:xfrm>
            <a:off x="467544" y="64810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0" hasCustomPrompt="1"/>
          </p:nvPr>
        </p:nvSpPr>
        <p:spPr>
          <a:xfrm>
            <a:off x="628650" y="648845"/>
            <a:ext cx="7886700" cy="302948"/>
          </a:xfrm>
        </p:spPr>
        <p:txBody>
          <a:bodyPr/>
          <a:lstStyle>
            <a:lvl1pPr marL="0" indent="0">
              <a:buNone/>
              <a:defRPr>
                <a:solidFill>
                  <a:schemeClr val="accent1"/>
                </a:solidFill>
              </a:defRPr>
            </a:lvl1pPr>
            <a:lvl2pPr marL="214304" indent="0" algn="l">
              <a:buNone/>
              <a:defRPr/>
            </a:lvl2pPr>
          </a:lstStyle>
          <a:p>
            <a:r>
              <a:rPr lang="en-US" dirty="0" smtClean="0">
                <a:solidFill>
                  <a:schemeClr val="accent1"/>
                </a:solidFill>
              </a:rPr>
              <a:t>Subtitle</a:t>
            </a:r>
            <a:endParaRPr lang="en-GB" dirty="0">
              <a:solidFill>
                <a:schemeClr val="accent1"/>
              </a:solidFill>
            </a:endParaRPr>
          </a:p>
        </p:txBody>
      </p:sp>
      <p:sp>
        <p:nvSpPr>
          <p:cNvPr id="7" name="TextBox 6"/>
          <p:cNvSpPr txBox="1"/>
          <p:nvPr userDrawn="1"/>
        </p:nvSpPr>
        <p:spPr>
          <a:xfrm>
            <a:off x="1002324" y="5498171"/>
            <a:ext cx="7139354" cy="193451"/>
          </a:xfrm>
          <a:prstGeom prst="rect">
            <a:avLst/>
          </a:prstGeom>
          <a:noFill/>
        </p:spPr>
        <p:txBody>
          <a:bodyPr wrap="square" rtlCol="0">
            <a:spAutoFit/>
          </a:bodyPr>
          <a:lstStyle/>
          <a:p>
            <a:pPr algn="ctr"/>
            <a:r>
              <a:rPr lang="en-GB" sz="657" kern="1200" dirty="0" smtClean="0">
                <a:solidFill>
                  <a:schemeClr val="tx1"/>
                </a:solidFill>
                <a:effectLst/>
                <a:latin typeface="+mn-lt"/>
                <a:ea typeface="+mn-ea"/>
                <a:cs typeface="+mn-cs"/>
              </a:rPr>
              <a:t>Please observe the confidentiality notice detailed on slide 2.</a:t>
            </a:r>
            <a:endParaRPr lang="en-GB" sz="657" dirty="0"/>
          </a:p>
        </p:txBody>
      </p:sp>
      <p:pic>
        <p:nvPicPr>
          <p:cNvPr id="10" name="Picture 9"/>
          <p:cNvPicPr/>
          <p:nvPr userDrawn="1"/>
        </p:nvPicPr>
        <p:blipFill>
          <a:blip r:embed="rId2"/>
          <a:stretch>
            <a:fillRect/>
          </a:stretch>
        </p:blipFill>
        <p:spPr>
          <a:xfrm>
            <a:off x="467544" y="5308244"/>
            <a:ext cx="1115378" cy="317500"/>
          </a:xfrm>
          <a:prstGeom prst="rect">
            <a:avLst/>
          </a:prstGeom>
        </p:spPr>
      </p:pic>
    </p:spTree>
    <p:extLst>
      <p:ext uri="{BB962C8B-B14F-4D97-AF65-F5344CB8AC3E}">
        <p14:creationId xmlns:p14="http://schemas.microsoft.com/office/powerpoint/2010/main" val="3012812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8" name="Straight Connector 7"/>
          <p:cNvCxnSpPr/>
          <p:nvPr userDrawn="1"/>
        </p:nvCxnSpPr>
        <p:spPr>
          <a:xfrm>
            <a:off x="467544" y="64810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0" hasCustomPrompt="1"/>
          </p:nvPr>
        </p:nvSpPr>
        <p:spPr>
          <a:xfrm>
            <a:off x="628650" y="648845"/>
            <a:ext cx="7886700" cy="302948"/>
          </a:xfrm>
        </p:spPr>
        <p:txBody>
          <a:bodyPr/>
          <a:lstStyle>
            <a:lvl1pPr marL="0" indent="0">
              <a:buNone/>
              <a:defRPr>
                <a:solidFill>
                  <a:schemeClr val="accent1"/>
                </a:solidFill>
              </a:defRPr>
            </a:lvl1pPr>
            <a:lvl2pPr marL="214304" indent="0" algn="l">
              <a:buNone/>
              <a:defRPr/>
            </a:lvl2pPr>
          </a:lstStyle>
          <a:p>
            <a:r>
              <a:rPr lang="en-US" dirty="0" smtClean="0">
                <a:solidFill>
                  <a:schemeClr val="accent1"/>
                </a:solidFill>
              </a:rPr>
              <a:t>Subtitle</a:t>
            </a:r>
            <a:endParaRPr lang="en-GB" dirty="0">
              <a:solidFill>
                <a:schemeClr val="accent1"/>
              </a:solidFill>
            </a:endParaRPr>
          </a:p>
        </p:txBody>
      </p:sp>
      <p:sp>
        <p:nvSpPr>
          <p:cNvPr id="7" name="TextBox 6"/>
          <p:cNvSpPr txBox="1"/>
          <p:nvPr userDrawn="1"/>
        </p:nvSpPr>
        <p:spPr>
          <a:xfrm>
            <a:off x="1002324" y="5498171"/>
            <a:ext cx="7139354" cy="193451"/>
          </a:xfrm>
          <a:prstGeom prst="rect">
            <a:avLst/>
          </a:prstGeom>
          <a:noFill/>
        </p:spPr>
        <p:txBody>
          <a:bodyPr wrap="square" rtlCol="0">
            <a:spAutoFit/>
          </a:bodyPr>
          <a:lstStyle/>
          <a:p>
            <a:pPr algn="ctr"/>
            <a:r>
              <a:rPr lang="en-GB" sz="657" kern="1200" dirty="0" smtClean="0">
                <a:solidFill>
                  <a:schemeClr val="tx1"/>
                </a:solidFill>
                <a:effectLst/>
                <a:latin typeface="+mn-lt"/>
                <a:ea typeface="+mn-ea"/>
                <a:cs typeface="+mn-cs"/>
              </a:rPr>
              <a:t>Please observe the confidentiality notice detailed on slide 2.</a:t>
            </a:r>
            <a:endParaRPr lang="en-GB" sz="657" dirty="0"/>
          </a:p>
        </p:txBody>
      </p:sp>
      <p:pic>
        <p:nvPicPr>
          <p:cNvPr id="10" name="Picture 9"/>
          <p:cNvPicPr/>
          <p:nvPr userDrawn="1"/>
        </p:nvPicPr>
        <p:blipFill>
          <a:blip r:embed="rId2"/>
          <a:stretch>
            <a:fillRect/>
          </a:stretch>
        </p:blipFill>
        <p:spPr>
          <a:xfrm>
            <a:off x="467544" y="5308244"/>
            <a:ext cx="1115378" cy="317500"/>
          </a:xfrm>
          <a:prstGeom prst="rect">
            <a:avLst/>
          </a:prstGeom>
        </p:spPr>
      </p:pic>
    </p:spTree>
    <p:extLst>
      <p:ext uri="{BB962C8B-B14F-4D97-AF65-F5344CB8AC3E}">
        <p14:creationId xmlns:p14="http://schemas.microsoft.com/office/powerpoint/2010/main" val="3577248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4" y="309563"/>
            <a:ext cx="2968625" cy="8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4826" y="4537604"/>
            <a:ext cx="1522413" cy="84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5588" y="4537604"/>
            <a:ext cx="1522412" cy="84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78538" y="4537604"/>
            <a:ext cx="1524000" cy="84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88" y="4537604"/>
            <a:ext cx="1522412" cy="84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64063" y="4537604"/>
            <a:ext cx="1524000" cy="84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613650" y="4537604"/>
            <a:ext cx="1530350" cy="84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56330" y="1775355"/>
            <a:ext cx="8103348" cy="1225021"/>
          </a:xfrm>
        </p:spPr>
        <p:txBody>
          <a:bodyPr>
            <a:normAutofit/>
          </a:bodyPr>
          <a:lstStyle>
            <a:lvl1pPr algn="l">
              <a:defRPr sz="3000" baseline="0">
                <a:solidFill>
                  <a:schemeClr val="tx1"/>
                </a:solidFill>
                <a:latin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581497" y="3817607"/>
            <a:ext cx="8094959" cy="1387741"/>
          </a:xfrm>
        </p:spPr>
        <p:txBody>
          <a:bodyPr>
            <a:normAutofit/>
          </a:bodyPr>
          <a:lstStyle>
            <a:lvl1pPr marL="0" indent="0" algn="l">
              <a:buNone/>
              <a:defRPr sz="1025" baseline="0">
                <a:solidFill>
                  <a:schemeClr val="tx1"/>
                </a:solidFill>
                <a:latin typeface="Arial" pitchFamily="34"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27322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68314" y="648229"/>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8314" y="5197740"/>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89" y="5300928"/>
            <a:ext cx="14874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l">
              <a:defRPr sz="2500" baseline="0">
                <a:latin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237320"/>
            <a:ext cx="8229600" cy="3867816"/>
          </a:xfrm>
        </p:spPr>
        <p:txBody>
          <a:bodyPr>
            <a:normAutofit/>
          </a:bodyPr>
          <a:lstStyle>
            <a:lvl1pPr marL="285739" marR="0" indent="-285739" algn="l" defTabSz="761970" rtl="0" eaLnBrk="1" fontAlgn="auto" latinLnBrk="0" hangingPunct="1">
              <a:lnSpc>
                <a:spcPct val="100000"/>
              </a:lnSpc>
              <a:spcBef>
                <a:spcPct val="20000"/>
              </a:spcBef>
              <a:spcAft>
                <a:spcPts val="0"/>
              </a:spcAft>
              <a:buClrTx/>
              <a:buSzTx/>
              <a:buFont typeface="+mj-lt"/>
              <a:buAutoNum type="arabicPeriod"/>
              <a:tabLst/>
              <a:defRPr lang="en-US" sz="1500" kern="1200" baseline="0" dirty="0" smtClean="0">
                <a:solidFill>
                  <a:schemeClr val="tx1"/>
                </a:solidFill>
                <a:latin typeface="Arial" pitchFamily="34" charset="0"/>
                <a:ea typeface="+mn-ea"/>
                <a:cs typeface="Arial" pitchFamily="34" charset="0"/>
              </a:defRPr>
            </a:lvl1pPr>
            <a:lvl2pPr marL="666723" indent="-285739">
              <a:buFont typeface="+mj-lt"/>
              <a:buAutoNum type="alphaUcPeriod"/>
              <a:defRPr sz="1167" baseline="0">
                <a:latin typeface="Arial" pitchFamily="34" charset="0"/>
              </a:defRPr>
            </a:lvl2pPr>
            <a:lvl3pPr marL="1000085" indent="-238115">
              <a:buFontTx/>
              <a:buChar char="-"/>
              <a:defRPr sz="1167" baseline="0">
                <a:latin typeface="Arial" pitchFamily="34" charset="0"/>
              </a:defRPr>
            </a:lvl3pPr>
            <a:lvl4pPr marL="1285824" indent="-142869">
              <a:buFont typeface="Arial" pitchFamily="34" charset="0"/>
              <a:buChar char="•"/>
              <a:defRPr sz="1167" baseline="0">
                <a:latin typeface="Arial" pitchFamily="34" charset="0"/>
              </a:defRPr>
            </a:lvl4pPr>
            <a:lvl5pPr marL="1714431" indent="-190492">
              <a:buFont typeface="Wingdings" pitchFamily="2" charset="2"/>
              <a:buChar char="§"/>
              <a:defRPr sz="1167" baseline="0">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5"/>
          <p:cNvSpPr>
            <a:spLocks noGrp="1"/>
          </p:cNvSpPr>
          <p:nvPr>
            <p:ph type="sldNum" sz="quarter" idx="10"/>
          </p:nvPr>
        </p:nvSpPr>
        <p:spPr/>
        <p:txBody>
          <a:bodyPr/>
          <a:lstStyle>
            <a:lvl1pPr>
              <a:defRPr/>
            </a:lvl1pPr>
          </a:lstStyle>
          <a:p>
            <a:pPr>
              <a:defRPr/>
            </a:pPr>
            <a:fld id="{0F5471AC-3B42-4DCA-AFFA-F90EEF38FCC8}" type="slidenum">
              <a:rPr lang="en-GB" altLang="en-US"/>
              <a:pPr>
                <a:defRPr/>
              </a:pPr>
              <a:t>‹#›</a:t>
            </a:fld>
            <a:endParaRPr lang="en-GB" altLang="en-US"/>
          </a:p>
        </p:txBody>
      </p:sp>
    </p:spTree>
    <p:extLst>
      <p:ext uri="{BB962C8B-B14F-4D97-AF65-F5344CB8AC3E}">
        <p14:creationId xmlns:p14="http://schemas.microsoft.com/office/powerpoint/2010/main" val="4228870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468314" y="2423583"/>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3862" y="1417340"/>
            <a:ext cx="8446610" cy="1020113"/>
          </a:xfrm>
        </p:spPr>
        <p:txBody>
          <a:bodyPr anchor="b">
            <a:normAutofit/>
          </a:bodyPr>
          <a:lstStyle>
            <a:lvl1pPr algn="l">
              <a:defRPr sz="2500" b="0" i="0" cap="all" baseline="0">
                <a:solidFill>
                  <a:srgbClr val="359FD2"/>
                </a:solidFill>
                <a:latin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378364" y="2422261"/>
            <a:ext cx="8442108" cy="315226"/>
          </a:xfrm>
        </p:spPr>
        <p:txBody>
          <a:bodyPr anchor="b"/>
          <a:lstStyle>
            <a:lvl1pPr marL="0" indent="0">
              <a:buNone/>
              <a:defRPr sz="1667" baseline="0">
                <a:solidFill>
                  <a:schemeClr val="tx1"/>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3183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68314" y="648229"/>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8314" y="5197740"/>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89" y="5300928"/>
            <a:ext cx="14874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l">
              <a:defRPr sz="2500" baseline="0">
                <a:latin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997294"/>
            <a:ext cx="8229600" cy="4107843"/>
          </a:xfrm>
        </p:spPr>
        <p:txBody>
          <a:bodyPr>
            <a:normAutofit/>
          </a:bodyPr>
          <a:lstStyle>
            <a:lvl1pPr>
              <a:defRPr sz="1667" baseline="0">
                <a:latin typeface="Arial" pitchFamily="34" charset="0"/>
              </a:defRPr>
            </a:lvl1pPr>
            <a:lvl2pPr marL="619100" indent="-238115">
              <a:buFont typeface="Wingdings" pitchFamily="2" charset="2"/>
              <a:buChar char="§"/>
              <a:defRPr sz="1500" baseline="0">
                <a:latin typeface="Arial" pitchFamily="34" charset="0"/>
              </a:defRPr>
            </a:lvl2pPr>
            <a:lvl3pPr marL="1000085" indent="-238115">
              <a:buFontTx/>
              <a:buChar char="-"/>
              <a:defRPr sz="1250" baseline="0">
                <a:latin typeface="Arial" pitchFamily="34" charset="0"/>
              </a:defRPr>
            </a:lvl3pPr>
            <a:lvl4pPr marL="1285824" indent="-142869">
              <a:buFont typeface="Arial" pitchFamily="34" charset="0"/>
              <a:buChar char="•"/>
              <a:defRPr sz="1000" baseline="0">
                <a:latin typeface="Arial" pitchFamily="34" charset="0"/>
              </a:defRPr>
            </a:lvl4pPr>
            <a:lvl5pPr marL="1714431" indent="-190492">
              <a:buFont typeface="Wingdings" pitchFamily="2" charset="2"/>
              <a:buChar char="§"/>
              <a:defRPr sz="917" baseline="0">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0A219B7F-DB02-4725-9530-E0EEA2CC2223}" type="slidenum">
              <a:rPr lang="en-GB" altLang="en-US"/>
              <a:pPr>
                <a:defRPr/>
              </a:pPr>
              <a:t>‹#›</a:t>
            </a:fld>
            <a:endParaRPr lang="en-GB" altLang="en-US"/>
          </a:p>
        </p:txBody>
      </p:sp>
    </p:spTree>
    <p:extLst>
      <p:ext uri="{BB962C8B-B14F-4D97-AF65-F5344CB8AC3E}">
        <p14:creationId xmlns:p14="http://schemas.microsoft.com/office/powerpoint/2010/main" val="1341474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4"/>
          <p:cNvCxnSpPr/>
          <p:nvPr userDrawn="1"/>
        </p:nvCxnSpPr>
        <p:spPr>
          <a:xfrm>
            <a:off x="468314" y="5197740"/>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89" y="5300928"/>
            <a:ext cx="14874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68314" y="648229"/>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lgn="l">
              <a:defRPr sz="2500" baseline="0">
                <a:latin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2051720" y="991522"/>
            <a:ext cx="6635080" cy="4113614"/>
          </a:xfrm>
        </p:spPr>
        <p:txBody>
          <a:bodyPr>
            <a:normAutofit/>
          </a:bodyPr>
          <a:lstStyle>
            <a:lvl1pPr>
              <a:defRPr sz="1333" baseline="0">
                <a:latin typeface="Arial" pitchFamily="34" charset="0"/>
              </a:defRPr>
            </a:lvl1pPr>
            <a:lvl2pPr marL="619100" indent="-238115">
              <a:buFont typeface="Wingdings" pitchFamily="2" charset="2"/>
              <a:buChar char="§"/>
              <a:defRPr sz="1167" baseline="0">
                <a:latin typeface="Arial" pitchFamily="34" charset="0"/>
              </a:defRPr>
            </a:lvl2pPr>
            <a:lvl3pPr marL="1000085" indent="-238115">
              <a:buFontTx/>
              <a:buChar char="-"/>
              <a:defRPr sz="1000" baseline="0">
                <a:latin typeface="Arial" pitchFamily="34" charset="0"/>
              </a:defRPr>
            </a:lvl3pPr>
            <a:lvl4pPr marL="1285824" indent="-142869">
              <a:buFont typeface="Arial" pitchFamily="34" charset="0"/>
              <a:buChar char="•"/>
              <a:defRPr sz="833" baseline="0">
                <a:latin typeface="Arial" pitchFamily="34" charset="0"/>
              </a:defRPr>
            </a:lvl4pPr>
            <a:lvl5pPr marL="1714431" indent="-190492">
              <a:buFont typeface="Wingdings" pitchFamily="2" charset="2"/>
              <a:buChar char="§"/>
              <a:defRPr sz="833" baseline="0">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3"/>
          </p:nvPr>
        </p:nvSpPr>
        <p:spPr>
          <a:xfrm>
            <a:off x="471754" y="997294"/>
            <a:ext cx="1363943" cy="4113614"/>
          </a:xfrm>
        </p:spPr>
        <p:txBody>
          <a:bodyPr>
            <a:normAutofit/>
          </a:bodyPr>
          <a:lstStyle>
            <a:lvl1pPr marL="0" indent="0">
              <a:buFontTx/>
              <a:buNone/>
              <a:defRPr sz="833" b="0" i="1" baseline="0">
                <a:latin typeface="Arial" pitchFamily="34" charset="0"/>
              </a:defRPr>
            </a:lvl1pPr>
            <a:lvl2pPr marL="619100" indent="-238115">
              <a:buFont typeface="Wingdings" pitchFamily="2" charset="2"/>
              <a:buChar char="§"/>
              <a:defRPr sz="1167" baseline="0">
                <a:latin typeface="Arial" pitchFamily="34" charset="0"/>
              </a:defRPr>
            </a:lvl2pPr>
            <a:lvl3pPr marL="1000085" indent="-238115">
              <a:buFontTx/>
              <a:buChar char="-"/>
              <a:defRPr sz="1000" baseline="0">
                <a:latin typeface="Arial" pitchFamily="34" charset="0"/>
              </a:defRPr>
            </a:lvl3pPr>
            <a:lvl4pPr marL="1285824" indent="-142869">
              <a:buFont typeface="Arial" pitchFamily="34" charset="0"/>
              <a:buChar char="•"/>
              <a:defRPr sz="833" baseline="0">
                <a:latin typeface="Arial" pitchFamily="34" charset="0"/>
              </a:defRPr>
            </a:lvl4pPr>
            <a:lvl5pPr marL="1714431" indent="-190492">
              <a:buFont typeface="Wingdings" pitchFamily="2" charset="2"/>
              <a:buChar char="§"/>
              <a:defRPr sz="833" baseline="0">
                <a:latin typeface="Arial" pitchFamily="34" charset="0"/>
              </a:defRPr>
            </a:lvl5pPr>
          </a:lstStyle>
          <a:p>
            <a:pPr lvl="0"/>
            <a:r>
              <a:rPr lang="en-US" smtClean="0"/>
              <a:t>Click to edit Master text styles</a:t>
            </a:r>
          </a:p>
        </p:txBody>
      </p:sp>
      <p:sp>
        <p:nvSpPr>
          <p:cNvPr id="8" name="Slide Number Placeholder 5"/>
          <p:cNvSpPr>
            <a:spLocks noGrp="1"/>
          </p:cNvSpPr>
          <p:nvPr>
            <p:ph type="sldNum" sz="quarter" idx="14"/>
          </p:nvPr>
        </p:nvSpPr>
        <p:spPr/>
        <p:txBody>
          <a:bodyPr/>
          <a:lstStyle>
            <a:lvl1pPr>
              <a:defRPr/>
            </a:lvl1pPr>
          </a:lstStyle>
          <a:p>
            <a:pPr>
              <a:defRPr/>
            </a:pPr>
            <a:fld id="{E8925DEB-62D4-4E94-9694-D55F2C5F2889}" type="slidenum">
              <a:rPr lang="en-GB" altLang="en-US"/>
              <a:pPr>
                <a:defRPr/>
              </a:pPr>
              <a:t>‹#›</a:t>
            </a:fld>
            <a:endParaRPr lang="en-GB" altLang="en-US"/>
          </a:p>
        </p:txBody>
      </p:sp>
    </p:spTree>
    <p:extLst>
      <p:ext uri="{BB962C8B-B14F-4D97-AF65-F5344CB8AC3E}">
        <p14:creationId xmlns:p14="http://schemas.microsoft.com/office/powerpoint/2010/main" val="381233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p>
            <a:fld id="{AEF2A9A5-8983-5F4A-8D8B-7CC58949BB7A}" type="datetimeFigureOut">
              <a:rPr lang="es-ES" smtClean="0"/>
              <a:t>06/08/2018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7E43B9A-BFF6-3F49-A91A-F87751B8EA38}" type="slidenum">
              <a:rPr lang="en-US" smtClean="0"/>
              <a:t>‹#›</a:t>
            </a:fld>
            <a:endParaRPr lang="en-US"/>
          </a:p>
        </p:txBody>
      </p:sp>
    </p:spTree>
    <p:extLst>
      <p:ext uri="{BB962C8B-B14F-4D97-AF65-F5344CB8AC3E}">
        <p14:creationId xmlns:p14="http://schemas.microsoft.com/office/powerpoint/2010/main" val="4293860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cxnSp>
        <p:nvCxnSpPr>
          <p:cNvPr id="7" name="Straight Connector 6"/>
          <p:cNvCxnSpPr/>
          <p:nvPr userDrawn="1"/>
        </p:nvCxnSpPr>
        <p:spPr>
          <a:xfrm>
            <a:off x="468314" y="648229"/>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68314" y="5197740"/>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89" y="5300928"/>
            <a:ext cx="14874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47574" y="669088"/>
            <a:ext cx="8228882" cy="340906"/>
          </a:xfrm>
        </p:spPr>
        <p:txBody>
          <a:bodyPr anchor="b">
            <a:norm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311699"/>
            <a:ext cx="1378496" cy="3793438"/>
          </a:xfrm>
        </p:spPr>
        <p:txBody>
          <a:bodyPr>
            <a:normAutofit/>
          </a:bodyPr>
          <a:lstStyle>
            <a:lvl1pPr marL="0" indent="0">
              <a:buFontTx/>
              <a:buNone/>
              <a:defRPr sz="833" i="1"/>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p:txBody>
      </p:sp>
      <p:sp>
        <p:nvSpPr>
          <p:cNvPr id="5" name="Text Placeholder 4"/>
          <p:cNvSpPr>
            <a:spLocks noGrp="1"/>
          </p:cNvSpPr>
          <p:nvPr>
            <p:ph type="body" sz="quarter" idx="3"/>
          </p:nvPr>
        </p:nvSpPr>
        <p:spPr>
          <a:xfrm>
            <a:off x="2051720" y="1323364"/>
            <a:ext cx="6624736" cy="300033"/>
          </a:xfrm>
          <a:solidFill>
            <a:srgbClr val="0C9BE2"/>
          </a:solidFill>
        </p:spPr>
        <p:txBody>
          <a:bodyPr anchor="ctr">
            <a:normAutofit/>
          </a:bodyPr>
          <a:lstStyle>
            <a:lvl1pPr marL="0" indent="0">
              <a:buNone/>
              <a:defRPr sz="1167" b="1" baseline="0">
                <a:solidFill>
                  <a:schemeClr val="bg1"/>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2051721" y="1717374"/>
            <a:ext cx="6635081" cy="3387763"/>
          </a:xfrm>
        </p:spPr>
        <p:txBody>
          <a:bodyPr>
            <a:normAutofit/>
          </a:bodyPr>
          <a:lstStyle>
            <a:lvl1pPr algn="l" defTabSz="761970" rtl="0" eaLnBrk="1" latinLnBrk="0" hangingPunct="1">
              <a:spcBef>
                <a:spcPct val="20000"/>
              </a:spcBef>
              <a:defRPr lang="en-US" sz="1333" kern="1200" baseline="0" dirty="0" smtClean="0">
                <a:solidFill>
                  <a:schemeClr val="tx1"/>
                </a:solidFill>
                <a:latin typeface="Arial" pitchFamily="34" charset="0"/>
                <a:ea typeface="+mn-ea"/>
                <a:cs typeface="Arial" pitchFamily="34" charset="0"/>
              </a:defRPr>
            </a:lvl1pPr>
            <a:lvl2pPr algn="l" defTabSz="761970" rtl="0" eaLnBrk="1" latinLnBrk="0" hangingPunct="1">
              <a:spcBef>
                <a:spcPct val="20000"/>
              </a:spcBef>
              <a:defRPr lang="en-US" sz="1333" kern="1200" baseline="0" dirty="0" smtClean="0">
                <a:solidFill>
                  <a:schemeClr val="tx1"/>
                </a:solidFill>
                <a:latin typeface="Arial" pitchFamily="34" charset="0"/>
                <a:ea typeface="+mn-ea"/>
                <a:cs typeface="Arial" pitchFamily="34" charset="0"/>
              </a:defRPr>
            </a:lvl2pPr>
            <a:lvl3pPr algn="l" defTabSz="761970" rtl="0" eaLnBrk="1" latinLnBrk="0" hangingPunct="1">
              <a:spcBef>
                <a:spcPct val="20000"/>
              </a:spcBef>
              <a:defRPr lang="en-US" sz="1333" kern="1200" baseline="0" dirty="0" smtClean="0">
                <a:solidFill>
                  <a:schemeClr val="tx1"/>
                </a:solidFill>
                <a:latin typeface="Arial" pitchFamily="34" charset="0"/>
                <a:ea typeface="+mn-ea"/>
                <a:cs typeface="Arial" pitchFamily="34" charset="0"/>
              </a:defRPr>
            </a:lvl3pPr>
            <a:lvl4pPr algn="l" defTabSz="761970" rtl="0" eaLnBrk="1" latinLnBrk="0" hangingPunct="1">
              <a:spcBef>
                <a:spcPct val="20000"/>
              </a:spcBef>
              <a:defRPr lang="en-US" sz="1333" kern="1200" baseline="0" dirty="0" smtClean="0">
                <a:solidFill>
                  <a:schemeClr val="tx1"/>
                </a:solidFill>
                <a:latin typeface="Arial" pitchFamily="34" charset="0"/>
                <a:ea typeface="+mn-ea"/>
                <a:cs typeface="Arial" pitchFamily="34" charset="0"/>
              </a:defRPr>
            </a:lvl4pPr>
            <a:lvl5pPr algn="l" defTabSz="761970" rtl="0" eaLnBrk="1" latinLnBrk="0" hangingPunct="1">
              <a:spcBef>
                <a:spcPct val="20000"/>
              </a:spcBef>
              <a:defRPr lang="en-GB" sz="1333" kern="1200" baseline="0" dirty="0">
                <a:solidFill>
                  <a:schemeClr val="tx1"/>
                </a:solidFill>
                <a:latin typeface="Arial" pitchFamily="34" charset="0"/>
                <a:ea typeface="+mn-ea"/>
                <a:cs typeface="Arial" pitchFamily="34" charset="0"/>
              </a:defRPr>
            </a:lvl5pPr>
            <a:lvl6pPr>
              <a:defRPr sz="1333"/>
            </a:lvl6pPr>
            <a:lvl7pPr>
              <a:defRPr sz="1333"/>
            </a:lvl7pPr>
            <a:lvl8pPr>
              <a:defRPr sz="1333"/>
            </a:lvl8pPr>
            <a:lvl9pPr>
              <a:defRPr sz="13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8"/>
          <p:cNvSpPr>
            <a:spLocks noGrp="1"/>
          </p:cNvSpPr>
          <p:nvPr>
            <p:ph type="sldNum" sz="quarter" idx="10"/>
          </p:nvPr>
        </p:nvSpPr>
        <p:spPr/>
        <p:txBody>
          <a:bodyPr/>
          <a:lstStyle>
            <a:lvl1pPr>
              <a:defRPr/>
            </a:lvl1pPr>
          </a:lstStyle>
          <a:p>
            <a:pPr>
              <a:defRPr/>
            </a:pPr>
            <a:fld id="{C481FB69-E67C-4A9A-BC48-12FF4A1C9CD9}" type="slidenum">
              <a:rPr lang="en-GB" altLang="en-US"/>
              <a:pPr>
                <a:defRPr/>
              </a:pPr>
              <a:t>‹#›</a:t>
            </a:fld>
            <a:endParaRPr lang="en-GB" altLang="en-US"/>
          </a:p>
        </p:txBody>
      </p:sp>
    </p:spTree>
    <p:extLst>
      <p:ext uri="{BB962C8B-B14F-4D97-AF65-F5344CB8AC3E}">
        <p14:creationId xmlns:p14="http://schemas.microsoft.com/office/powerpoint/2010/main" val="1539623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userDrawn="1"/>
        </p:nvCxnSpPr>
        <p:spPr>
          <a:xfrm>
            <a:off x="468314" y="648229"/>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8314" y="5197740"/>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89" y="5300928"/>
            <a:ext cx="14874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177347"/>
            <a:ext cx="4040188" cy="300000"/>
          </a:xfrm>
          <a:solidFill>
            <a:srgbClr val="0C9BE2"/>
          </a:solidFill>
        </p:spPr>
        <p:txBody>
          <a:bodyPr rtlCol="0" anchor="ctr">
            <a:normAutofit/>
          </a:bodyPr>
          <a:lstStyle>
            <a:lvl1pPr marL="285739" indent="-285739">
              <a:buNone/>
              <a:defRPr lang="en-US" sz="1167" b="1" baseline="0" smtClean="0">
                <a:solidFill>
                  <a:schemeClr val="bg1"/>
                </a:solidFill>
              </a:defRPr>
            </a:lvl1pPr>
          </a:lstStyle>
          <a:p>
            <a:pPr lvl="0"/>
            <a:r>
              <a:rPr lang="en-US" dirty="0" smtClean="0"/>
              <a:t>Click to edit Master text styles</a:t>
            </a:r>
          </a:p>
        </p:txBody>
      </p:sp>
      <p:sp>
        <p:nvSpPr>
          <p:cNvPr id="4" name="Content Placeholder 3"/>
          <p:cNvSpPr>
            <a:spLocks noGrp="1"/>
          </p:cNvSpPr>
          <p:nvPr>
            <p:ph sz="half" idx="2"/>
          </p:nvPr>
        </p:nvSpPr>
        <p:spPr>
          <a:xfrm>
            <a:off x="457200" y="1537354"/>
            <a:ext cx="4040188" cy="3567783"/>
          </a:xfrm>
        </p:spPr>
        <p:txBody>
          <a:bodyPr>
            <a:normAutofit/>
          </a:bodyPr>
          <a:lstStyle>
            <a:lvl1pPr algn="l" defTabSz="761970" rtl="0" eaLnBrk="1" latinLnBrk="0" hangingPunct="1">
              <a:spcBef>
                <a:spcPct val="20000"/>
              </a:spcBef>
              <a:defRPr lang="en-US" sz="1333" kern="1200" baseline="0" dirty="0" smtClean="0">
                <a:solidFill>
                  <a:schemeClr val="tx1"/>
                </a:solidFill>
                <a:latin typeface="Arial" pitchFamily="34" charset="0"/>
                <a:ea typeface="+mn-ea"/>
                <a:cs typeface="Arial" pitchFamily="34" charset="0"/>
              </a:defRPr>
            </a:lvl1pPr>
            <a:lvl2pPr algn="l" defTabSz="761970" rtl="0" eaLnBrk="1" latinLnBrk="0" hangingPunct="1">
              <a:spcBef>
                <a:spcPct val="20000"/>
              </a:spcBef>
              <a:defRPr lang="en-US" sz="1333" kern="1200" baseline="0" dirty="0" smtClean="0">
                <a:solidFill>
                  <a:schemeClr val="tx1"/>
                </a:solidFill>
                <a:latin typeface="Arial" pitchFamily="34" charset="0"/>
                <a:ea typeface="+mn-ea"/>
                <a:cs typeface="Arial" pitchFamily="34" charset="0"/>
              </a:defRPr>
            </a:lvl2pPr>
            <a:lvl3pPr algn="l" defTabSz="761970" rtl="0" eaLnBrk="1" latinLnBrk="0" hangingPunct="1">
              <a:spcBef>
                <a:spcPct val="20000"/>
              </a:spcBef>
              <a:defRPr lang="en-US" sz="1333" kern="1200" baseline="0" dirty="0" smtClean="0">
                <a:solidFill>
                  <a:schemeClr val="tx1"/>
                </a:solidFill>
                <a:latin typeface="Arial" pitchFamily="34" charset="0"/>
                <a:ea typeface="+mn-ea"/>
                <a:cs typeface="Arial" pitchFamily="34" charset="0"/>
              </a:defRPr>
            </a:lvl3pPr>
            <a:lvl4pPr algn="l" defTabSz="761970" rtl="0" eaLnBrk="1" latinLnBrk="0" hangingPunct="1">
              <a:spcBef>
                <a:spcPct val="20000"/>
              </a:spcBef>
              <a:defRPr lang="en-US" sz="1333" kern="1200" baseline="0" dirty="0" smtClean="0">
                <a:solidFill>
                  <a:schemeClr val="tx1"/>
                </a:solidFill>
                <a:latin typeface="Arial" pitchFamily="34" charset="0"/>
                <a:ea typeface="+mn-ea"/>
                <a:cs typeface="Arial" pitchFamily="34" charset="0"/>
              </a:defRPr>
            </a:lvl4pPr>
            <a:lvl5pPr algn="l" defTabSz="761970" rtl="0" eaLnBrk="1" latinLnBrk="0" hangingPunct="1">
              <a:spcBef>
                <a:spcPct val="20000"/>
              </a:spcBef>
              <a:defRPr lang="en-GB" sz="1333" kern="1200" baseline="0" dirty="0">
                <a:solidFill>
                  <a:schemeClr val="tx1"/>
                </a:solidFill>
                <a:latin typeface="Arial" pitchFamily="34" charset="0"/>
                <a:ea typeface="+mn-ea"/>
                <a:cs typeface="Arial" pitchFamily="34" charset="0"/>
              </a:defRPr>
            </a:lvl5pPr>
            <a:lvl6pPr>
              <a:defRPr sz="1333"/>
            </a:lvl6pPr>
            <a:lvl7pPr>
              <a:defRPr sz="1333"/>
            </a:lvl7pPr>
            <a:lvl8pPr>
              <a:defRPr sz="1333"/>
            </a:lvl8pPr>
            <a:lvl9pPr>
              <a:defRPr sz="13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177347"/>
            <a:ext cx="4041775" cy="300000"/>
          </a:xfrm>
          <a:solidFill>
            <a:srgbClr val="0C9BE2"/>
          </a:solidFill>
        </p:spPr>
        <p:txBody>
          <a:bodyPr rtlCol="0" anchor="ctr">
            <a:normAutofit/>
          </a:bodyPr>
          <a:lstStyle>
            <a:lvl1pPr marL="285739" indent="-285739">
              <a:buFontTx/>
              <a:buNone/>
              <a:defRPr lang="en-US" sz="1167" b="1" baseline="0" smtClean="0">
                <a:solidFill>
                  <a:schemeClr val="bg1"/>
                </a:solidFill>
              </a:defRPr>
            </a:lvl1pPr>
          </a:lstStyle>
          <a:p>
            <a:pPr lvl="0"/>
            <a:r>
              <a:rPr lang="en-US" dirty="0" smtClean="0"/>
              <a:t>Click to edit Master text styles</a:t>
            </a:r>
          </a:p>
        </p:txBody>
      </p:sp>
      <p:sp>
        <p:nvSpPr>
          <p:cNvPr id="6" name="Content Placeholder 5"/>
          <p:cNvSpPr>
            <a:spLocks noGrp="1"/>
          </p:cNvSpPr>
          <p:nvPr>
            <p:ph sz="quarter" idx="4"/>
          </p:nvPr>
        </p:nvSpPr>
        <p:spPr>
          <a:xfrm>
            <a:off x="4645026" y="1537354"/>
            <a:ext cx="4041775" cy="3567783"/>
          </a:xfrm>
        </p:spPr>
        <p:txBody>
          <a:bodyPr>
            <a:normAutofit/>
          </a:bodyPr>
          <a:lstStyle>
            <a:lvl1pPr algn="l" defTabSz="761970" rtl="0" eaLnBrk="1" latinLnBrk="0" hangingPunct="1">
              <a:spcBef>
                <a:spcPct val="20000"/>
              </a:spcBef>
              <a:defRPr lang="en-US" sz="1333" kern="1200" baseline="0" dirty="0" smtClean="0">
                <a:solidFill>
                  <a:schemeClr val="tx1"/>
                </a:solidFill>
                <a:latin typeface="Arial" pitchFamily="34" charset="0"/>
                <a:ea typeface="+mn-ea"/>
                <a:cs typeface="Arial" pitchFamily="34" charset="0"/>
              </a:defRPr>
            </a:lvl1pPr>
            <a:lvl2pPr algn="l" defTabSz="761970" rtl="0" eaLnBrk="1" latinLnBrk="0" hangingPunct="1">
              <a:spcBef>
                <a:spcPct val="20000"/>
              </a:spcBef>
              <a:defRPr lang="en-US" sz="1333" kern="1200" baseline="0" dirty="0" smtClean="0">
                <a:solidFill>
                  <a:schemeClr val="tx1"/>
                </a:solidFill>
                <a:latin typeface="Arial" pitchFamily="34" charset="0"/>
                <a:ea typeface="+mn-ea"/>
                <a:cs typeface="Arial" pitchFamily="34" charset="0"/>
              </a:defRPr>
            </a:lvl2pPr>
            <a:lvl3pPr algn="l" defTabSz="761970" rtl="0" eaLnBrk="1" latinLnBrk="0" hangingPunct="1">
              <a:spcBef>
                <a:spcPct val="20000"/>
              </a:spcBef>
              <a:defRPr lang="en-US" sz="1333" kern="1200" baseline="0" dirty="0" smtClean="0">
                <a:solidFill>
                  <a:schemeClr val="tx1"/>
                </a:solidFill>
                <a:latin typeface="Arial" pitchFamily="34" charset="0"/>
                <a:ea typeface="+mn-ea"/>
                <a:cs typeface="Arial" pitchFamily="34" charset="0"/>
              </a:defRPr>
            </a:lvl3pPr>
            <a:lvl4pPr algn="l" defTabSz="761970" rtl="0" eaLnBrk="1" latinLnBrk="0" hangingPunct="1">
              <a:spcBef>
                <a:spcPct val="20000"/>
              </a:spcBef>
              <a:defRPr lang="en-US" sz="1333" kern="1200" baseline="0" dirty="0" smtClean="0">
                <a:solidFill>
                  <a:schemeClr val="tx1"/>
                </a:solidFill>
                <a:latin typeface="Arial" pitchFamily="34" charset="0"/>
                <a:ea typeface="+mn-ea"/>
                <a:cs typeface="Arial" pitchFamily="34" charset="0"/>
              </a:defRPr>
            </a:lvl4pPr>
            <a:lvl5pPr algn="l" defTabSz="761970" rtl="0" eaLnBrk="1" latinLnBrk="0" hangingPunct="1">
              <a:spcBef>
                <a:spcPct val="20000"/>
              </a:spcBef>
              <a:defRPr lang="en-GB" sz="1333" kern="1200" baseline="0" dirty="0">
                <a:solidFill>
                  <a:schemeClr val="tx1"/>
                </a:solidFill>
                <a:latin typeface="Arial" pitchFamily="34" charset="0"/>
                <a:ea typeface="+mn-ea"/>
                <a:cs typeface="Arial" pitchFamily="34" charset="0"/>
              </a:defRPr>
            </a:lvl5pPr>
            <a:lvl6pPr>
              <a:defRPr sz="1333"/>
            </a:lvl6pPr>
            <a:lvl7pPr>
              <a:defRPr sz="1333"/>
            </a:lvl7pPr>
            <a:lvl8pPr>
              <a:defRPr sz="1333"/>
            </a:lvl8pPr>
            <a:lvl9pPr>
              <a:defRPr sz="13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 Placeholder 2"/>
          <p:cNvSpPr>
            <a:spLocks noGrp="1"/>
          </p:cNvSpPr>
          <p:nvPr>
            <p:ph type="body" idx="13"/>
          </p:nvPr>
        </p:nvSpPr>
        <p:spPr>
          <a:xfrm>
            <a:off x="467544" y="708293"/>
            <a:ext cx="8208912" cy="300033"/>
          </a:xfrm>
        </p:spPr>
        <p:txBody>
          <a:bodyPr anchor="b">
            <a:no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11" name="Slide Number Placeholder 8"/>
          <p:cNvSpPr>
            <a:spLocks noGrp="1"/>
          </p:cNvSpPr>
          <p:nvPr>
            <p:ph type="sldNum" sz="quarter" idx="14"/>
          </p:nvPr>
        </p:nvSpPr>
        <p:spPr/>
        <p:txBody>
          <a:bodyPr/>
          <a:lstStyle>
            <a:lvl1pPr>
              <a:defRPr/>
            </a:lvl1pPr>
          </a:lstStyle>
          <a:p>
            <a:pPr>
              <a:defRPr/>
            </a:pPr>
            <a:fld id="{2989D41A-D4DA-45F8-BA3A-1341C71A52A7}" type="slidenum">
              <a:rPr lang="en-GB" altLang="en-US"/>
              <a:pPr>
                <a:defRPr/>
              </a:pPr>
              <a:t>‹#›</a:t>
            </a:fld>
            <a:endParaRPr lang="en-GB" altLang="en-US"/>
          </a:p>
        </p:txBody>
      </p:sp>
    </p:spTree>
    <p:extLst>
      <p:ext uri="{BB962C8B-B14F-4D97-AF65-F5344CB8AC3E}">
        <p14:creationId xmlns:p14="http://schemas.microsoft.com/office/powerpoint/2010/main" val="898956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68314" y="648229"/>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68314" y="5197740"/>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89" y="5300928"/>
            <a:ext cx="14874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2500"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57200" y="1717374"/>
            <a:ext cx="4038600" cy="3387763"/>
          </a:xfrm>
        </p:spPr>
        <p:txBody>
          <a:bodyPr/>
          <a:lstStyle>
            <a:lvl1pPr marL="0" indent="0">
              <a:buNone/>
              <a:defRPr sz="1167" baseline="0"/>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p:txBody>
      </p:sp>
      <p:sp>
        <p:nvSpPr>
          <p:cNvPr id="4" name="Content Placeholder 3"/>
          <p:cNvSpPr>
            <a:spLocks noGrp="1"/>
          </p:cNvSpPr>
          <p:nvPr>
            <p:ph sz="half" idx="2"/>
          </p:nvPr>
        </p:nvSpPr>
        <p:spPr>
          <a:xfrm>
            <a:off x="4648200" y="1717374"/>
            <a:ext cx="4038600" cy="3387763"/>
          </a:xfrm>
        </p:spPr>
        <p:txBody>
          <a:bodyPr>
            <a:normAutofit/>
          </a:bodyPr>
          <a:lstStyle>
            <a:lvl1pPr marL="0" indent="0">
              <a:buNone/>
              <a:defRPr sz="1167"/>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p:txBody>
      </p:sp>
      <p:sp>
        <p:nvSpPr>
          <p:cNvPr id="8" name="Slide Number Placeholder 6"/>
          <p:cNvSpPr>
            <a:spLocks noGrp="1"/>
          </p:cNvSpPr>
          <p:nvPr>
            <p:ph type="sldNum" sz="quarter" idx="10"/>
          </p:nvPr>
        </p:nvSpPr>
        <p:spPr/>
        <p:txBody>
          <a:bodyPr/>
          <a:lstStyle>
            <a:lvl1pPr>
              <a:defRPr/>
            </a:lvl1pPr>
          </a:lstStyle>
          <a:p>
            <a:pPr>
              <a:defRPr/>
            </a:pPr>
            <a:fld id="{D1909570-CC3B-4009-8227-D401DD021634}" type="slidenum">
              <a:rPr lang="en-GB" altLang="en-US"/>
              <a:pPr>
                <a:defRPr/>
              </a:pPr>
              <a:t>‹#›</a:t>
            </a:fld>
            <a:endParaRPr lang="en-GB" altLang="en-US"/>
          </a:p>
        </p:txBody>
      </p:sp>
    </p:spTree>
    <p:extLst>
      <p:ext uri="{BB962C8B-B14F-4D97-AF65-F5344CB8AC3E}">
        <p14:creationId xmlns:p14="http://schemas.microsoft.com/office/powerpoint/2010/main" val="1382704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4" y="337344"/>
            <a:ext cx="2968625" cy="8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5272" y="1641636"/>
            <a:ext cx="4042792" cy="468395"/>
          </a:xfrm>
        </p:spPr>
        <p:txBody>
          <a:bodyPr>
            <a:normAutofit/>
          </a:bodyPr>
          <a:lstStyle>
            <a:lvl1pPr>
              <a:defRPr sz="1500"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1105272" y="2110031"/>
            <a:ext cx="4038600" cy="2847703"/>
          </a:xfrm>
        </p:spPr>
        <p:txBody>
          <a:bodyPr/>
          <a:lstStyle>
            <a:lvl1pPr marL="0" indent="0">
              <a:buNone/>
              <a:defRPr sz="1167" baseline="0"/>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D6AE9470-3766-4A0C-AE7F-8A2F1D399A56}" type="slidenum">
              <a:rPr lang="en-GB" altLang="en-US"/>
              <a:pPr>
                <a:defRPr/>
              </a:pPr>
              <a:t>‹#›</a:t>
            </a:fld>
            <a:endParaRPr lang="en-GB" altLang="en-US"/>
          </a:p>
        </p:txBody>
      </p:sp>
    </p:spTree>
    <p:extLst>
      <p:ext uri="{BB962C8B-B14F-4D97-AF65-F5344CB8AC3E}">
        <p14:creationId xmlns:p14="http://schemas.microsoft.com/office/powerpoint/2010/main" val="388322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2418"/>
            <a:ext cx="7772400" cy="1135062"/>
          </a:xfrm>
        </p:spPr>
        <p:txBody>
          <a:bodyPr anchor="t"/>
          <a:lstStyle>
            <a:lvl1pPr algn="l">
              <a:defRPr sz="4000" b="1" cap="all"/>
            </a:lvl1pPr>
          </a:lstStyle>
          <a:p>
            <a:r>
              <a:rPr lang="es-ES_tradnl" smtClean="0"/>
              <a:t>Clic para editar título</a:t>
            </a:r>
            <a:endParaRPr lang="en-US"/>
          </a:p>
        </p:txBody>
      </p:sp>
      <p:sp>
        <p:nvSpPr>
          <p:cNvPr id="3" name="Marcador de texto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EF2A9A5-8983-5F4A-8D8B-7CC58949BB7A}" type="datetimeFigureOut">
              <a:rPr lang="es-ES" smtClean="0"/>
              <a:t>06/08/2018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7E43B9A-BFF6-3F49-A91A-F87751B8EA38}" type="slidenum">
              <a:rPr lang="en-US" smtClean="0"/>
              <a:t>‹#›</a:t>
            </a:fld>
            <a:endParaRPr lang="en-US"/>
          </a:p>
        </p:txBody>
      </p:sp>
    </p:spTree>
    <p:extLst>
      <p:ext uri="{BB962C8B-B14F-4D97-AF65-F5344CB8AC3E}">
        <p14:creationId xmlns:p14="http://schemas.microsoft.com/office/powerpoint/2010/main" val="125865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contenido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contenido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fecha 4"/>
          <p:cNvSpPr>
            <a:spLocks noGrp="1"/>
          </p:cNvSpPr>
          <p:nvPr>
            <p:ph type="dt" sz="half" idx="10"/>
          </p:nvPr>
        </p:nvSpPr>
        <p:spPr/>
        <p:txBody>
          <a:bodyPr/>
          <a:lstStyle/>
          <a:p>
            <a:fld id="{AEF2A9A5-8983-5F4A-8D8B-7CC58949BB7A}" type="datetimeFigureOut">
              <a:rPr lang="es-ES" smtClean="0"/>
              <a:t>06/08/2018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7E43B9A-BFF6-3F49-A91A-F87751B8EA38}" type="slidenum">
              <a:rPr lang="en-US" smtClean="0"/>
              <a:t>‹#›</a:t>
            </a:fld>
            <a:endParaRPr lang="en-US"/>
          </a:p>
        </p:txBody>
      </p:sp>
    </p:spTree>
    <p:extLst>
      <p:ext uri="{BB962C8B-B14F-4D97-AF65-F5344CB8AC3E}">
        <p14:creationId xmlns:p14="http://schemas.microsoft.com/office/powerpoint/2010/main" val="37988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n-US"/>
          </a:p>
        </p:txBody>
      </p:sp>
      <p:sp>
        <p:nvSpPr>
          <p:cNvPr id="3" name="Marcador de texto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texto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Marcador de fecha 6"/>
          <p:cNvSpPr>
            <a:spLocks noGrp="1"/>
          </p:cNvSpPr>
          <p:nvPr>
            <p:ph type="dt" sz="half" idx="10"/>
          </p:nvPr>
        </p:nvSpPr>
        <p:spPr/>
        <p:txBody>
          <a:bodyPr/>
          <a:lstStyle/>
          <a:p>
            <a:fld id="{AEF2A9A5-8983-5F4A-8D8B-7CC58949BB7A}" type="datetimeFigureOut">
              <a:rPr lang="es-ES" smtClean="0"/>
              <a:t>06/08/2018</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7E43B9A-BFF6-3F49-A91A-F87751B8EA38}" type="slidenum">
              <a:rPr lang="en-US" smtClean="0"/>
              <a:t>‹#›</a:t>
            </a:fld>
            <a:endParaRPr lang="en-US"/>
          </a:p>
        </p:txBody>
      </p:sp>
    </p:spTree>
    <p:extLst>
      <p:ext uri="{BB962C8B-B14F-4D97-AF65-F5344CB8AC3E}">
        <p14:creationId xmlns:p14="http://schemas.microsoft.com/office/powerpoint/2010/main" val="222896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fecha 2"/>
          <p:cNvSpPr>
            <a:spLocks noGrp="1"/>
          </p:cNvSpPr>
          <p:nvPr>
            <p:ph type="dt" sz="half" idx="10"/>
          </p:nvPr>
        </p:nvSpPr>
        <p:spPr/>
        <p:txBody>
          <a:bodyPr/>
          <a:lstStyle/>
          <a:p>
            <a:fld id="{AEF2A9A5-8983-5F4A-8D8B-7CC58949BB7A}" type="datetimeFigureOut">
              <a:rPr lang="es-ES" smtClean="0"/>
              <a:t>06/08/2018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7E43B9A-BFF6-3F49-A91A-F87751B8EA38}" type="slidenum">
              <a:rPr lang="en-US" smtClean="0"/>
              <a:t>‹#›</a:t>
            </a:fld>
            <a:endParaRPr lang="en-US"/>
          </a:p>
        </p:txBody>
      </p:sp>
    </p:spTree>
    <p:extLst>
      <p:ext uri="{BB962C8B-B14F-4D97-AF65-F5344CB8AC3E}">
        <p14:creationId xmlns:p14="http://schemas.microsoft.com/office/powerpoint/2010/main" val="222664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EF2A9A5-8983-5F4A-8D8B-7CC58949BB7A}" type="datetimeFigureOut">
              <a:rPr lang="es-ES" smtClean="0"/>
              <a:t>06/08/2018</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7E43B9A-BFF6-3F49-A91A-F87751B8EA38}" type="slidenum">
              <a:rPr lang="en-US" smtClean="0"/>
              <a:t>‹#›</a:t>
            </a:fld>
            <a:endParaRPr lang="en-US"/>
          </a:p>
        </p:txBody>
      </p:sp>
    </p:spTree>
    <p:extLst>
      <p:ext uri="{BB962C8B-B14F-4D97-AF65-F5344CB8AC3E}">
        <p14:creationId xmlns:p14="http://schemas.microsoft.com/office/powerpoint/2010/main" val="280591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27541"/>
            <a:ext cx="3008313" cy="968376"/>
          </a:xfrm>
        </p:spPr>
        <p:txBody>
          <a:bodyPr anchor="b"/>
          <a:lstStyle>
            <a:lvl1pPr algn="l">
              <a:defRPr sz="2000" b="1"/>
            </a:lvl1pPr>
          </a:lstStyle>
          <a:p>
            <a:r>
              <a:rPr lang="es-ES_tradnl" smtClean="0"/>
              <a:t>Clic para editar título</a:t>
            </a:r>
            <a:endParaRPr lang="en-US"/>
          </a:p>
        </p:txBody>
      </p:sp>
      <p:sp>
        <p:nvSpPr>
          <p:cNvPr id="3" name="Marcador de contenido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texto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EF2A9A5-8983-5F4A-8D8B-7CC58949BB7A}" type="datetimeFigureOut">
              <a:rPr lang="es-ES" smtClean="0"/>
              <a:t>06/08/2018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7E43B9A-BFF6-3F49-A91A-F87751B8EA38}" type="slidenum">
              <a:rPr lang="en-US" smtClean="0"/>
              <a:t>‹#›</a:t>
            </a:fld>
            <a:endParaRPr lang="en-US"/>
          </a:p>
        </p:txBody>
      </p:sp>
    </p:spTree>
    <p:extLst>
      <p:ext uri="{BB962C8B-B14F-4D97-AF65-F5344CB8AC3E}">
        <p14:creationId xmlns:p14="http://schemas.microsoft.com/office/powerpoint/2010/main" val="381286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2282"/>
          </a:xfrm>
        </p:spPr>
        <p:txBody>
          <a:bodyPr anchor="b"/>
          <a:lstStyle>
            <a:lvl1pPr algn="l">
              <a:defRPr sz="2000" b="1"/>
            </a:lvl1pPr>
          </a:lstStyle>
          <a:p>
            <a:r>
              <a:rPr lang="es-ES_tradnl" smtClean="0"/>
              <a:t>Clic para editar título</a:t>
            </a:r>
            <a:endParaRPr lang="en-US"/>
          </a:p>
        </p:txBody>
      </p:sp>
      <p:sp>
        <p:nvSpPr>
          <p:cNvPr id="3" name="Marcador de posición de imagen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EF2A9A5-8983-5F4A-8D8B-7CC58949BB7A}" type="datetimeFigureOut">
              <a:rPr lang="es-ES" smtClean="0"/>
              <a:t>06/08/2018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7E43B9A-BFF6-3F49-A91A-F87751B8EA38}" type="slidenum">
              <a:rPr lang="en-US" smtClean="0"/>
              <a:t>‹#›</a:t>
            </a:fld>
            <a:endParaRPr lang="en-US"/>
          </a:p>
        </p:txBody>
      </p:sp>
    </p:spTree>
    <p:extLst>
      <p:ext uri="{BB962C8B-B14F-4D97-AF65-F5344CB8AC3E}">
        <p14:creationId xmlns:p14="http://schemas.microsoft.com/office/powerpoint/2010/main" val="353229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s-ES_tradnl" smtClean="0"/>
              <a:t>Clic para editar título</a:t>
            </a:r>
            <a:endParaRPr lang="en-US"/>
          </a:p>
        </p:txBody>
      </p:sp>
      <p:sp>
        <p:nvSpPr>
          <p:cNvPr id="3" name="Marcador de texto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EF2A9A5-8983-5F4A-8D8B-7CC58949BB7A}" type="datetimeFigureOut">
              <a:rPr lang="es-ES" smtClean="0"/>
              <a:t>06/08/2018</a:t>
            </a:fld>
            <a:endParaRPr lang="en-US"/>
          </a:p>
        </p:txBody>
      </p:sp>
      <p:sp>
        <p:nvSpPr>
          <p:cNvPr id="5" name="Marcador de pie de página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7E43B9A-BFF6-3F49-A91A-F87751B8EA38}" type="slidenum">
              <a:rPr lang="en-US" smtClean="0"/>
              <a:t>‹#›</a:t>
            </a:fld>
            <a:endParaRPr lang="en-US"/>
          </a:p>
        </p:txBody>
      </p:sp>
    </p:spTree>
    <p:extLst>
      <p:ext uri="{BB962C8B-B14F-4D97-AF65-F5344CB8AC3E}">
        <p14:creationId xmlns:p14="http://schemas.microsoft.com/office/powerpoint/2010/main" val="49102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057011"/>
            <a:ext cx="82296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defTabSz="761970" fontAlgn="base">
              <a:spcBef>
                <a:spcPct val="0"/>
              </a:spcBef>
              <a:spcAft>
                <a:spcPct val="0"/>
              </a:spcAft>
              <a:defRPr/>
            </a:pPr>
            <a:fld id="{56E1563C-7C48-4B4C-A886-D2CA7ECB5A28}" type="slidenum">
              <a:rPr lang="en-GB" altLang="en-US" smtClean="0">
                <a:cs typeface="Arial" panose="020B0604020202020204" pitchFamily="34" charset="0"/>
              </a:rPr>
              <a:pPr defTabSz="761970" fontAlgn="base">
                <a:spcBef>
                  <a:spcPct val="0"/>
                </a:spcBef>
                <a:spcAft>
                  <a:spcPct val="0"/>
                </a:spcAft>
                <a:defRPr/>
              </a:pPr>
              <a:t>‹#›</a:t>
            </a:fld>
            <a:endParaRPr lang="en-GB" altLang="en-US">
              <a:cs typeface="Arial" panose="020B0604020202020204" pitchFamily="34" charset="0"/>
            </a:endParaRPr>
          </a:p>
        </p:txBody>
      </p:sp>
    </p:spTree>
    <p:extLst>
      <p:ext uri="{BB962C8B-B14F-4D97-AF65-F5344CB8AC3E}">
        <p14:creationId xmlns:p14="http://schemas.microsoft.com/office/powerpoint/2010/main" val="177848859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hdr="0" ftr="0" dt="0"/>
  <p:txStyles>
    <p:titleStyle>
      <a:lvl1pPr algn="l" rtl="0" eaLnBrk="0" fontAlgn="base" hangingPunct="0">
        <a:spcBef>
          <a:spcPct val="0"/>
        </a:spcBef>
        <a:spcAft>
          <a:spcPct val="0"/>
        </a:spcAft>
        <a:defRPr sz="2500" kern="1200">
          <a:solidFill>
            <a:schemeClr val="tx1"/>
          </a:solidFill>
          <a:latin typeface="Arial" pitchFamily="34" charset="0"/>
          <a:ea typeface="+mj-ea"/>
          <a:cs typeface="+mj-cs"/>
        </a:defRPr>
      </a:lvl1pPr>
      <a:lvl2pPr algn="l" rtl="0" eaLnBrk="0" fontAlgn="base" hangingPunct="0">
        <a:spcBef>
          <a:spcPct val="0"/>
        </a:spcBef>
        <a:spcAft>
          <a:spcPct val="0"/>
        </a:spcAft>
        <a:defRPr sz="2500">
          <a:solidFill>
            <a:schemeClr val="tx1"/>
          </a:solidFill>
          <a:latin typeface="Arial" charset="0"/>
        </a:defRPr>
      </a:lvl2pPr>
      <a:lvl3pPr algn="l" rtl="0" eaLnBrk="0" fontAlgn="base" hangingPunct="0">
        <a:spcBef>
          <a:spcPct val="0"/>
        </a:spcBef>
        <a:spcAft>
          <a:spcPct val="0"/>
        </a:spcAft>
        <a:defRPr sz="2500">
          <a:solidFill>
            <a:schemeClr val="tx1"/>
          </a:solidFill>
          <a:latin typeface="Arial" charset="0"/>
        </a:defRPr>
      </a:lvl3pPr>
      <a:lvl4pPr algn="l" rtl="0" eaLnBrk="0" fontAlgn="base" hangingPunct="0">
        <a:spcBef>
          <a:spcPct val="0"/>
        </a:spcBef>
        <a:spcAft>
          <a:spcPct val="0"/>
        </a:spcAft>
        <a:defRPr sz="2500">
          <a:solidFill>
            <a:schemeClr val="tx1"/>
          </a:solidFill>
          <a:latin typeface="Arial" charset="0"/>
        </a:defRPr>
      </a:lvl4pPr>
      <a:lvl5pPr algn="l" rtl="0" eaLnBrk="0" fontAlgn="base" hangingPunct="0">
        <a:spcBef>
          <a:spcPct val="0"/>
        </a:spcBef>
        <a:spcAft>
          <a:spcPct val="0"/>
        </a:spcAft>
        <a:defRPr sz="2500">
          <a:solidFill>
            <a:schemeClr val="tx1"/>
          </a:solidFill>
          <a:latin typeface="Arial" charset="0"/>
        </a:defRPr>
      </a:lvl5pPr>
      <a:lvl6pPr marL="380985" algn="l" rtl="0" fontAlgn="base">
        <a:spcBef>
          <a:spcPct val="0"/>
        </a:spcBef>
        <a:spcAft>
          <a:spcPct val="0"/>
        </a:spcAft>
        <a:defRPr sz="2500">
          <a:solidFill>
            <a:schemeClr val="tx1"/>
          </a:solidFill>
          <a:latin typeface="Arial" charset="0"/>
        </a:defRPr>
      </a:lvl6pPr>
      <a:lvl7pPr marL="761970" algn="l" rtl="0" fontAlgn="base">
        <a:spcBef>
          <a:spcPct val="0"/>
        </a:spcBef>
        <a:spcAft>
          <a:spcPct val="0"/>
        </a:spcAft>
        <a:defRPr sz="2500">
          <a:solidFill>
            <a:schemeClr val="tx1"/>
          </a:solidFill>
          <a:latin typeface="Arial" charset="0"/>
        </a:defRPr>
      </a:lvl7pPr>
      <a:lvl8pPr marL="1142954" algn="l" rtl="0" fontAlgn="base">
        <a:spcBef>
          <a:spcPct val="0"/>
        </a:spcBef>
        <a:spcAft>
          <a:spcPct val="0"/>
        </a:spcAft>
        <a:defRPr sz="2500">
          <a:solidFill>
            <a:schemeClr val="tx1"/>
          </a:solidFill>
          <a:latin typeface="Arial" charset="0"/>
        </a:defRPr>
      </a:lvl8pPr>
      <a:lvl9pPr marL="1523939" algn="l" rtl="0" fontAlgn="base">
        <a:spcBef>
          <a:spcPct val="0"/>
        </a:spcBef>
        <a:spcAft>
          <a:spcPct val="0"/>
        </a:spcAft>
        <a:defRPr sz="2500">
          <a:solidFill>
            <a:schemeClr val="tx1"/>
          </a:solidFill>
          <a:latin typeface="Arial" charset="0"/>
        </a:defRPr>
      </a:lvl9pPr>
    </p:titleStyle>
    <p:bodyStyle>
      <a:lvl1pPr marL="285739" indent="-285739" algn="l" rtl="0" eaLnBrk="0" fontAlgn="base" hangingPunct="0">
        <a:spcBef>
          <a:spcPct val="20000"/>
        </a:spcBef>
        <a:spcAft>
          <a:spcPct val="0"/>
        </a:spcAft>
        <a:buFont typeface="Arial" panose="020B0604020202020204" pitchFamily="34" charset="0"/>
        <a:buChar char="•"/>
        <a:defRPr sz="1667" kern="1200">
          <a:solidFill>
            <a:schemeClr val="tx1"/>
          </a:solidFill>
          <a:latin typeface="Arial" pitchFamily="34" charset="0"/>
          <a:ea typeface="+mn-ea"/>
          <a:cs typeface="Arial" pitchFamily="34" charset="0"/>
        </a:defRPr>
      </a:lvl1pPr>
      <a:lvl2pPr marL="619100" indent="-238115" algn="l" rtl="0" eaLnBrk="0" fontAlgn="base" hangingPunct="0">
        <a:spcBef>
          <a:spcPct val="20000"/>
        </a:spcBef>
        <a:spcAft>
          <a:spcPct val="0"/>
        </a:spcAft>
        <a:buFont typeface="Wingdings" panose="05000000000000000000" pitchFamily="2" charset="2"/>
        <a:buChar char="§"/>
        <a:defRPr kern="1200">
          <a:solidFill>
            <a:schemeClr val="tx1"/>
          </a:solidFill>
          <a:latin typeface="Arial" pitchFamily="34" charset="0"/>
          <a:ea typeface="+mn-ea"/>
          <a:cs typeface="Arial" pitchFamily="34" charset="0"/>
        </a:defRPr>
      </a:lvl2pPr>
      <a:lvl3pPr marL="952462" indent="-190492" algn="l" rtl="0" eaLnBrk="0" fontAlgn="base" hangingPunct="0">
        <a:spcBef>
          <a:spcPct val="20000"/>
        </a:spcBef>
        <a:spcAft>
          <a:spcPct val="0"/>
        </a:spcAft>
        <a:buFont typeface="Arial" panose="020B0604020202020204" pitchFamily="34" charset="0"/>
        <a:buChar char="‒"/>
        <a:defRPr sz="1250" kern="1200">
          <a:solidFill>
            <a:schemeClr val="tx1"/>
          </a:solidFill>
          <a:latin typeface="Arial" pitchFamily="34" charset="0"/>
          <a:ea typeface="+mn-ea"/>
          <a:cs typeface="Arial" pitchFamily="34" charset="0"/>
        </a:defRPr>
      </a:lvl3pPr>
      <a:lvl4pPr marL="1333447" indent="-190492" algn="l" rtl="0" eaLnBrk="0" fontAlgn="base" hangingPunct="0">
        <a:spcBef>
          <a:spcPct val="20000"/>
        </a:spcBef>
        <a:spcAft>
          <a:spcPct val="0"/>
        </a:spcAft>
        <a:buFont typeface="Arial" panose="020B0604020202020204" pitchFamily="34" charset="0"/>
        <a:buChar char="•"/>
        <a:defRPr sz="1000" kern="1200">
          <a:solidFill>
            <a:schemeClr val="tx1"/>
          </a:solidFill>
          <a:latin typeface="Arial" pitchFamily="34" charset="0"/>
          <a:ea typeface="+mn-ea"/>
          <a:cs typeface="Arial" pitchFamily="34" charset="0"/>
        </a:defRPr>
      </a:lvl4pPr>
      <a:lvl5pPr marL="1714431" indent="-190492" algn="l" rtl="0" eaLnBrk="0" fontAlgn="base" hangingPunct="0">
        <a:spcBef>
          <a:spcPct val="20000"/>
        </a:spcBef>
        <a:spcAft>
          <a:spcPct val="0"/>
        </a:spcAft>
        <a:buFont typeface="Wingdings" panose="05000000000000000000" pitchFamily="2" charset="2"/>
        <a:buChar char="§"/>
        <a:defRPr sz="917" kern="1200">
          <a:solidFill>
            <a:schemeClr val="tx1"/>
          </a:solidFill>
          <a:latin typeface="Arial" pitchFamily="34" charset="0"/>
          <a:ea typeface="+mn-ea"/>
          <a:cs typeface="Arial" pitchFamily="34" charset="0"/>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conor.donaldson@bis.org"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34931" cy="5771832"/>
          </a:xfrm>
          <a:prstGeom prst="rect">
            <a:avLst/>
          </a:prstGeom>
        </p:spPr>
      </p:pic>
      <p:pic>
        <p:nvPicPr>
          <p:cNvPr id="5" name="Imagen 4"/>
          <p:cNvPicPr>
            <a:picLocks noChangeAspect="1"/>
          </p:cNvPicPr>
          <p:nvPr/>
        </p:nvPicPr>
        <p:blipFill>
          <a:blip r:embed="rId3"/>
          <a:stretch>
            <a:fillRect/>
          </a:stretch>
        </p:blipFill>
        <p:spPr>
          <a:xfrm>
            <a:off x="1820544" y="0"/>
            <a:ext cx="5207000" cy="5321300"/>
          </a:xfrm>
          <a:prstGeom prst="rect">
            <a:avLst/>
          </a:prstGeom>
        </p:spPr>
      </p:pic>
    </p:spTree>
    <p:extLst>
      <p:ext uri="{BB962C8B-B14F-4D97-AF65-F5344CB8AC3E}">
        <p14:creationId xmlns:p14="http://schemas.microsoft.com/office/powerpoint/2010/main" val="10679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17"/>
            <a:ext cx="8229600" cy="952500"/>
          </a:xfrm>
        </p:spPr>
        <p:txBody>
          <a:bodyPr/>
          <a:lstStyle/>
          <a:p>
            <a:r>
              <a:rPr lang="en-US" dirty="0" smtClean="0"/>
              <a:t>Recent IAIS Supporting Material</a:t>
            </a:r>
            <a:endParaRPr lang="en-GB" dirty="0"/>
          </a:p>
        </p:txBody>
      </p:sp>
      <p:sp>
        <p:nvSpPr>
          <p:cNvPr id="3" name="Content Placeholder 2"/>
          <p:cNvSpPr>
            <a:spLocks noGrp="1"/>
          </p:cNvSpPr>
          <p:nvPr>
            <p:ph idx="1"/>
          </p:nvPr>
        </p:nvSpPr>
        <p:spPr/>
        <p:txBody>
          <a:bodyPr>
            <a:normAutofit/>
          </a:bodyPr>
          <a:lstStyle/>
          <a:p>
            <a:pPr marL="333362" lvl="1" indent="0">
              <a:buNone/>
            </a:pPr>
            <a:r>
              <a:rPr lang="en-US" sz="1583" b="1" dirty="0"/>
              <a:t>Recently Adopted</a:t>
            </a:r>
          </a:p>
          <a:p>
            <a:r>
              <a:rPr lang="en-GB" dirty="0"/>
              <a:t>FinTech Developments in the Insurance </a:t>
            </a:r>
            <a:r>
              <a:rPr lang="en-GB" dirty="0" smtClean="0"/>
              <a:t>Industry</a:t>
            </a:r>
            <a:endParaRPr lang="en-GB" dirty="0"/>
          </a:p>
          <a:p>
            <a:r>
              <a:rPr lang="en-GB" dirty="0"/>
              <a:t>Application Paper on Product Oversight in Inclusive Insurance </a:t>
            </a:r>
          </a:p>
          <a:p>
            <a:r>
              <a:rPr lang="en-GB" dirty="0"/>
              <a:t>Application Paper on </a:t>
            </a:r>
            <a:r>
              <a:rPr lang="en-GB" dirty="0" err="1"/>
              <a:t>Mutuals</a:t>
            </a:r>
            <a:r>
              <a:rPr lang="en-GB" dirty="0"/>
              <a:t>, Cooperatives and Community Based </a:t>
            </a:r>
            <a:r>
              <a:rPr lang="en-GB" dirty="0" smtClean="0"/>
              <a:t>Organisations</a:t>
            </a:r>
          </a:p>
          <a:p>
            <a:r>
              <a:rPr lang="en-US" dirty="0" smtClean="0"/>
              <a:t>Application Paper on Group Corporate Governance</a:t>
            </a:r>
          </a:p>
          <a:p>
            <a:r>
              <a:rPr lang="en-US" dirty="0" smtClean="0"/>
              <a:t>Application Paper on Approaches to Supervising the Conduct of Intermediaries</a:t>
            </a:r>
            <a:endParaRPr lang="en-GB" dirty="0"/>
          </a:p>
          <a:p>
            <a:r>
              <a:rPr lang="en-GB" dirty="0" smtClean="0"/>
              <a:t>Issues </a:t>
            </a:r>
            <a:r>
              <a:rPr lang="en-GB" dirty="0"/>
              <a:t>Paper on Index-Based </a:t>
            </a:r>
            <a:r>
              <a:rPr lang="en-GB" dirty="0" smtClean="0"/>
              <a:t>Insurances</a:t>
            </a:r>
          </a:p>
          <a:p>
            <a:r>
              <a:rPr lang="en-US" dirty="0"/>
              <a:t>Issues Paper on I</a:t>
            </a:r>
            <a:r>
              <a:rPr lang="en-GB" dirty="0" err="1" smtClean="0"/>
              <a:t>ssues</a:t>
            </a:r>
            <a:r>
              <a:rPr lang="en-GB" dirty="0" smtClean="0"/>
              <a:t> </a:t>
            </a:r>
            <a:r>
              <a:rPr lang="en-GB" dirty="0"/>
              <a:t>Paper on Climate Change Risks to the Insurance Sector </a:t>
            </a:r>
          </a:p>
          <a:p>
            <a:pPr marL="0" indent="0">
              <a:buNone/>
            </a:pPr>
            <a:endParaRPr lang="en-US" sz="1583" dirty="0"/>
          </a:p>
          <a:p>
            <a:pPr marL="333362" lvl="1" indent="0">
              <a:buNone/>
            </a:pPr>
            <a:r>
              <a:rPr lang="en-US" sz="1583" b="1" dirty="0"/>
              <a:t>In Development </a:t>
            </a:r>
          </a:p>
          <a:p>
            <a:r>
              <a:rPr lang="en-GB" dirty="0"/>
              <a:t>Application Paper on digital technology in inclusive insurance</a:t>
            </a:r>
            <a:endParaRPr lang="en-US" b="1" dirty="0"/>
          </a:p>
        </p:txBody>
      </p:sp>
      <p:sp>
        <p:nvSpPr>
          <p:cNvPr id="4" name="Slide Number Placeholder 3"/>
          <p:cNvSpPr>
            <a:spLocks noGrp="1"/>
          </p:cNvSpPr>
          <p:nvPr>
            <p:ph type="sldNum" sz="quarter" idx="12"/>
          </p:nvPr>
        </p:nvSpPr>
        <p:spPr/>
        <p:txBody>
          <a:bodyPr/>
          <a:lstStyle/>
          <a:p>
            <a:fld id="{A220C179-9F06-40D0-93EA-8FF612BB075F}" type="slidenum">
              <a:rPr lang="en-GB" smtClean="0"/>
              <a:t>10</a:t>
            </a:fld>
            <a:endParaRPr lang="en-GB"/>
          </a:p>
        </p:txBody>
      </p:sp>
    </p:spTree>
    <p:extLst>
      <p:ext uri="{BB962C8B-B14F-4D97-AF65-F5344CB8AC3E}">
        <p14:creationId xmlns:p14="http://schemas.microsoft.com/office/powerpoint/2010/main" val="359110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
            <a:ext cx="8229600" cy="644156"/>
          </a:xfrm>
        </p:spPr>
        <p:txBody>
          <a:bodyPr/>
          <a:lstStyle/>
          <a:p>
            <a:r>
              <a:rPr lang="en-US" dirty="0" smtClean="0"/>
              <a:t>Implementation Activities </a:t>
            </a:r>
            <a:endParaRPr lang="en-GB" dirty="0"/>
          </a:p>
        </p:txBody>
      </p:sp>
      <p:sp>
        <p:nvSpPr>
          <p:cNvPr id="3" name="Content Placeholder 2"/>
          <p:cNvSpPr>
            <a:spLocks noGrp="1"/>
          </p:cNvSpPr>
          <p:nvPr>
            <p:ph idx="1"/>
          </p:nvPr>
        </p:nvSpPr>
        <p:spPr/>
        <p:txBody>
          <a:bodyPr>
            <a:normAutofit/>
          </a:bodyPr>
          <a:lstStyle/>
          <a:p>
            <a:pPr marL="0" indent="0">
              <a:buNone/>
            </a:pPr>
            <a:r>
              <a:rPr lang="en-US" b="1" dirty="0" smtClean="0"/>
              <a:t>Supporting implementation is a key strategic objective for the IAIS </a:t>
            </a:r>
          </a:p>
          <a:p>
            <a:pPr marL="571477" lvl="1"/>
            <a:r>
              <a:rPr lang="en-US" b="1" u="sng" dirty="0" smtClean="0"/>
              <a:t>Assessment </a:t>
            </a:r>
            <a:r>
              <a:rPr lang="en-US" dirty="0" smtClean="0"/>
              <a:t>against IAIS supervisory material</a:t>
            </a:r>
          </a:p>
          <a:p>
            <a:pPr marL="571477" lvl="1"/>
            <a:r>
              <a:rPr lang="en-US" b="1" u="sng" dirty="0" smtClean="0"/>
              <a:t>Supervisory practices </a:t>
            </a:r>
            <a:r>
              <a:rPr lang="en-US" dirty="0" smtClean="0"/>
              <a:t>exchange amongst supervisors on supervisory and emerging policy areas (</a:t>
            </a:r>
            <a:r>
              <a:rPr lang="en-US" dirty="0" err="1" smtClean="0"/>
              <a:t>eg</a:t>
            </a:r>
            <a:r>
              <a:rPr lang="en-US" dirty="0" smtClean="0"/>
              <a:t>, </a:t>
            </a:r>
            <a:r>
              <a:rPr lang="en-US" dirty="0" err="1" smtClean="0"/>
              <a:t>FinTech</a:t>
            </a:r>
            <a:r>
              <a:rPr lang="en-US" dirty="0" smtClean="0"/>
              <a:t>, Sustainability, Financial Inclusion) </a:t>
            </a:r>
          </a:p>
          <a:p>
            <a:pPr marL="571477" lvl="1"/>
            <a:r>
              <a:rPr lang="en-US" b="1" u="sng" dirty="0" smtClean="0"/>
              <a:t>Cooperation and Exchange </a:t>
            </a:r>
            <a:r>
              <a:rPr lang="en-US" dirty="0" smtClean="0"/>
              <a:t>amongst supervisors and other key stakeholders </a:t>
            </a:r>
            <a:endParaRPr lang="en-US" b="1" u="sng" dirty="0" smtClean="0"/>
          </a:p>
          <a:p>
            <a:pPr marL="0" indent="0">
              <a:buNone/>
            </a:pPr>
            <a:endParaRPr lang="en-US" b="1" dirty="0"/>
          </a:p>
          <a:p>
            <a:pPr marL="0" indent="0">
              <a:buNone/>
            </a:pPr>
            <a:r>
              <a:rPr lang="en-US" b="1" dirty="0" smtClean="0"/>
              <a:t>The IAIS works closely with partners to achieve its implementation objectives</a:t>
            </a:r>
          </a:p>
          <a:p>
            <a:pPr lvl="1" indent="-285739"/>
            <a:r>
              <a:rPr lang="en-US" sz="1583" dirty="0"/>
              <a:t>Financial Stability Institute (FSI)</a:t>
            </a:r>
          </a:p>
          <a:p>
            <a:pPr lvl="1" indent="-285739"/>
            <a:r>
              <a:rPr lang="en-US" sz="1583" dirty="0"/>
              <a:t>A2ii </a:t>
            </a:r>
          </a:p>
          <a:p>
            <a:pPr lvl="1" indent="-285739"/>
            <a:r>
              <a:rPr lang="en-US" sz="1583" dirty="0"/>
              <a:t>Sustainable Insurance Forum  </a:t>
            </a:r>
          </a:p>
          <a:p>
            <a:pPr lvl="1" indent="-285739"/>
            <a:r>
              <a:rPr lang="en-US" sz="1583" dirty="0"/>
              <a:t>International Development Finance Institutions (</a:t>
            </a:r>
            <a:r>
              <a:rPr lang="en-US" sz="1583" dirty="0" err="1"/>
              <a:t>eg</a:t>
            </a:r>
            <a:r>
              <a:rPr lang="en-US" sz="1583" dirty="0"/>
              <a:t>, World Bank, Asian Development Bank)</a:t>
            </a:r>
          </a:p>
          <a:p>
            <a:pPr lvl="1" indent="-285739"/>
            <a:r>
              <a:rPr lang="en-US" sz="1583" dirty="0"/>
              <a:t>Capacity building entities, (</a:t>
            </a:r>
            <a:r>
              <a:rPr lang="en-US" sz="1583" dirty="0" err="1"/>
              <a:t>eg</a:t>
            </a:r>
            <a:r>
              <a:rPr lang="en-US" sz="1583" dirty="0"/>
              <a:t>, Toronto Centre)</a:t>
            </a:r>
          </a:p>
          <a:p>
            <a:pPr marL="0" indent="0">
              <a:buNone/>
            </a:pPr>
            <a:endParaRPr lang="en-US" b="1" dirty="0"/>
          </a:p>
        </p:txBody>
      </p:sp>
      <p:sp>
        <p:nvSpPr>
          <p:cNvPr id="4" name="Slide Number Placeholder 3"/>
          <p:cNvSpPr>
            <a:spLocks noGrp="1"/>
          </p:cNvSpPr>
          <p:nvPr>
            <p:ph type="sldNum" sz="quarter" idx="12"/>
          </p:nvPr>
        </p:nvSpPr>
        <p:spPr/>
        <p:txBody>
          <a:bodyPr/>
          <a:lstStyle/>
          <a:p>
            <a:fld id="{A220C179-9F06-40D0-93EA-8FF612BB075F}" type="slidenum">
              <a:rPr lang="en-GB" smtClean="0"/>
              <a:t>11</a:t>
            </a:fld>
            <a:endParaRPr lang="en-GB"/>
          </a:p>
        </p:txBody>
      </p:sp>
    </p:spTree>
    <p:extLst>
      <p:ext uri="{BB962C8B-B14F-4D97-AF65-F5344CB8AC3E}">
        <p14:creationId xmlns:p14="http://schemas.microsoft.com/office/powerpoint/2010/main" val="2184764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1306"/>
          </a:xfrm>
        </p:spPr>
        <p:txBody>
          <a:bodyPr>
            <a:normAutofit fontScale="90000"/>
          </a:bodyPr>
          <a:lstStyle/>
          <a:p>
            <a:pPr algn="l"/>
            <a:r>
              <a:rPr lang="en-GB" sz="2500" dirty="0">
                <a:latin typeface="Arial" pitchFamily="34" charset="0"/>
              </a:rPr>
              <a:t>Themes</a:t>
            </a:r>
            <a:r>
              <a:rPr lang="en-GB" dirty="0" smtClean="0"/>
              <a:t> </a:t>
            </a:r>
            <a:r>
              <a:rPr lang="en-GB" sz="2500" dirty="0">
                <a:latin typeface="Arial" pitchFamily="34" charset="0"/>
              </a:rPr>
              <a:t>Emerging from Input </a:t>
            </a:r>
            <a:r>
              <a:rPr lang="en-GB" sz="2500" dirty="0">
                <a:latin typeface="Arial" pitchFamily="34" charset="0"/>
              </a:rPr>
              <a:t>Stage</a:t>
            </a:r>
            <a:endParaRPr lang="en-GB" sz="2500" dirty="0">
              <a:latin typeface="Arial" pitchFamily="34" charset="0"/>
            </a:endParaRPr>
          </a:p>
        </p:txBody>
      </p:sp>
      <p:sp>
        <p:nvSpPr>
          <p:cNvPr id="3" name="Content Placeholder 2"/>
          <p:cNvSpPr>
            <a:spLocks noGrp="1"/>
          </p:cNvSpPr>
          <p:nvPr>
            <p:ph idx="1"/>
          </p:nvPr>
        </p:nvSpPr>
        <p:spPr>
          <a:xfrm>
            <a:off x="457200" y="1165860"/>
            <a:ext cx="7400925" cy="3112785"/>
          </a:xfrm>
        </p:spPr>
        <p:txBody>
          <a:bodyPr>
            <a:normAutofit/>
          </a:bodyPr>
          <a:lstStyle/>
          <a:p>
            <a:pPr marL="214304" indent="-214304">
              <a:spcAft>
                <a:spcPts val="625"/>
              </a:spcAft>
              <a:buFont typeface="Symbol" panose="05050102010706020507" pitchFamily="18" charset="2"/>
              <a:buChar char=""/>
            </a:pPr>
            <a:r>
              <a:rPr lang="en-GB" sz="1800" dirty="0">
                <a:latin typeface="Arial" panose="020B0604020202020204" pitchFamily="34" charset="0"/>
                <a:ea typeface="MS Mincho" panose="02020609040205080304" pitchFamily="49" charset="-128"/>
                <a:cs typeface="Arial" panose="020B0604020202020204" pitchFamily="34" charset="0"/>
              </a:rPr>
              <a:t>Insurance markets are evolving quickly </a:t>
            </a:r>
          </a:p>
          <a:p>
            <a:pPr marL="214304" indent="-214304">
              <a:spcAft>
                <a:spcPts val="625"/>
              </a:spcAft>
              <a:buFont typeface="Symbol" panose="05050102010706020507" pitchFamily="18" charset="2"/>
              <a:buChar char=""/>
            </a:pPr>
            <a:r>
              <a:rPr lang="en-GB" sz="1800" dirty="0">
                <a:latin typeface="Arial" panose="020B0604020202020204" pitchFamily="34" charset="0"/>
                <a:ea typeface="MS Mincho" panose="02020609040205080304" pitchFamily="49" charset="-128"/>
                <a:cs typeface="Arial" panose="020B0604020202020204" pitchFamily="34" charset="0"/>
              </a:rPr>
              <a:t>A number of emerging(</a:t>
            </a:r>
            <a:r>
              <a:rPr lang="en-GB" sz="1800" dirty="0" err="1">
                <a:latin typeface="Arial" panose="020B0604020202020204" pitchFamily="34" charset="0"/>
                <a:ea typeface="MS Mincho" panose="02020609040205080304" pitchFamily="49" charset="-128"/>
                <a:cs typeface="Arial" panose="020B0604020202020204" pitchFamily="34" charset="0"/>
              </a:rPr>
              <a:t>ed</a:t>
            </a:r>
            <a:r>
              <a:rPr lang="en-GB" sz="1800" dirty="0">
                <a:latin typeface="Arial" panose="020B0604020202020204" pitchFamily="34" charset="0"/>
                <a:ea typeface="MS Mincho" panose="02020609040205080304" pitchFamily="49" charset="-128"/>
                <a:cs typeface="Arial" panose="020B0604020202020204" pitchFamily="34" charset="0"/>
              </a:rPr>
              <a:t>) policy issues are </a:t>
            </a:r>
            <a:r>
              <a:rPr lang="en-GB" sz="1800" dirty="0">
                <a:latin typeface="Arial" panose="020B0604020202020204" pitchFamily="34" charset="0"/>
                <a:ea typeface="MS Mincho" panose="02020609040205080304" pitchFamily="49" charset="-128"/>
                <a:cs typeface="Arial" panose="020B0604020202020204" pitchFamily="34" charset="0"/>
              </a:rPr>
              <a:t>impacting insurance and insurance supervision </a:t>
            </a:r>
            <a:r>
              <a:rPr lang="en-GB" sz="1800" dirty="0">
                <a:latin typeface="Arial" panose="020B0604020202020204" pitchFamily="34" charset="0"/>
                <a:ea typeface="MS Mincho" panose="02020609040205080304" pitchFamily="49" charset="-128"/>
                <a:cs typeface="Arial" panose="020B0604020202020204" pitchFamily="34" charset="0"/>
              </a:rPr>
              <a:t>in a </a:t>
            </a:r>
            <a:r>
              <a:rPr lang="en-GB" sz="1800" dirty="0">
                <a:latin typeface="Arial" panose="020B0604020202020204" pitchFamily="34" charset="0"/>
                <a:ea typeface="MS Mincho" panose="02020609040205080304" pitchFamily="49" charset="-128"/>
                <a:cs typeface="Arial" panose="020B0604020202020204" pitchFamily="34" charset="0"/>
              </a:rPr>
              <a:t>substantive </a:t>
            </a:r>
            <a:r>
              <a:rPr lang="en-GB" sz="1800" dirty="0">
                <a:latin typeface="Arial" panose="020B0604020202020204" pitchFamily="34" charset="0"/>
                <a:ea typeface="MS Mincho" panose="02020609040205080304" pitchFamily="49" charset="-128"/>
                <a:cs typeface="Arial" panose="020B0604020202020204" pitchFamily="34" charset="0"/>
              </a:rPr>
              <a:t>way</a:t>
            </a:r>
          </a:p>
          <a:p>
            <a:pPr marL="214304" indent="-214304">
              <a:spcAft>
                <a:spcPts val="625"/>
              </a:spcAft>
              <a:buFont typeface="Symbol" panose="05050102010706020507" pitchFamily="18" charset="2"/>
              <a:buChar char=""/>
            </a:pPr>
            <a:r>
              <a:rPr lang="en-GB" sz="1800" dirty="0">
                <a:latin typeface="Arial" panose="020B0604020202020204" pitchFamily="34" charset="0"/>
                <a:ea typeface="MS Mincho" panose="02020609040205080304" pitchFamily="49" charset="-128"/>
                <a:cs typeface="Arial" panose="020B0604020202020204" pitchFamily="34" charset="0"/>
              </a:rPr>
              <a:t>Finalisation of agreed reforms is critically important </a:t>
            </a:r>
            <a:endParaRPr lang="en-GB" sz="1800" dirty="0">
              <a:latin typeface="Arial" panose="020B0604020202020204" pitchFamily="34" charset="0"/>
              <a:ea typeface="MS Mincho" panose="02020609040205080304" pitchFamily="49" charset="-128"/>
              <a:cs typeface="Arial" panose="020B0604020202020204" pitchFamily="34" charset="0"/>
            </a:endParaRPr>
          </a:p>
          <a:p>
            <a:pPr marL="214304" indent="-214304">
              <a:spcAft>
                <a:spcPts val="625"/>
              </a:spcAft>
              <a:buFont typeface="Symbol" panose="05050102010706020507" pitchFamily="18" charset="2"/>
              <a:buChar char=""/>
            </a:pPr>
            <a:r>
              <a:rPr lang="en-GB" sz="1800" dirty="0">
                <a:latin typeface="Arial" panose="020B0604020202020204" pitchFamily="34" charset="0"/>
                <a:ea typeface="MS Mincho" panose="02020609040205080304" pitchFamily="49" charset="-128"/>
                <a:cs typeface="Arial" panose="020B0604020202020204" pitchFamily="34" charset="0"/>
              </a:rPr>
              <a:t>Supporting good supervisory practices </a:t>
            </a:r>
            <a:endParaRPr lang="en-GB" sz="1800" dirty="0">
              <a:latin typeface="Arial" panose="020B0604020202020204" pitchFamily="34" charset="0"/>
              <a:ea typeface="MS Mincho" panose="02020609040205080304" pitchFamily="49" charset="-128"/>
              <a:cs typeface="Arial" panose="020B0604020202020204" pitchFamily="34" charset="0"/>
            </a:endParaRPr>
          </a:p>
          <a:p>
            <a:pPr marL="214304" indent="-214304">
              <a:spcAft>
                <a:spcPts val="625"/>
              </a:spcAft>
              <a:buFont typeface="Symbol" panose="05050102010706020507" pitchFamily="18" charset="2"/>
              <a:buChar char=""/>
            </a:pPr>
            <a:r>
              <a:rPr lang="en-GB" sz="1800" dirty="0">
                <a:latin typeface="Arial" panose="020B0604020202020204" pitchFamily="34" charset="0"/>
                <a:ea typeface="MS Mincho" panose="02020609040205080304" pitchFamily="49" charset="-128"/>
                <a:cs typeface="Arial" panose="020B0604020202020204" pitchFamily="34" charset="0"/>
              </a:rPr>
              <a:t>Engaging with emerging markets and developing economies (EMDEs) </a:t>
            </a:r>
          </a:p>
          <a:p>
            <a:pPr marL="214304" indent="-214304">
              <a:spcAft>
                <a:spcPts val="625"/>
              </a:spcAft>
              <a:buFont typeface="Symbol" panose="05050102010706020507" pitchFamily="18" charset="2"/>
              <a:buChar char=""/>
            </a:pPr>
            <a:r>
              <a:rPr lang="en-GB" sz="1800" dirty="0">
                <a:latin typeface="Arial" panose="020B0604020202020204" pitchFamily="34" charset="0"/>
                <a:ea typeface="MS Mincho" panose="02020609040205080304" pitchFamily="49" charset="-128"/>
                <a:cs typeface="Arial" panose="020B0604020202020204" pitchFamily="34" charset="0"/>
              </a:rPr>
              <a:t>Focusing on conduct and culture </a:t>
            </a:r>
          </a:p>
          <a:p>
            <a:endParaRPr lang="en-GB" dirty="0"/>
          </a:p>
        </p:txBody>
      </p:sp>
    </p:spTree>
    <p:extLst>
      <p:ext uri="{BB962C8B-B14F-4D97-AF65-F5344CB8AC3E}">
        <p14:creationId xmlns:p14="http://schemas.microsoft.com/office/powerpoint/2010/main" val="230372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757530"/>
          </a:xfrm>
        </p:spPr>
        <p:txBody>
          <a:bodyPr>
            <a:normAutofit/>
          </a:bodyPr>
          <a:lstStyle/>
          <a:p>
            <a:pPr algn="l"/>
            <a:r>
              <a:rPr lang="en-GB" sz="2300" dirty="0" smtClean="0">
                <a:latin typeface="Arial" panose="020B0604020202020204" pitchFamily="34" charset="0"/>
                <a:cs typeface="Arial" panose="020B0604020202020204" pitchFamily="34" charset="0"/>
              </a:rPr>
              <a:t>Key </a:t>
            </a:r>
            <a:r>
              <a:rPr lang="en-GB" sz="2300" dirty="0" smtClean="0">
                <a:latin typeface="Arial" panose="020B0604020202020204" pitchFamily="34" charset="0"/>
                <a:cs typeface="Arial" panose="020B0604020202020204" pitchFamily="34" charset="0"/>
              </a:rPr>
              <a:t>Messages</a:t>
            </a:r>
            <a:endParaRPr lang="en-GB" sz="23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97294"/>
            <a:ext cx="7978140" cy="4066196"/>
          </a:xfrm>
        </p:spPr>
        <p:txBody>
          <a:bodyPr>
            <a:noAutofit/>
          </a:bodyPr>
          <a:lstStyle/>
          <a:p>
            <a:pPr marL="214304" indent="-214304">
              <a:spcAft>
                <a:spcPts val="625"/>
              </a:spcAft>
              <a:buFont typeface="Symbol" panose="05050102010706020507" pitchFamily="18" charset="2"/>
              <a:buChar char=""/>
            </a:pPr>
            <a:r>
              <a:rPr lang="en-GB" sz="1400" dirty="0">
                <a:latin typeface="Arial" panose="020B0604020202020204" pitchFamily="34" charset="0"/>
                <a:cs typeface="Arial" panose="020B0604020202020204" pitchFamily="34" charset="0"/>
              </a:rPr>
              <a:t>More stability in the IAIS standards and a pivot to an increased focus on support for good supervisory practices and the implementation of agreed standards</a:t>
            </a:r>
          </a:p>
          <a:p>
            <a:pPr marL="214304" indent="-214304">
              <a:spcAft>
                <a:spcPts val="625"/>
              </a:spcAft>
              <a:buFont typeface="Symbol" panose="05050102010706020507" pitchFamily="18" charset="2"/>
              <a:buChar char=""/>
            </a:pPr>
            <a:r>
              <a:rPr lang="en-GB" sz="1400" dirty="0">
                <a:latin typeface="Arial" panose="020B0604020202020204" pitchFamily="34" charset="0"/>
                <a:cs typeface="Arial" panose="020B0604020202020204" pitchFamily="34" charset="0"/>
              </a:rPr>
              <a:t>The </a:t>
            </a:r>
            <a:r>
              <a:rPr lang="en-GB" sz="1400" dirty="0">
                <a:latin typeface="Arial" panose="020B0604020202020204" pitchFamily="34" charset="0"/>
                <a:cs typeface="Arial" panose="020B0604020202020204" pitchFamily="34" charset="0"/>
              </a:rPr>
              <a:t>finalisation of the IAIS’ current commitments to the post-crisis reform agenda </a:t>
            </a:r>
            <a:r>
              <a:rPr lang="en-GB" sz="1400" dirty="0">
                <a:latin typeface="Arial" panose="020B0604020202020204" pitchFamily="34" charset="0"/>
                <a:cs typeface="Arial" panose="020B0604020202020204" pitchFamily="34" charset="0"/>
              </a:rPr>
              <a:t>remains the priority, but increasingly also a focus </a:t>
            </a:r>
            <a:r>
              <a:rPr lang="en-GB" sz="1400" dirty="0">
                <a:latin typeface="Arial" panose="020B0604020202020204" pitchFamily="34" charset="0"/>
                <a:cs typeface="Arial" panose="020B0604020202020204" pitchFamily="34" charset="0"/>
              </a:rPr>
              <a:t>on a range of emerging(</a:t>
            </a:r>
            <a:r>
              <a:rPr lang="en-GB" sz="1400" dirty="0" err="1">
                <a:latin typeface="Arial" panose="020B0604020202020204" pitchFamily="34" charset="0"/>
                <a:cs typeface="Arial" panose="020B0604020202020204" pitchFamily="34" charset="0"/>
              </a:rPr>
              <a:t>ed</a:t>
            </a:r>
            <a:r>
              <a:rPr lang="en-GB" sz="1400" dirty="0">
                <a:latin typeface="Arial" panose="020B0604020202020204" pitchFamily="34" charset="0"/>
                <a:cs typeface="Arial" panose="020B0604020202020204" pitchFamily="34" charset="0"/>
              </a:rPr>
              <a:t>) issues </a:t>
            </a:r>
            <a:r>
              <a:rPr lang="en-GB" sz="1400" dirty="0">
                <a:latin typeface="Arial" panose="020B0604020202020204" pitchFamily="34" charset="0"/>
                <a:cs typeface="Arial" panose="020B0604020202020204" pitchFamily="34" charset="0"/>
              </a:rPr>
              <a:t>(</a:t>
            </a:r>
            <a:r>
              <a:rPr lang="en-GB" sz="1400" dirty="0" err="1">
                <a:latin typeface="Arial" panose="020B0604020202020204" pitchFamily="34" charset="0"/>
                <a:cs typeface="Arial" panose="020B0604020202020204" pitchFamily="34" charset="0"/>
              </a:rPr>
              <a:t>eg</a:t>
            </a:r>
            <a:r>
              <a:rPr lang="en-GB" sz="1400" dirty="0">
                <a:latin typeface="Arial" panose="020B0604020202020204" pitchFamily="34" charset="0"/>
                <a:cs typeface="Arial" panose="020B0604020202020204" pitchFamily="34" charset="0"/>
              </a:rPr>
              <a:t> FinTech, cyber, climate risk) that </a:t>
            </a:r>
            <a:r>
              <a:rPr lang="en-GB" sz="1400" dirty="0">
                <a:latin typeface="Arial" panose="020B0604020202020204" pitchFamily="34" charset="0"/>
                <a:cs typeface="Arial" panose="020B0604020202020204" pitchFamily="34" charset="0"/>
              </a:rPr>
              <a:t>present opportunities, challenges and risks relevant to our </a:t>
            </a:r>
            <a:r>
              <a:rPr lang="en-GB" sz="1400" dirty="0">
                <a:latin typeface="Arial" panose="020B0604020202020204" pitchFamily="34" charset="0"/>
                <a:cs typeface="Arial" panose="020B0604020202020204" pitchFamily="34" charset="0"/>
              </a:rPr>
              <a:t>Mission</a:t>
            </a:r>
            <a:endParaRPr lang="en-GB" sz="1400" dirty="0">
              <a:latin typeface="Arial" panose="020B0604020202020204" pitchFamily="34" charset="0"/>
              <a:cs typeface="Arial" panose="020B0604020202020204" pitchFamily="34" charset="0"/>
            </a:endParaRPr>
          </a:p>
          <a:p>
            <a:pPr marL="214304" indent="-214304">
              <a:spcAft>
                <a:spcPts val="625"/>
              </a:spcAft>
              <a:buFont typeface="Symbol" panose="05050102010706020507" pitchFamily="18" charset="2"/>
              <a:buChar char=""/>
            </a:pPr>
            <a:r>
              <a:rPr lang="en-GB" sz="1400" dirty="0">
                <a:latin typeface="Arial" panose="020B0604020202020204" pitchFamily="34" charset="0"/>
                <a:cs typeface="Arial" panose="020B0604020202020204" pitchFamily="34" charset="0"/>
              </a:rPr>
              <a:t>Capacity building is key to helping ensure supervisory systems keep pace with rapid market growth in EMDEs</a:t>
            </a:r>
            <a:endParaRPr lang="en-GB" sz="1400" dirty="0">
              <a:latin typeface="Arial" panose="020B0604020202020204" pitchFamily="34" charset="0"/>
              <a:cs typeface="Arial" panose="020B0604020202020204" pitchFamily="34" charset="0"/>
            </a:endParaRPr>
          </a:p>
          <a:p>
            <a:pPr marL="214304" indent="-214304">
              <a:spcAft>
                <a:spcPts val="625"/>
              </a:spcAft>
              <a:buFont typeface="Symbol" panose="05050102010706020507" pitchFamily="18" charset="2"/>
              <a:buChar char=""/>
            </a:pPr>
            <a:r>
              <a:rPr lang="en-GB" sz="1400" dirty="0">
                <a:latin typeface="Arial" panose="020B0604020202020204" pitchFamily="34" charset="0"/>
                <a:cs typeface="Arial" panose="020B0604020202020204" pitchFamily="34" charset="0"/>
              </a:rPr>
              <a:t>A holistic approach to prudential and market conduct supervision is called for – many risks </a:t>
            </a:r>
            <a:r>
              <a:rPr lang="en-GB" sz="1400" dirty="0">
                <a:latin typeface="Arial" panose="020B0604020202020204" pitchFamily="34" charset="0"/>
                <a:cs typeface="Arial" panose="020B0604020202020204" pitchFamily="34" charset="0"/>
              </a:rPr>
              <a:t>to policyholder protection </a:t>
            </a:r>
            <a:r>
              <a:rPr lang="en-GB" sz="1400" dirty="0">
                <a:latin typeface="Arial" panose="020B0604020202020204" pitchFamily="34" charset="0"/>
                <a:cs typeface="Arial" panose="020B0604020202020204" pitchFamily="34" charset="0"/>
              </a:rPr>
              <a:t>from </a:t>
            </a:r>
            <a:r>
              <a:rPr lang="en-GB" sz="1400" dirty="0">
                <a:latin typeface="Arial" panose="020B0604020202020204" pitchFamily="34" charset="0"/>
                <a:cs typeface="Arial" panose="020B0604020202020204" pitchFamily="34" charset="0"/>
              </a:rPr>
              <a:t>the </a:t>
            </a:r>
            <a:r>
              <a:rPr lang="en-GB" sz="1400" dirty="0">
                <a:latin typeface="Arial" panose="020B0604020202020204" pitchFamily="34" charset="0"/>
                <a:cs typeface="Arial" panose="020B0604020202020204" pitchFamily="34" charset="0"/>
              </a:rPr>
              <a:t>key trends and </a:t>
            </a:r>
            <a:r>
              <a:rPr lang="en-GB" sz="1400" dirty="0">
                <a:latin typeface="Arial" panose="020B0604020202020204" pitchFamily="34" charset="0"/>
                <a:cs typeface="Arial" panose="020B0604020202020204" pitchFamily="34" charset="0"/>
              </a:rPr>
              <a:t>developments relate to the fair treatment of </a:t>
            </a:r>
            <a:r>
              <a:rPr lang="en-GB" sz="1400" dirty="0">
                <a:latin typeface="Arial" panose="020B0604020202020204" pitchFamily="34" charset="0"/>
                <a:cs typeface="Arial" panose="020B0604020202020204" pitchFamily="34" charset="0"/>
              </a:rPr>
              <a:t>customers, but this in turn has financial soundness and stability implication</a:t>
            </a:r>
          </a:p>
          <a:p>
            <a:pPr marL="214304" indent="-214304">
              <a:spcAft>
                <a:spcPts val="625"/>
              </a:spcAft>
              <a:buFont typeface="Symbol" panose="05050102010706020507" pitchFamily="18" charset="2"/>
              <a:buChar char=""/>
            </a:pPr>
            <a:r>
              <a:rPr lang="en-GB" sz="1400" dirty="0">
                <a:latin typeface="Arial" panose="020B0604020202020204" pitchFamily="34" charset="0"/>
                <a:cs typeface="Arial" panose="020B0604020202020204" pitchFamily="34" charset="0"/>
              </a:rPr>
              <a:t>Proportionate supervision can help support insurance </a:t>
            </a:r>
            <a:r>
              <a:rPr lang="en-GB" sz="1400" dirty="0">
                <a:latin typeface="Arial" panose="020B0604020202020204" pitchFamily="34" charset="0"/>
                <a:cs typeface="Arial" panose="020B0604020202020204" pitchFamily="34" charset="0"/>
              </a:rPr>
              <a:t>market development </a:t>
            </a:r>
            <a:r>
              <a:rPr lang="en-GB" sz="1400" dirty="0">
                <a:latin typeface="Arial" panose="020B0604020202020204" pitchFamily="34" charset="0"/>
                <a:cs typeface="Arial" panose="020B0604020202020204" pitchFamily="34" charset="0"/>
              </a:rPr>
              <a:t>and the role of insurance in resilience and sustainable </a:t>
            </a:r>
            <a:r>
              <a:rPr lang="en-GB" sz="1400" dirty="0">
                <a:latin typeface="Arial" panose="020B0604020202020204" pitchFamily="34" charset="0"/>
                <a:cs typeface="Arial" panose="020B0604020202020204" pitchFamily="34" charset="0"/>
              </a:rPr>
              <a:t>economic </a:t>
            </a:r>
            <a:r>
              <a:rPr lang="en-GB" sz="1400" dirty="0">
                <a:latin typeface="Arial" panose="020B0604020202020204" pitchFamily="34" charset="0"/>
                <a:cs typeface="Arial" panose="020B0604020202020204" pitchFamily="34" charset="0"/>
              </a:rPr>
              <a:t>development</a:t>
            </a:r>
            <a:endParaRPr lang="en-GB" sz="1400" dirty="0">
              <a:latin typeface="Arial" panose="020B0604020202020204" pitchFamily="34" charset="0"/>
              <a:cs typeface="Arial" panose="020B0604020202020204" pitchFamily="34" charset="0"/>
            </a:endParaRPr>
          </a:p>
          <a:p>
            <a:pPr marL="214304" indent="-214304">
              <a:spcAft>
                <a:spcPts val="625"/>
              </a:spcAft>
              <a:buFont typeface="Symbol" panose="05050102010706020507" pitchFamily="18" charset="2"/>
              <a:buChar char=""/>
            </a:pPr>
            <a:r>
              <a:rPr lang="en-GB" sz="1400" dirty="0">
                <a:latin typeface="Arial" panose="020B0604020202020204" pitchFamily="34" charset="0"/>
                <a:cs typeface="Arial" panose="020B0604020202020204" pitchFamily="34" charset="0"/>
              </a:rPr>
              <a:t>Delivery will require a change in how we work and communicate to </a:t>
            </a:r>
            <a:r>
              <a:rPr lang="en-GB" sz="1400" dirty="0">
                <a:latin typeface="Arial" panose="020B0604020202020204" pitchFamily="34" charset="0"/>
                <a:cs typeface="Arial" panose="020B0604020202020204" pitchFamily="34" charset="0"/>
              </a:rPr>
              <a:t>be more </a:t>
            </a:r>
            <a:r>
              <a:rPr lang="en-GB" sz="1400" dirty="0">
                <a:latin typeface="Arial" panose="020B0604020202020204" pitchFamily="34" charset="0"/>
                <a:cs typeface="Arial" panose="020B0604020202020204" pitchFamily="34" charset="0"/>
              </a:rPr>
              <a:t>agile and responsive</a:t>
            </a:r>
          </a:p>
        </p:txBody>
      </p:sp>
    </p:spTree>
    <p:extLst>
      <p:ext uri="{BB962C8B-B14F-4D97-AF65-F5344CB8AC3E}">
        <p14:creationId xmlns:p14="http://schemas.microsoft.com/office/powerpoint/2010/main" val="367315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8229600" cy="609866"/>
          </a:xfrm>
        </p:spPr>
        <p:txBody>
          <a:bodyPr>
            <a:normAutofit/>
          </a:bodyPr>
          <a:lstStyle/>
          <a:p>
            <a:r>
              <a:rPr lang="en-US" sz="2000" dirty="0" smtClean="0"/>
              <a:t>Next</a:t>
            </a:r>
            <a:r>
              <a:rPr lang="en-US" dirty="0" smtClean="0"/>
              <a:t> </a:t>
            </a:r>
            <a:r>
              <a:rPr lang="en-US" sz="2000" dirty="0"/>
              <a:t>Five Year Strategic Plan and Financial Outlook</a:t>
            </a:r>
            <a:endParaRPr lang="en-GB" sz="2000" dirty="0"/>
          </a:p>
        </p:txBody>
      </p:sp>
      <p:sp>
        <p:nvSpPr>
          <p:cNvPr id="4" name="Slide Number Placeholder 3"/>
          <p:cNvSpPr>
            <a:spLocks noGrp="1"/>
          </p:cNvSpPr>
          <p:nvPr>
            <p:ph type="sldNum" sz="quarter" idx="12"/>
          </p:nvPr>
        </p:nvSpPr>
        <p:spPr/>
        <p:txBody>
          <a:bodyPr/>
          <a:lstStyle/>
          <a:p>
            <a:fld id="{A220C179-9F06-40D0-93EA-8FF612BB075F}" type="slidenum">
              <a:rPr lang="en-GB" smtClean="0"/>
              <a:t>14</a:t>
            </a:fld>
            <a:endParaRPr lang="en-GB"/>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rcRect t="3251"/>
          <a:stretch/>
        </p:blipFill>
        <p:spPr>
          <a:xfrm>
            <a:off x="845820" y="897454"/>
            <a:ext cx="7452360" cy="4249077"/>
          </a:xfrm>
          <a:prstGeom prst="rect">
            <a:avLst/>
          </a:prstGeom>
        </p:spPr>
      </p:pic>
    </p:spTree>
    <p:extLst>
      <p:ext uri="{BB962C8B-B14F-4D97-AF65-F5344CB8AC3E}">
        <p14:creationId xmlns:p14="http://schemas.microsoft.com/office/powerpoint/2010/main" val="167777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17"/>
            <a:ext cx="8229600" cy="952500"/>
          </a:xfrm>
        </p:spPr>
        <p:txBody>
          <a:bodyPr/>
          <a:lstStyle/>
          <a:p>
            <a:r>
              <a:rPr lang="en-US" dirty="0" smtClean="0"/>
              <a:t>Looking forward – 2018 and beyond </a:t>
            </a:r>
            <a:endParaRPr lang="en-GB" dirty="0"/>
          </a:p>
        </p:txBody>
      </p:sp>
      <p:sp>
        <p:nvSpPr>
          <p:cNvPr id="3" name="Content Placeholder 2"/>
          <p:cNvSpPr>
            <a:spLocks noGrp="1"/>
          </p:cNvSpPr>
          <p:nvPr>
            <p:ph idx="1"/>
          </p:nvPr>
        </p:nvSpPr>
        <p:spPr/>
        <p:txBody>
          <a:bodyPr>
            <a:normAutofit fontScale="92500" lnSpcReduction="10000"/>
          </a:bodyPr>
          <a:lstStyle/>
          <a:p>
            <a:r>
              <a:rPr lang="en-US" b="1" i="1" dirty="0" smtClean="0"/>
              <a:t>Delivering on our commitments </a:t>
            </a:r>
          </a:p>
          <a:p>
            <a:pPr lvl="1"/>
            <a:r>
              <a:rPr lang="en-US" dirty="0" smtClean="0"/>
              <a:t>Addressing systemic risk in the financial sector </a:t>
            </a:r>
          </a:p>
          <a:p>
            <a:pPr lvl="1"/>
            <a:r>
              <a:rPr lang="en-US" dirty="0" smtClean="0"/>
              <a:t>Developing an Insurance Capital Standard that is implementable by end-2019</a:t>
            </a:r>
          </a:p>
          <a:p>
            <a:pPr lvl="1"/>
            <a:endParaRPr lang="en-US" b="1" i="1" dirty="0" smtClean="0"/>
          </a:p>
          <a:p>
            <a:r>
              <a:rPr lang="en-US" b="1" i="1" dirty="0" smtClean="0"/>
              <a:t>Addressing emerging risks</a:t>
            </a:r>
          </a:p>
          <a:p>
            <a:pPr lvl="1"/>
            <a:r>
              <a:rPr lang="en-US" dirty="0" smtClean="0"/>
              <a:t>FinTech</a:t>
            </a:r>
          </a:p>
          <a:p>
            <a:pPr lvl="1"/>
            <a:r>
              <a:rPr lang="en-US" dirty="0" smtClean="0"/>
              <a:t>Cyber </a:t>
            </a:r>
          </a:p>
          <a:p>
            <a:pPr lvl="1"/>
            <a:r>
              <a:rPr lang="en-US" dirty="0" smtClean="0"/>
              <a:t>Sustainability </a:t>
            </a:r>
            <a:r>
              <a:rPr lang="en-US" dirty="0"/>
              <a:t> </a:t>
            </a:r>
            <a:r>
              <a:rPr lang="en-US" dirty="0" smtClean="0"/>
              <a:t>/ Climate Change</a:t>
            </a:r>
          </a:p>
          <a:p>
            <a:endParaRPr lang="en-US" b="1" i="1" dirty="0" smtClean="0"/>
          </a:p>
          <a:p>
            <a:r>
              <a:rPr lang="en-US" b="1" i="1" dirty="0" smtClean="0"/>
              <a:t>Supporting Implementation  </a:t>
            </a:r>
          </a:p>
          <a:p>
            <a:pPr lvl="1"/>
            <a:r>
              <a:rPr lang="en-US" dirty="0" smtClean="0"/>
              <a:t>Strengthening our assessment </a:t>
            </a:r>
            <a:r>
              <a:rPr lang="en-US" dirty="0" err="1" smtClean="0"/>
              <a:t>programme</a:t>
            </a:r>
            <a:r>
              <a:rPr lang="en-US" dirty="0" smtClean="0"/>
              <a:t> </a:t>
            </a:r>
          </a:p>
          <a:p>
            <a:pPr lvl="1"/>
            <a:r>
              <a:rPr lang="en-US" dirty="0" smtClean="0"/>
              <a:t>Supporting peer-to-peer exchange on supervisory practices</a:t>
            </a:r>
          </a:p>
          <a:p>
            <a:pPr lvl="1"/>
            <a:r>
              <a:rPr lang="en-US" dirty="0" smtClean="0"/>
              <a:t>Targeted capacity building work (</a:t>
            </a:r>
            <a:r>
              <a:rPr lang="en-US" dirty="0" err="1" smtClean="0"/>
              <a:t>eg</a:t>
            </a:r>
            <a:r>
              <a:rPr lang="en-US" dirty="0" smtClean="0"/>
              <a:t>, global partnership between the IAA, IAIS and A2ii)</a:t>
            </a:r>
          </a:p>
          <a:p>
            <a:pPr lvl="1"/>
            <a:r>
              <a:rPr lang="en-US" dirty="0" smtClean="0"/>
              <a:t>Enhanced supervisory cooperation &amp; information exchange </a:t>
            </a:r>
          </a:p>
          <a:p>
            <a:pPr lvl="1"/>
            <a:endParaRPr lang="en-US" dirty="0" smtClean="0"/>
          </a:p>
          <a:p>
            <a:r>
              <a:rPr lang="en-US" b="1" i="1" dirty="0" smtClean="0"/>
              <a:t>Developing our next Strategic Plan and Financial Outlook</a:t>
            </a:r>
            <a:endParaRPr lang="en-US" i="1" dirty="0" smtClean="0"/>
          </a:p>
          <a:p>
            <a:pPr lvl="1"/>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t>15</a:t>
            </a:fld>
            <a:endParaRPr lang="en-GB"/>
          </a:p>
        </p:txBody>
      </p:sp>
    </p:spTree>
    <p:extLst>
      <p:ext uri="{BB962C8B-B14F-4D97-AF65-F5344CB8AC3E}">
        <p14:creationId xmlns:p14="http://schemas.microsoft.com/office/powerpoint/2010/main" val="680872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fontScale="90000"/>
          </a:bodyPr>
          <a:lstStyle/>
          <a:p>
            <a:r>
              <a:rPr lang="en-GB" altLang="en-US" smtClean="0"/>
              <a:t>Contact information</a:t>
            </a:r>
          </a:p>
        </p:txBody>
      </p:sp>
      <p:sp>
        <p:nvSpPr>
          <p:cNvPr id="74755" name="Content Placeholder 2"/>
          <p:cNvSpPr>
            <a:spLocks noGrp="1"/>
          </p:cNvSpPr>
          <p:nvPr>
            <p:ph sz="half" idx="1"/>
          </p:nvPr>
        </p:nvSpPr>
        <p:spPr>
          <a:xfrm>
            <a:off x="1211792" y="2497667"/>
            <a:ext cx="3365500" cy="2607469"/>
          </a:xfrm>
        </p:spPr>
        <p:txBody>
          <a:bodyPr/>
          <a:lstStyle/>
          <a:p>
            <a:r>
              <a:rPr lang="en-GB" altLang="en-US" sz="1000" b="1" dirty="0"/>
              <a:t>Conor Donaldson</a:t>
            </a:r>
          </a:p>
          <a:p>
            <a:r>
              <a:rPr lang="en-GB" altLang="en-US" sz="1000" dirty="0"/>
              <a:t>International  Association of Insurance Supervisors</a:t>
            </a:r>
          </a:p>
          <a:p>
            <a:r>
              <a:rPr lang="en-GB" altLang="en-US" sz="1000" dirty="0" err="1"/>
              <a:t>Centralbahnplatz</a:t>
            </a:r>
            <a:r>
              <a:rPr lang="en-GB" altLang="en-US" sz="1000" dirty="0"/>
              <a:t> 2 c/o BIS </a:t>
            </a:r>
          </a:p>
          <a:p>
            <a:endParaRPr lang="en-GB" altLang="en-US" sz="1000" dirty="0">
              <a:solidFill>
                <a:srgbClr val="FF0000"/>
              </a:solidFill>
            </a:endParaRPr>
          </a:p>
          <a:p>
            <a:r>
              <a:rPr lang="en-GB" altLang="en-US" sz="1000" dirty="0" err="1"/>
              <a:t>tel</a:t>
            </a:r>
            <a:r>
              <a:rPr lang="en-GB" altLang="en-US" sz="1000" dirty="0"/>
              <a:t>:    +41 61 280 8602</a:t>
            </a:r>
          </a:p>
          <a:p>
            <a:r>
              <a:rPr lang="en-GB" altLang="en-US" sz="1000" dirty="0"/>
              <a:t>mobile: +41 76 350 8602</a:t>
            </a:r>
          </a:p>
          <a:p>
            <a:r>
              <a:rPr lang="en-US" altLang="en-US" sz="1000" dirty="0"/>
              <a:t>Skype: </a:t>
            </a:r>
            <a:r>
              <a:rPr lang="en-US" altLang="en-US" sz="1000" dirty="0" err="1"/>
              <a:t>conordonaldson</a:t>
            </a:r>
            <a:endParaRPr lang="en-GB" altLang="en-US" sz="1000" dirty="0"/>
          </a:p>
          <a:p>
            <a:r>
              <a:rPr lang="en-GB" altLang="en-US" sz="1000" dirty="0"/>
              <a:t>e-mail: </a:t>
            </a:r>
            <a:r>
              <a:rPr lang="en-GB" altLang="en-US" sz="1000" u="sng" dirty="0">
                <a:hlinkClick r:id="rId3"/>
              </a:rPr>
              <a:t>conor.donaldson@bis.org</a:t>
            </a:r>
            <a:r>
              <a:rPr lang="en-GB" altLang="en-US" sz="1000" u="sng" dirty="0"/>
              <a:t> </a:t>
            </a:r>
            <a:endParaRPr lang="en-GB" altLang="en-US" sz="1000" dirty="0"/>
          </a:p>
          <a:p>
            <a:endParaRPr lang="en-GB" altLang="en-US" sz="1000" dirty="0"/>
          </a:p>
          <a:p>
            <a:endParaRPr lang="en-GB" altLang="en-US" sz="1000" dirty="0"/>
          </a:p>
        </p:txBody>
      </p:sp>
      <p:sp>
        <p:nvSpPr>
          <p:cNvPr id="7475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667">
                <a:solidFill>
                  <a:schemeClr val="tx1"/>
                </a:solidFill>
                <a:latin typeface="Arial" panose="020B0604020202020204" pitchFamily="34" charset="0"/>
                <a:cs typeface="Arial" panose="020B0604020202020204" pitchFamily="34" charset="0"/>
              </a:defRPr>
            </a:lvl1pPr>
            <a:lvl2pPr marL="619100" indent="-238115">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952462" indent="-190492">
              <a:spcBef>
                <a:spcPct val="20000"/>
              </a:spcBef>
              <a:buFont typeface="Arial" panose="020B0604020202020204" pitchFamily="34" charset="0"/>
              <a:buChar char="‒"/>
              <a:defRPr sz="1250">
                <a:solidFill>
                  <a:schemeClr val="tx1"/>
                </a:solidFill>
                <a:latin typeface="Arial" panose="020B0604020202020204" pitchFamily="34" charset="0"/>
                <a:cs typeface="Arial" panose="020B0604020202020204" pitchFamily="34" charset="0"/>
              </a:defRPr>
            </a:lvl3pPr>
            <a:lvl4pPr marL="1333447" indent="-190492">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4pPr>
            <a:lvl5pPr marL="1714431" indent="-190492">
              <a:spcBef>
                <a:spcPct val="20000"/>
              </a:spcBef>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20000"/>
              </a:spcBef>
              <a:spcAft>
                <a:spcPct val="0"/>
              </a:spcAft>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20000"/>
              </a:spcBef>
              <a:spcAft>
                <a:spcPct val="0"/>
              </a:spcAft>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20000"/>
              </a:spcBef>
              <a:spcAft>
                <a:spcPct val="0"/>
              </a:spcAft>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20000"/>
              </a:spcBef>
              <a:spcAft>
                <a:spcPct val="0"/>
              </a:spcAft>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9pPr>
          </a:lstStyle>
          <a:p>
            <a:pPr>
              <a:spcBef>
                <a:spcPct val="0"/>
              </a:spcBef>
              <a:buFontTx/>
              <a:buNone/>
            </a:pPr>
            <a:fld id="{A5F1B2D6-958C-4D03-B55C-326C99AA581F}" type="slidenum">
              <a:rPr lang="en-GB" altLang="en-US" sz="1000">
                <a:solidFill>
                  <a:srgbClr val="898989"/>
                </a:solidFill>
                <a:latin typeface="Calibri" panose="020F0502020204030204" pitchFamily="34" charset="0"/>
              </a:rPr>
              <a:pPr>
                <a:spcBef>
                  <a:spcPct val="0"/>
                </a:spcBef>
                <a:buFontTx/>
                <a:buNone/>
              </a:pPr>
              <a:t>16</a:t>
            </a:fld>
            <a:endParaRPr lang="en-GB" altLang="en-US" sz="1000">
              <a:solidFill>
                <a:srgbClr val="898989"/>
              </a:solidFill>
              <a:latin typeface="Calibri" panose="020F0502020204030204" pitchFamily="34" charset="0"/>
            </a:endParaRPr>
          </a:p>
        </p:txBody>
      </p:sp>
    </p:spTree>
    <p:extLst>
      <p:ext uri="{BB962C8B-B14F-4D97-AF65-F5344CB8AC3E}">
        <p14:creationId xmlns:p14="http://schemas.microsoft.com/office/powerpoint/2010/main" val="996473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307870" cy="5817419"/>
          </a:xfrm>
          <a:prstGeom prst="rect">
            <a:avLst/>
          </a:prstGeom>
        </p:spPr>
      </p:pic>
      <p:sp>
        <p:nvSpPr>
          <p:cNvPr id="2" name="Título 1"/>
          <p:cNvSpPr>
            <a:spLocks noGrp="1"/>
          </p:cNvSpPr>
          <p:nvPr>
            <p:ph type="ctrTitle"/>
          </p:nvPr>
        </p:nvSpPr>
        <p:spPr>
          <a:xfrm>
            <a:off x="685800" y="1418295"/>
            <a:ext cx="7772400" cy="1225021"/>
          </a:xfrm>
        </p:spPr>
        <p:txBody>
          <a:bodyPr>
            <a:normAutofit fontScale="90000"/>
          </a:bodyPr>
          <a:lstStyle/>
          <a:p>
            <a:r>
              <a:rPr lang="en-GB" dirty="0"/>
              <a:t>Update from the International Association of Insurance Supervisors</a:t>
            </a:r>
            <a:endParaRPr lang="en-US" dirty="0">
              <a:solidFill>
                <a:schemeClr val="bg1"/>
              </a:solidFill>
              <a:latin typeface="Gotham Black"/>
              <a:cs typeface="Gotham Black"/>
            </a:endParaRPr>
          </a:p>
        </p:txBody>
      </p:sp>
      <p:sp>
        <p:nvSpPr>
          <p:cNvPr id="3" name="Subtítulo 2"/>
          <p:cNvSpPr>
            <a:spLocks noGrp="1"/>
          </p:cNvSpPr>
          <p:nvPr>
            <p:ph type="subTitle" idx="1"/>
          </p:nvPr>
        </p:nvSpPr>
        <p:spPr>
          <a:xfrm>
            <a:off x="1371600" y="2754057"/>
            <a:ext cx="6400800" cy="919384"/>
          </a:xfrm>
        </p:spPr>
        <p:txBody>
          <a:bodyPr>
            <a:noAutofit/>
          </a:bodyPr>
          <a:lstStyle/>
          <a:p>
            <a:pPr algn="l"/>
            <a:r>
              <a:rPr lang="en-US" sz="2800" dirty="0" smtClean="0">
                <a:solidFill>
                  <a:schemeClr val="bg1">
                    <a:lumMod val="95000"/>
                  </a:schemeClr>
                </a:solidFill>
                <a:latin typeface="Gotham Book"/>
                <a:cs typeface="Gotham Book"/>
              </a:rPr>
              <a:t>Conor Donaldson</a:t>
            </a:r>
          </a:p>
          <a:p>
            <a:pPr algn="l"/>
            <a:r>
              <a:rPr lang="en-US" sz="2800" dirty="0" smtClean="0">
                <a:solidFill>
                  <a:schemeClr val="bg1">
                    <a:lumMod val="95000"/>
                  </a:schemeClr>
                </a:solidFill>
                <a:latin typeface="Gotham Book"/>
                <a:cs typeface="Gotham Book"/>
              </a:rPr>
              <a:t>07 August 2018</a:t>
            </a:r>
            <a:endParaRPr lang="en-US" sz="2800" dirty="0">
              <a:solidFill>
                <a:schemeClr val="bg1">
                  <a:lumMod val="95000"/>
                </a:schemeClr>
              </a:solidFill>
              <a:latin typeface="Gotham Book"/>
              <a:cs typeface="Gotham Book"/>
            </a:endParaRPr>
          </a:p>
        </p:txBody>
      </p:sp>
    </p:spTree>
    <p:extLst>
      <p:ext uri="{BB962C8B-B14F-4D97-AF65-F5344CB8AC3E}">
        <p14:creationId xmlns:p14="http://schemas.microsoft.com/office/powerpoint/2010/main" val="1047491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 y="0"/>
            <a:ext cx="9186660" cy="5741663"/>
          </a:xfrm>
          <a:prstGeom prst="rect">
            <a:avLst/>
          </a:prstGeom>
        </p:spPr>
      </p:pic>
      <p:sp>
        <p:nvSpPr>
          <p:cNvPr id="7" name="Título 6"/>
          <p:cNvSpPr>
            <a:spLocks noGrp="1"/>
          </p:cNvSpPr>
          <p:nvPr>
            <p:ph type="title"/>
          </p:nvPr>
        </p:nvSpPr>
        <p:spPr>
          <a:xfrm>
            <a:off x="457200" y="440532"/>
            <a:ext cx="8229600" cy="952500"/>
          </a:xfrm>
        </p:spPr>
        <p:txBody>
          <a:bodyPr/>
          <a:lstStyle/>
          <a:p>
            <a:r>
              <a:rPr lang="en-US" dirty="0" smtClean="0">
                <a:solidFill>
                  <a:schemeClr val="tx2"/>
                </a:solidFill>
                <a:latin typeface="Gotham Black"/>
                <a:cs typeface="Gotham Black"/>
              </a:rPr>
              <a:t>Overview</a:t>
            </a:r>
            <a:endParaRPr lang="en-US" dirty="0">
              <a:solidFill>
                <a:schemeClr val="tx2"/>
              </a:solidFill>
              <a:latin typeface="Gotham Black"/>
              <a:cs typeface="Gotham Black"/>
            </a:endParaRPr>
          </a:p>
        </p:txBody>
      </p:sp>
      <p:sp>
        <p:nvSpPr>
          <p:cNvPr id="8" name="Marcador de contenido 7"/>
          <p:cNvSpPr>
            <a:spLocks noGrp="1"/>
          </p:cNvSpPr>
          <p:nvPr>
            <p:ph idx="1"/>
          </p:nvPr>
        </p:nvSpPr>
        <p:spPr>
          <a:xfrm>
            <a:off x="615957" y="1545168"/>
            <a:ext cx="8229600" cy="3026832"/>
          </a:xfrm>
        </p:spPr>
        <p:txBody>
          <a:bodyPr>
            <a:normAutofit fontScale="85000" lnSpcReduction="20000"/>
          </a:bodyPr>
          <a:lstStyle/>
          <a:p>
            <a:pPr marL="380985" indent="-380985">
              <a:lnSpc>
                <a:spcPct val="150000"/>
              </a:lnSpc>
              <a:buAutoNum type="arabicParenR"/>
            </a:pPr>
            <a:r>
              <a:rPr lang="en-US" dirty="0"/>
              <a:t>Insurance and Market Development</a:t>
            </a:r>
          </a:p>
          <a:p>
            <a:pPr marL="380985" indent="-380985">
              <a:lnSpc>
                <a:spcPct val="150000"/>
              </a:lnSpc>
              <a:buAutoNum type="arabicParenR"/>
            </a:pPr>
            <a:r>
              <a:rPr lang="en-US" dirty="0"/>
              <a:t>Overview of the IAIS and its Activities	</a:t>
            </a:r>
          </a:p>
          <a:p>
            <a:pPr marL="714346" lvl="1" indent="-380985">
              <a:lnSpc>
                <a:spcPct val="150000"/>
              </a:lnSpc>
              <a:buFont typeface="+mj-lt"/>
              <a:buAutoNum type="alphaLcParenR"/>
            </a:pPr>
            <a:r>
              <a:rPr lang="en-US" dirty="0"/>
              <a:t>Standard Setting</a:t>
            </a:r>
          </a:p>
          <a:p>
            <a:pPr marL="714346" lvl="1" indent="-380985">
              <a:lnSpc>
                <a:spcPct val="150000"/>
              </a:lnSpc>
              <a:buFont typeface="+mj-lt"/>
              <a:buAutoNum type="alphaLcParenR"/>
            </a:pPr>
            <a:r>
              <a:rPr lang="en-US" dirty="0"/>
              <a:t>Implementation </a:t>
            </a:r>
          </a:p>
          <a:p>
            <a:pPr marL="380985" indent="-380985">
              <a:lnSpc>
                <a:spcPct val="150000"/>
              </a:lnSpc>
              <a:buFont typeface="+mj-lt"/>
              <a:buAutoNum type="arabicParenR"/>
            </a:pPr>
            <a:r>
              <a:rPr lang="en-US" dirty="0"/>
              <a:t>Key initiatives 2018 - beyond</a:t>
            </a:r>
          </a:p>
          <a:p>
            <a:endParaRPr lang="en-US" dirty="0">
              <a:solidFill>
                <a:schemeClr val="bg1">
                  <a:lumMod val="50000"/>
                </a:schemeClr>
              </a:solidFill>
              <a:latin typeface="Gotham Book"/>
              <a:cs typeface="Gotham Book"/>
            </a:endParaRPr>
          </a:p>
        </p:txBody>
      </p:sp>
    </p:spTree>
    <p:extLst>
      <p:ext uri="{BB962C8B-B14F-4D97-AF65-F5344CB8AC3E}">
        <p14:creationId xmlns:p14="http://schemas.microsoft.com/office/powerpoint/2010/main" val="336780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081"/>
            <a:ext cx="8229600" cy="952500"/>
          </a:xfrm>
        </p:spPr>
        <p:txBody>
          <a:bodyPr/>
          <a:lstStyle/>
          <a:p>
            <a:r>
              <a:rPr lang="en-US" dirty="0" smtClean="0"/>
              <a:t>Insurance Markets and Economic Development</a:t>
            </a:r>
            <a:endParaRPr lang="en-GB" dirty="0"/>
          </a:p>
        </p:txBody>
      </p:sp>
      <p:sp>
        <p:nvSpPr>
          <p:cNvPr id="3" name="Content Placeholder 2"/>
          <p:cNvSpPr>
            <a:spLocks noGrp="1"/>
          </p:cNvSpPr>
          <p:nvPr>
            <p:ph idx="1"/>
          </p:nvPr>
        </p:nvSpPr>
        <p:spPr>
          <a:xfrm>
            <a:off x="457200" y="977318"/>
            <a:ext cx="8229600" cy="4107843"/>
          </a:xfrm>
        </p:spPr>
        <p:txBody>
          <a:bodyPr>
            <a:normAutofit fontScale="25000" lnSpcReduction="20000"/>
          </a:bodyPr>
          <a:lstStyle/>
          <a:p>
            <a:pPr marL="0" indent="0">
              <a:lnSpc>
                <a:spcPct val="150000"/>
              </a:lnSpc>
              <a:buNone/>
            </a:pPr>
            <a:r>
              <a:rPr lang="en-US" sz="6000" b="1" dirty="0"/>
              <a:t>Clear relationship between insurance markets and economic growth – even stronger relationship in developing economies</a:t>
            </a:r>
          </a:p>
          <a:p>
            <a:pPr>
              <a:lnSpc>
                <a:spcPct val="150000"/>
              </a:lnSpc>
            </a:pPr>
            <a:r>
              <a:rPr lang="en-US" sz="5333" dirty="0"/>
              <a:t>Protects People and Business </a:t>
            </a:r>
          </a:p>
          <a:p>
            <a:pPr>
              <a:lnSpc>
                <a:spcPct val="150000"/>
              </a:lnSpc>
            </a:pPr>
            <a:r>
              <a:rPr lang="en-US" sz="5333" dirty="0"/>
              <a:t>Supports Economic Growth</a:t>
            </a:r>
            <a:endParaRPr lang="en-US" sz="4666" dirty="0"/>
          </a:p>
          <a:p>
            <a:pPr marL="0" indent="0">
              <a:lnSpc>
                <a:spcPct val="150000"/>
              </a:lnSpc>
              <a:buNone/>
            </a:pPr>
            <a:endParaRPr lang="en-US" sz="4666" b="1" dirty="0"/>
          </a:p>
          <a:p>
            <a:pPr marL="0" lvl="1" indent="0">
              <a:lnSpc>
                <a:spcPct val="150000"/>
              </a:lnSpc>
              <a:buClr>
                <a:srgbClr val="7575D1"/>
              </a:buClr>
              <a:buNone/>
              <a:defRPr/>
            </a:pPr>
            <a:r>
              <a:rPr lang="en-US" sz="6000" b="1" dirty="0"/>
              <a:t>Effective regulation and supervision </a:t>
            </a:r>
            <a:r>
              <a:rPr lang="en-US" sz="6000" b="1" dirty="0"/>
              <a:t>matters if we want to realise the benefits of insurance </a:t>
            </a:r>
            <a:endParaRPr lang="en-US" sz="6000" b="1" dirty="0"/>
          </a:p>
          <a:p>
            <a:pPr marL="67466" lvl="1" eaLnBrk="0" hangingPunct="0">
              <a:spcBef>
                <a:spcPts val="0"/>
              </a:spcBef>
              <a:buClr>
                <a:srgbClr val="7575D1"/>
              </a:buClr>
              <a:defRPr/>
            </a:pPr>
            <a:endParaRPr lang="en-US" sz="3667" i="1" dirty="0">
              <a:solidFill>
                <a:schemeClr val="accent2"/>
              </a:solidFill>
            </a:endParaRPr>
          </a:p>
          <a:p>
            <a:pPr marL="285739" lvl="1" indent="-285739">
              <a:lnSpc>
                <a:spcPct val="120000"/>
              </a:lnSpc>
              <a:buFont typeface="Arial" pitchFamily="34" charset="0"/>
              <a:buChar char="•"/>
              <a:defRPr/>
            </a:pPr>
            <a:r>
              <a:rPr lang="en-US" sz="5333" dirty="0"/>
              <a:t>high </a:t>
            </a:r>
            <a:r>
              <a:rPr lang="en-US" sz="5333" dirty="0"/>
              <a:t>level of asymmetry of information between providers and consumers </a:t>
            </a:r>
          </a:p>
          <a:p>
            <a:pPr marL="285739" lvl="1" indent="-285739">
              <a:lnSpc>
                <a:spcPct val="120000"/>
              </a:lnSpc>
              <a:buFont typeface="Arial" pitchFamily="34" charset="0"/>
              <a:buChar char="•"/>
              <a:defRPr/>
            </a:pPr>
            <a:r>
              <a:rPr lang="en-US" sz="5333" dirty="0"/>
              <a:t>“</a:t>
            </a:r>
            <a:r>
              <a:rPr lang="en-US" sz="5333" dirty="0"/>
              <a:t>business of promises” that requires </a:t>
            </a:r>
            <a:r>
              <a:rPr lang="en-US" sz="5333" dirty="0"/>
              <a:t>confidence </a:t>
            </a:r>
            <a:r>
              <a:rPr lang="en-US" sz="5333" dirty="0"/>
              <a:t>and trust in the industry if markets are to develop and grow.</a:t>
            </a:r>
          </a:p>
          <a:p>
            <a:pPr marL="285739" lvl="1" indent="-285739">
              <a:lnSpc>
                <a:spcPct val="120000"/>
              </a:lnSpc>
              <a:buFont typeface="Arial" pitchFamily="34" charset="0"/>
              <a:buChar char="•"/>
              <a:defRPr/>
            </a:pPr>
            <a:r>
              <a:rPr lang="en-US" sz="5333" dirty="0"/>
              <a:t>Effective regulation and supervision </a:t>
            </a:r>
            <a:r>
              <a:rPr lang="en-US" sz="5333" dirty="0"/>
              <a:t>build </a:t>
            </a:r>
            <a:r>
              <a:rPr lang="en-US" sz="5333" dirty="0"/>
              <a:t>consumer confidence and trust</a:t>
            </a:r>
          </a:p>
          <a:p>
            <a:pPr marL="0" indent="0">
              <a:lnSpc>
                <a:spcPct val="150000"/>
              </a:lnSpc>
              <a:buNone/>
            </a:pPr>
            <a:endParaRPr lang="en-US" sz="4666" b="1" i="1" dirty="0"/>
          </a:p>
          <a:p>
            <a:pPr>
              <a:lnSpc>
                <a:spcPct val="150000"/>
              </a:lnSpc>
            </a:pPr>
            <a:endParaRPr lang="en-US" dirty="0" smtClean="0"/>
          </a:p>
          <a:p>
            <a:pPr>
              <a:lnSpc>
                <a:spcPct val="150000"/>
              </a:lnSpc>
            </a:pPr>
            <a:endParaRPr lang="en-GB" dirty="0" smtClean="0"/>
          </a:p>
        </p:txBody>
      </p:sp>
      <p:sp>
        <p:nvSpPr>
          <p:cNvPr id="4" name="Slide Number Placeholder 3"/>
          <p:cNvSpPr>
            <a:spLocks noGrp="1"/>
          </p:cNvSpPr>
          <p:nvPr>
            <p:ph type="sldNum" sz="quarter" idx="12"/>
          </p:nvPr>
        </p:nvSpPr>
        <p:spPr/>
        <p:txBody>
          <a:bodyPr/>
          <a:lstStyle/>
          <a:p>
            <a:fld id="{A220C179-9F06-40D0-93EA-8FF612BB075F}" type="slidenum">
              <a:rPr lang="en-GB" smtClean="0"/>
              <a:pPr/>
              <a:t>4</a:t>
            </a:fld>
            <a:endParaRPr lang="en-GB" dirty="0"/>
          </a:p>
        </p:txBody>
      </p:sp>
    </p:spTree>
    <p:extLst>
      <p:ext uri="{BB962C8B-B14F-4D97-AF65-F5344CB8AC3E}">
        <p14:creationId xmlns:p14="http://schemas.microsoft.com/office/powerpoint/2010/main" val="187878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30" y="117798"/>
            <a:ext cx="6858000" cy="468395"/>
          </a:xfrm>
        </p:spPr>
        <p:txBody>
          <a:bodyPr>
            <a:normAutofit fontScale="90000"/>
          </a:bodyPr>
          <a:lstStyle/>
          <a:p>
            <a:r>
              <a:rPr lang="en-US" dirty="0" smtClean="0"/>
              <a:t>Growing Insurance Markets</a:t>
            </a:r>
            <a:endParaRPr lang="en-GB" dirty="0"/>
          </a:p>
        </p:txBody>
      </p:sp>
      <p:sp>
        <p:nvSpPr>
          <p:cNvPr id="3" name="Content Placeholder 2"/>
          <p:cNvSpPr>
            <a:spLocks noGrp="1"/>
          </p:cNvSpPr>
          <p:nvPr>
            <p:ph idx="1"/>
          </p:nvPr>
        </p:nvSpPr>
        <p:spPr>
          <a:xfrm>
            <a:off x="1143000" y="943299"/>
            <a:ext cx="6858000" cy="4107843"/>
          </a:xfrm>
        </p:spPr>
        <p:txBody>
          <a:bodyPr>
            <a:noAutofit/>
          </a:bodyPr>
          <a:lstStyle/>
          <a:p>
            <a:pPr>
              <a:lnSpc>
                <a:spcPct val="150000"/>
              </a:lnSpc>
            </a:pPr>
            <a:r>
              <a:rPr lang="en-US" dirty="0"/>
              <a:t>Global increases in </a:t>
            </a:r>
            <a:r>
              <a:rPr lang="en-US" dirty="0"/>
              <a:t>insurance markets </a:t>
            </a:r>
            <a:r>
              <a:rPr lang="en-US" dirty="0"/>
              <a:t>driven </a:t>
            </a:r>
            <a:r>
              <a:rPr lang="en-US" dirty="0"/>
              <a:t>by </a:t>
            </a:r>
            <a:r>
              <a:rPr lang="en-US" dirty="0"/>
              <a:t>Emerging and Developing Markets. </a:t>
            </a:r>
            <a:endParaRPr lang="en-US" dirty="0"/>
          </a:p>
          <a:p>
            <a:pPr lvl="1">
              <a:lnSpc>
                <a:spcPct val="150000"/>
              </a:lnSpc>
            </a:pPr>
            <a:r>
              <a:rPr lang="en-US" i="1" dirty="0"/>
              <a:t>Insurance markets </a:t>
            </a:r>
            <a:r>
              <a:rPr lang="en-US" i="1" dirty="0" smtClean="0"/>
              <a:t>growth in these markets is often faster </a:t>
            </a:r>
            <a:r>
              <a:rPr lang="en-US" i="1" dirty="0"/>
              <a:t>than </a:t>
            </a:r>
            <a:r>
              <a:rPr lang="en-US" i="1" dirty="0" smtClean="0"/>
              <a:t>GDP growth</a:t>
            </a:r>
            <a:endParaRPr lang="en-US" i="1" dirty="0"/>
          </a:p>
          <a:p>
            <a:pPr lvl="2">
              <a:lnSpc>
                <a:spcPct val="150000"/>
              </a:lnSpc>
            </a:pPr>
            <a:r>
              <a:rPr lang="en-US" sz="1500" i="1" dirty="0"/>
              <a:t>GDP growth rates in last decade:  EM ~4+%,  Developed ~1+%</a:t>
            </a:r>
          </a:p>
          <a:p>
            <a:pPr lvl="1">
              <a:lnSpc>
                <a:spcPct val="150000"/>
              </a:lnSpc>
            </a:pPr>
            <a:r>
              <a:rPr lang="en-US" i="1" dirty="0"/>
              <a:t>Almost 20% of global insurance premiums from </a:t>
            </a:r>
            <a:r>
              <a:rPr lang="en-US" i="1" dirty="0" smtClean="0"/>
              <a:t>EMs, </a:t>
            </a:r>
            <a:r>
              <a:rPr lang="en-US" i="1" dirty="0"/>
              <a:t>and this proportion is increasing </a:t>
            </a:r>
            <a:r>
              <a:rPr lang="en-US" i="1" dirty="0" smtClean="0"/>
              <a:t>annually</a:t>
            </a:r>
          </a:p>
        </p:txBody>
      </p:sp>
      <p:sp>
        <p:nvSpPr>
          <p:cNvPr id="4" name="Slide Number Placeholder 3"/>
          <p:cNvSpPr>
            <a:spLocks noGrp="1"/>
          </p:cNvSpPr>
          <p:nvPr>
            <p:ph type="sldNum" sz="quarter" idx="12"/>
          </p:nvPr>
        </p:nvSpPr>
        <p:spPr/>
        <p:txBody>
          <a:bodyPr/>
          <a:lstStyle/>
          <a:p>
            <a:fld id="{A220C179-9F06-40D0-93EA-8FF612BB075F}" type="slidenum">
              <a:rPr lang="en-GB" smtClean="0"/>
              <a:t>5</a:t>
            </a:fld>
            <a:endParaRPr lang="en-GB"/>
          </a:p>
        </p:txBody>
      </p:sp>
    </p:spTree>
    <p:extLst>
      <p:ext uri="{BB962C8B-B14F-4D97-AF65-F5344CB8AC3E}">
        <p14:creationId xmlns:p14="http://schemas.microsoft.com/office/powerpoint/2010/main" val="3746468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1830" y="-125464"/>
            <a:ext cx="8229600" cy="952500"/>
          </a:xfrm>
        </p:spPr>
        <p:txBody>
          <a:bodyPr/>
          <a:lstStyle/>
          <a:p>
            <a:pPr eaLnBrk="1" hangingPunct="1"/>
            <a:r>
              <a:rPr lang="en-US" altLang="en-US" dirty="0" smtClean="0"/>
              <a:t>Overview of the IAIS </a:t>
            </a:r>
            <a:endParaRPr lang="en-GB" altLang="en-US" dirty="0" smtClean="0"/>
          </a:p>
        </p:txBody>
      </p:sp>
      <p:sp>
        <p:nvSpPr>
          <p:cNvPr id="3" name="Content Placeholder 2"/>
          <p:cNvSpPr>
            <a:spLocks noGrp="1"/>
          </p:cNvSpPr>
          <p:nvPr>
            <p:ph idx="1"/>
          </p:nvPr>
        </p:nvSpPr>
        <p:spPr>
          <a:xfrm>
            <a:off x="1152261" y="1057011"/>
            <a:ext cx="6848739" cy="4177771"/>
          </a:xfrm>
        </p:spPr>
        <p:txBody>
          <a:bodyPr rtlCol="0"/>
          <a:lstStyle/>
          <a:p>
            <a:pPr>
              <a:spcAft>
                <a:spcPts val="500"/>
              </a:spcAft>
              <a:defRPr/>
            </a:pPr>
            <a:r>
              <a:rPr lang="en-GB" dirty="0" smtClean="0"/>
              <a:t>Mission</a:t>
            </a:r>
          </a:p>
          <a:p>
            <a:pPr lvl="1" algn="just">
              <a:spcAft>
                <a:spcPts val="500"/>
              </a:spcAft>
              <a:defRPr/>
            </a:pPr>
            <a:r>
              <a:rPr lang="en-GB" dirty="0" smtClean="0"/>
              <a:t>Promote </a:t>
            </a:r>
            <a:r>
              <a:rPr lang="en-GB" b="1" i="1" dirty="0" smtClean="0"/>
              <a:t>effective </a:t>
            </a:r>
            <a:r>
              <a:rPr lang="en-GB" b="1" i="1" dirty="0"/>
              <a:t>and globally consistent </a:t>
            </a:r>
            <a:r>
              <a:rPr lang="en-GB" dirty="0"/>
              <a:t>supervision of the insurance </a:t>
            </a:r>
            <a:r>
              <a:rPr lang="en-GB" dirty="0" smtClean="0"/>
              <a:t>industry in </a:t>
            </a:r>
            <a:r>
              <a:rPr lang="en-GB" dirty="0"/>
              <a:t>order to </a:t>
            </a:r>
            <a:r>
              <a:rPr lang="en-GB" b="1" i="1" dirty="0"/>
              <a:t>develop and maintain </a:t>
            </a:r>
            <a:r>
              <a:rPr lang="en-GB" dirty="0"/>
              <a:t>fair, safe and stable insurance </a:t>
            </a:r>
            <a:r>
              <a:rPr lang="en-GB" dirty="0" smtClean="0"/>
              <a:t>markets for </a:t>
            </a:r>
            <a:r>
              <a:rPr lang="en-GB" dirty="0"/>
              <a:t>the </a:t>
            </a:r>
            <a:r>
              <a:rPr lang="en-GB" b="1" i="1" dirty="0"/>
              <a:t>benefit and protection of </a:t>
            </a:r>
            <a:r>
              <a:rPr lang="en-GB" b="1" i="1" dirty="0" smtClean="0"/>
              <a:t>policyholders</a:t>
            </a:r>
          </a:p>
          <a:p>
            <a:pPr lvl="1" algn="just">
              <a:spcAft>
                <a:spcPts val="500"/>
              </a:spcAft>
              <a:defRPr/>
            </a:pPr>
            <a:r>
              <a:rPr lang="en-GB" dirty="0" smtClean="0"/>
              <a:t>Contribute </a:t>
            </a:r>
            <a:r>
              <a:rPr lang="en-GB" dirty="0"/>
              <a:t>to </a:t>
            </a:r>
            <a:r>
              <a:rPr lang="en-GB" b="1" i="1" dirty="0"/>
              <a:t>global financial stability</a:t>
            </a:r>
          </a:p>
          <a:p>
            <a:pPr marL="0" indent="0" algn="just">
              <a:buNone/>
              <a:defRPr/>
            </a:pPr>
            <a:endParaRPr lang="en-US" sz="1333" dirty="0"/>
          </a:p>
          <a:p>
            <a:pPr algn="just">
              <a:spcAft>
                <a:spcPts val="500"/>
              </a:spcAft>
              <a:defRPr/>
            </a:pPr>
            <a:r>
              <a:rPr lang="en-GB" dirty="0"/>
              <a:t>IAIS membership is broad and diverse: </a:t>
            </a:r>
          </a:p>
          <a:p>
            <a:pPr lvl="1" algn="just">
              <a:spcAft>
                <a:spcPts val="500"/>
              </a:spcAft>
              <a:defRPr/>
            </a:pPr>
            <a:r>
              <a:rPr lang="en-GB" dirty="0" smtClean="0"/>
              <a:t>About 200 </a:t>
            </a:r>
            <a:r>
              <a:rPr lang="en-GB" dirty="0"/>
              <a:t>jurisdictions in nearly 140 countries</a:t>
            </a:r>
          </a:p>
          <a:p>
            <a:pPr lvl="1" algn="just">
              <a:spcAft>
                <a:spcPts val="500"/>
              </a:spcAft>
              <a:defRPr/>
            </a:pPr>
            <a:r>
              <a:rPr lang="en-GB" dirty="0" smtClean="0"/>
              <a:t>97</a:t>
            </a:r>
            <a:r>
              <a:rPr lang="en-GB" dirty="0"/>
              <a:t>% of the world's insurance premiums</a:t>
            </a:r>
            <a:endParaRPr lang="en-US" dirty="0"/>
          </a:p>
          <a:p>
            <a:pPr marL="0" indent="0" algn="r">
              <a:buNone/>
              <a:defRPr/>
            </a:pPr>
            <a:endParaRPr lang="en-GB" sz="1333" dirty="0"/>
          </a:p>
        </p:txBody>
      </p:sp>
    </p:spTree>
    <p:extLst>
      <p:ext uri="{BB962C8B-B14F-4D97-AF65-F5344CB8AC3E}">
        <p14:creationId xmlns:p14="http://schemas.microsoft.com/office/powerpoint/2010/main" val="2647859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90"/>
            <a:ext cx="8229600" cy="724166"/>
          </a:xfrm>
        </p:spPr>
        <p:txBody>
          <a:bodyPr>
            <a:normAutofit/>
          </a:bodyPr>
          <a:lstStyle/>
          <a:p>
            <a:pPr>
              <a:lnSpc>
                <a:spcPct val="150000"/>
              </a:lnSpc>
            </a:pPr>
            <a:r>
              <a:rPr lang="en-US" dirty="0" smtClean="0"/>
              <a:t>The </a:t>
            </a:r>
            <a:r>
              <a:rPr lang="en-US" dirty="0"/>
              <a:t>IAIS and its role in supporting supervisors </a:t>
            </a:r>
          </a:p>
        </p:txBody>
      </p:sp>
      <p:sp>
        <p:nvSpPr>
          <p:cNvPr id="3" name="Content Placeholder 2"/>
          <p:cNvSpPr>
            <a:spLocks noGrp="1"/>
          </p:cNvSpPr>
          <p:nvPr>
            <p:ph idx="1"/>
          </p:nvPr>
        </p:nvSpPr>
        <p:spPr>
          <a:xfrm>
            <a:off x="1139447" y="832328"/>
            <a:ext cx="6486758" cy="869991"/>
          </a:xfrm>
        </p:spPr>
        <p:txBody>
          <a:bodyPr>
            <a:noAutofit/>
          </a:bodyPr>
          <a:lstStyle/>
          <a:p>
            <a:r>
              <a:rPr lang="en-US" sz="1167" dirty="0"/>
              <a:t>More than </a:t>
            </a:r>
            <a:r>
              <a:rPr lang="en-US" sz="1167" b="1" u="sng" dirty="0"/>
              <a:t>half of IAIS Members</a:t>
            </a:r>
            <a:r>
              <a:rPr lang="en-US" sz="1167" dirty="0"/>
              <a:t> come from Emerging Markets and Developing Economies </a:t>
            </a:r>
          </a:p>
          <a:p>
            <a:r>
              <a:rPr lang="en-US" sz="1167" dirty="0"/>
              <a:t>Our standard setting, financial stability and implementation activities take into account the market heterogeneity </a:t>
            </a:r>
            <a:endParaRPr lang="en-GB" sz="1167" dirty="0"/>
          </a:p>
        </p:txBody>
      </p:sp>
      <p:sp>
        <p:nvSpPr>
          <p:cNvPr id="4" name="Slide Number Placeholder 3"/>
          <p:cNvSpPr>
            <a:spLocks noGrp="1"/>
          </p:cNvSpPr>
          <p:nvPr>
            <p:ph type="sldNum" sz="quarter" idx="12"/>
          </p:nvPr>
        </p:nvSpPr>
        <p:spPr/>
        <p:txBody>
          <a:bodyPr/>
          <a:lstStyle/>
          <a:p>
            <a:fld id="{A220C179-9F06-40D0-93EA-8FF612BB075F}" type="slidenum">
              <a:rPr lang="en-GB" smtClean="0"/>
              <a:pPr/>
              <a:t>7</a:t>
            </a:fld>
            <a:endParaRPr lang="en-GB" dirty="0"/>
          </a:p>
        </p:txBody>
      </p:sp>
      <p:pic>
        <p:nvPicPr>
          <p:cNvPr id="6" name="Picture 5"/>
          <p:cNvPicPr>
            <a:picLocks noChangeAspect="1"/>
          </p:cNvPicPr>
          <p:nvPr/>
        </p:nvPicPr>
        <p:blipFill>
          <a:blip r:embed="rId3"/>
          <a:stretch>
            <a:fillRect/>
          </a:stretch>
        </p:blipFill>
        <p:spPr>
          <a:xfrm>
            <a:off x="1322486" y="1537353"/>
            <a:ext cx="6120680" cy="3489702"/>
          </a:xfrm>
          <a:prstGeom prst="rect">
            <a:avLst/>
          </a:prstGeom>
        </p:spPr>
      </p:pic>
    </p:spTree>
    <p:extLst>
      <p:ext uri="{BB962C8B-B14F-4D97-AF65-F5344CB8AC3E}">
        <p14:creationId xmlns:p14="http://schemas.microsoft.com/office/powerpoint/2010/main" val="74092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678446"/>
          </a:xfrm>
        </p:spPr>
        <p:txBody>
          <a:bodyPr/>
          <a:lstStyle/>
          <a:p>
            <a:pPr eaLnBrk="1" hangingPunct="1"/>
            <a:r>
              <a:rPr lang="en-GB" altLang="en-US" dirty="0" smtClean="0"/>
              <a:t>IAIS Standard Setting Activities </a:t>
            </a:r>
          </a:p>
        </p:txBody>
      </p:sp>
      <p:sp>
        <p:nvSpPr>
          <p:cNvPr id="47108" name="Slide Number Placeholder 4"/>
          <p:cNvSpPr>
            <a:spLocks noGrp="1"/>
          </p:cNvSpPr>
          <p:nvPr>
            <p:ph type="sldNum" sz="quarter" idx="4294967295"/>
          </p:nvPr>
        </p:nvSpPr>
        <p:spPr bwMode="auto">
          <a:xfrm>
            <a:off x="6223000" y="5296959"/>
            <a:ext cx="1778000" cy="3042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667">
                <a:solidFill>
                  <a:schemeClr val="tx1"/>
                </a:solidFill>
                <a:latin typeface="Arial" panose="020B0604020202020204" pitchFamily="34" charset="0"/>
                <a:cs typeface="Arial" panose="020B0604020202020204" pitchFamily="34" charset="0"/>
              </a:defRPr>
            </a:lvl1pPr>
            <a:lvl2pPr marL="619100" indent="-238115">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952462" indent="-190492">
              <a:spcBef>
                <a:spcPct val="20000"/>
              </a:spcBef>
              <a:buFont typeface="Arial" panose="020B0604020202020204" pitchFamily="34" charset="0"/>
              <a:buChar char="‒"/>
              <a:defRPr sz="1250">
                <a:solidFill>
                  <a:schemeClr val="tx1"/>
                </a:solidFill>
                <a:latin typeface="Arial" panose="020B0604020202020204" pitchFamily="34" charset="0"/>
                <a:cs typeface="Arial" panose="020B0604020202020204" pitchFamily="34" charset="0"/>
              </a:defRPr>
            </a:lvl3pPr>
            <a:lvl4pPr marL="1333447" indent="-190492">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4pPr>
            <a:lvl5pPr marL="1714431" indent="-190492">
              <a:spcBef>
                <a:spcPct val="20000"/>
              </a:spcBef>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20000"/>
              </a:spcBef>
              <a:spcAft>
                <a:spcPct val="0"/>
              </a:spcAft>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20000"/>
              </a:spcBef>
              <a:spcAft>
                <a:spcPct val="0"/>
              </a:spcAft>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20000"/>
              </a:spcBef>
              <a:spcAft>
                <a:spcPct val="0"/>
              </a:spcAft>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20000"/>
              </a:spcBef>
              <a:spcAft>
                <a:spcPct val="0"/>
              </a:spcAft>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9pPr>
          </a:lstStyle>
          <a:p>
            <a:pPr>
              <a:spcBef>
                <a:spcPct val="0"/>
              </a:spcBef>
              <a:buFontTx/>
              <a:buNone/>
            </a:pPr>
            <a:fld id="{7708C3B2-EAC4-4FD5-86FD-497D3442071E}" type="slidenum">
              <a:rPr lang="en-GB" altLang="en-US" sz="1000">
                <a:solidFill>
                  <a:srgbClr val="898989"/>
                </a:solidFill>
                <a:latin typeface="Calibri" panose="020F0502020204030204" pitchFamily="34" charset="0"/>
              </a:rPr>
              <a:pPr>
                <a:spcBef>
                  <a:spcPct val="0"/>
                </a:spcBef>
                <a:buFontTx/>
                <a:buNone/>
              </a:pPr>
              <a:t>8</a:t>
            </a:fld>
            <a:endParaRPr lang="en-GB" altLang="en-US" sz="1000">
              <a:solidFill>
                <a:srgbClr val="898989"/>
              </a:solidFill>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1327330" y="947297"/>
            <a:ext cx="6489340" cy="4099625"/>
          </a:xfrm>
          <a:prstGeom prst="rect">
            <a:avLst/>
          </a:prstGeom>
        </p:spPr>
      </p:pic>
    </p:spTree>
    <p:extLst>
      <p:ext uri="{BB962C8B-B14F-4D97-AF65-F5344CB8AC3E}">
        <p14:creationId xmlns:p14="http://schemas.microsoft.com/office/powerpoint/2010/main" val="1308683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65920"/>
            <a:ext cx="8229600" cy="952500"/>
          </a:xfrm>
        </p:spPr>
        <p:txBody>
          <a:bodyPr/>
          <a:lstStyle/>
          <a:p>
            <a:pPr eaLnBrk="1" hangingPunct="1"/>
            <a:r>
              <a:rPr lang="en-GB" altLang="en-US" dirty="0" smtClean="0"/>
              <a:t>ICPs: Elements &amp; Hierarchy</a:t>
            </a:r>
          </a:p>
        </p:txBody>
      </p:sp>
      <p:sp>
        <p:nvSpPr>
          <p:cNvPr id="49155" name="AutoShape 3"/>
          <p:cNvSpPr>
            <a:spLocks noChangeArrowheads="1"/>
          </p:cNvSpPr>
          <p:nvPr/>
        </p:nvSpPr>
        <p:spPr bwMode="auto">
          <a:xfrm>
            <a:off x="1391708" y="1006740"/>
            <a:ext cx="1651000" cy="1016000"/>
          </a:xfrm>
          <a:prstGeom prst="homePlate">
            <a:avLst>
              <a:gd name="adj" fmla="val 40625"/>
            </a:avLst>
          </a:prstGeom>
          <a:solidFill>
            <a:schemeClr val="accent4">
              <a:lumMod val="60000"/>
              <a:lumOff val="40000"/>
            </a:schemeClr>
          </a:solidFill>
          <a:ln>
            <a:noFill/>
          </a:ln>
        </p:spPr>
        <p:txBody>
          <a:bodyPr wrap="none" anchor="ct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1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GB" altLang="en-US" sz="1500" b="1">
                <a:solidFill>
                  <a:srgbClr val="FFFFFF"/>
                </a:solidFill>
                <a:latin typeface="Calibri" panose="020F0502020204030204" pitchFamily="34" charset="0"/>
              </a:rPr>
              <a:t>Insurance</a:t>
            </a:r>
          </a:p>
          <a:p>
            <a:pPr>
              <a:spcBef>
                <a:spcPct val="0"/>
              </a:spcBef>
              <a:buFontTx/>
              <a:buNone/>
              <a:defRPr/>
            </a:pPr>
            <a:r>
              <a:rPr lang="en-GB" altLang="en-US" sz="1500" b="1">
                <a:solidFill>
                  <a:srgbClr val="FFFFFF"/>
                </a:solidFill>
                <a:latin typeface="Calibri" panose="020F0502020204030204" pitchFamily="34" charset="0"/>
              </a:rPr>
              <a:t>Core</a:t>
            </a:r>
          </a:p>
          <a:p>
            <a:pPr>
              <a:spcBef>
                <a:spcPct val="0"/>
              </a:spcBef>
              <a:buFontTx/>
              <a:buNone/>
              <a:defRPr/>
            </a:pPr>
            <a:r>
              <a:rPr lang="en-GB" altLang="en-US" sz="1500" b="1">
                <a:solidFill>
                  <a:srgbClr val="FFFFFF"/>
                </a:solidFill>
                <a:latin typeface="Calibri" panose="020F0502020204030204" pitchFamily="34" charset="0"/>
              </a:rPr>
              <a:t>Principle</a:t>
            </a:r>
          </a:p>
        </p:txBody>
      </p:sp>
      <p:sp>
        <p:nvSpPr>
          <p:cNvPr id="113671" name="AutoShape 4"/>
          <p:cNvSpPr>
            <a:spLocks noChangeArrowheads="1"/>
          </p:cNvSpPr>
          <p:nvPr/>
        </p:nvSpPr>
        <p:spPr bwMode="auto">
          <a:xfrm>
            <a:off x="1631157" y="2365375"/>
            <a:ext cx="1411552" cy="1016000"/>
          </a:xfrm>
          <a:prstGeom prst="homePlate">
            <a:avLst>
              <a:gd name="adj" fmla="val 40625"/>
            </a:avLst>
          </a:prstGeom>
          <a:solidFill>
            <a:schemeClr val="accent4">
              <a:lumMod val="40000"/>
              <a:lumOff val="60000"/>
            </a:schemeClr>
          </a:solidFill>
          <a:ln>
            <a:noFill/>
          </a:ln>
          <a:effectLst/>
          <a:extLst/>
        </p:spPr>
        <p:txBody>
          <a:bodyPr wrap="none" anchor="ctr"/>
          <a:lstStyle/>
          <a:p>
            <a:pPr>
              <a:defRPr/>
            </a:pPr>
            <a:r>
              <a:rPr lang="en-GB" sz="1500" b="1" dirty="0">
                <a:solidFill>
                  <a:srgbClr val="FFFFFF"/>
                </a:solidFill>
              </a:rPr>
              <a:t>Standard</a:t>
            </a:r>
          </a:p>
        </p:txBody>
      </p:sp>
      <p:sp>
        <p:nvSpPr>
          <p:cNvPr id="113672" name="AutoShape 5"/>
          <p:cNvSpPr>
            <a:spLocks noChangeArrowheads="1"/>
          </p:cNvSpPr>
          <p:nvPr/>
        </p:nvSpPr>
        <p:spPr bwMode="auto">
          <a:xfrm>
            <a:off x="1931458" y="3799417"/>
            <a:ext cx="1111250" cy="1016000"/>
          </a:xfrm>
          <a:prstGeom prst="homePlate">
            <a:avLst>
              <a:gd name="adj" fmla="val 40625"/>
            </a:avLst>
          </a:prstGeom>
          <a:solidFill>
            <a:schemeClr val="accent4">
              <a:lumMod val="20000"/>
              <a:lumOff val="80000"/>
            </a:schemeClr>
          </a:solidFill>
          <a:ln>
            <a:noFill/>
          </a:ln>
          <a:effectLst/>
          <a:extLst/>
        </p:spPr>
        <p:txBody>
          <a:bodyPr wrap="none" anchor="ctr"/>
          <a:lstStyle/>
          <a:p>
            <a:pPr>
              <a:defRPr/>
            </a:pPr>
            <a:r>
              <a:rPr lang="en-GB" sz="1500" b="1" dirty="0">
                <a:solidFill>
                  <a:srgbClr val="FFFFFF"/>
                </a:solidFill>
              </a:rPr>
              <a:t>Guidance</a:t>
            </a:r>
          </a:p>
        </p:txBody>
      </p:sp>
      <p:sp>
        <p:nvSpPr>
          <p:cNvPr id="113673" name="Text Box 6"/>
          <p:cNvSpPr txBox="1">
            <a:spLocks noChangeArrowheads="1"/>
          </p:cNvSpPr>
          <p:nvPr/>
        </p:nvSpPr>
        <p:spPr bwMode="auto">
          <a:xfrm>
            <a:off x="3042708" y="1006740"/>
            <a:ext cx="4699000" cy="990399"/>
          </a:xfrm>
          <a:prstGeom prst="rect">
            <a:avLst/>
          </a:prstGeom>
          <a:solidFill>
            <a:schemeClr val="tx2">
              <a:lumMod val="20000"/>
              <a:lumOff val="80000"/>
            </a:schemeClr>
          </a:solidFill>
          <a:ln>
            <a:noFill/>
          </a:ln>
          <a:effectLst/>
          <a:extLst/>
        </p:spPr>
        <p:txBody>
          <a:bodyPr>
            <a:spAutoFit/>
          </a:bodyPr>
          <a:lstStyle>
            <a:lvl1pPr marL="180975" indent="-1809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Aft>
                <a:spcPct val="50000"/>
              </a:spcAft>
              <a:buFontTx/>
              <a:buChar char="•"/>
              <a:defRPr/>
            </a:pPr>
            <a:r>
              <a:rPr lang="en-GB" altLang="ja-JP" sz="1167" dirty="0">
                <a:solidFill>
                  <a:srgbClr val="000000"/>
                </a:solidFill>
              </a:rPr>
              <a:t>The </a:t>
            </a:r>
            <a:r>
              <a:rPr lang="en-GB" altLang="ja-JP" sz="1167" dirty="0">
                <a:solidFill>
                  <a:srgbClr val="000000"/>
                </a:solidFill>
              </a:rPr>
              <a:t>“Principle Statement”:  the </a:t>
            </a:r>
            <a:r>
              <a:rPr lang="en-GB" altLang="ja-JP" sz="1167" b="1" dirty="0">
                <a:solidFill>
                  <a:srgbClr val="000000"/>
                </a:solidFill>
              </a:rPr>
              <a:t>essential </a:t>
            </a:r>
            <a:r>
              <a:rPr lang="en-GB" altLang="ja-JP" sz="1167" b="1" dirty="0">
                <a:solidFill>
                  <a:srgbClr val="000000"/>
                </a:solidFill>
              </a:rPr>
              <a:t>elements</a:t>
            </a:r>
            <a:r>
              <a:rPr lang="en-GB" altLang="ja-JP" sz="1167" dirty="0">
                <a:solidFill>
                  <a:srgbClr val="000000"/>
                </a:solidFill>
              </a:rPr>
              <a:t> that must be present in the supervisory regime</a:t>
            </a:r>
            <a:endParaRPr lang="en-US" altLang="ja-JP" sz="1167" dirty="0">
              <a:solidFill>
                <a:srgbClr val="000000"/>
              </a:solidFill>
            </a:endParaRPr>
          </a:p>
          <a:p>
            <a:pPr eaLnBrk="1" hangingPunct="1">
              <a:spcAft>
                <a:spcPct val="50000"/>
              </a:spcAft>
              <a:buFontTx/>
              <a:buChar char="•"/>
              <a:defRPr/>
            </a:pPr>
            <a:r>
              <a:rPr lang="en-GB" altLang="ja-JP" sz="1167" dirty="0">
                <a:solidFill>
                  <a:srgbClr val="000000"/>
                </a:solidFill>
              </a:rPr>
              <a:t>Should be </a:t>
            </a:r>
            <a:r>
              <a:rPr lang="en-GB" altLang="ja-JP" sz="1167" b="1" dirty="0">
                <a:solidFill>
                  <a:srgbClr val="000000"/>
                </a:solidFill>
              </a:rPr>
              <a:t>adhered to by all insurance supervisors</a:t>
            </a:r>
          </a:p>
          <a:p>
            <a:pPr eaLnBrk="1" hangingPunct="1">
              <a:spcAft>
                <a:spcPct val="50000"/>
              </a:spcAft>
              <a:buFontTx/>
              <a:buChar char="•"/>
              <a:defRPr/>
            </a:pPr>
            <a:r>
              <a:rPr lang="en-GB" altLang="ja-JP" sz="1167" dirty="0">
                <a:solidFill>
                  <a:srgbClr val="000000"/>
                </a:solidFill>
              </a:rPr>
              <a:t>Basis from which standards are developed</a:t>
            </a:r>
            <a:r>
              <a:rPr lang="en-US" altLang="ja-JP" sz="1167" dirty="0">
                <a:solidFill>
                  <a:srgbClr val="000000"/>
                </a:solidFill>
              </a:rPr>
              <a:t> </a:t>
            </a:r>
            <a:endParaRPr lang="en-GB" sz="1167" dirty="0">
              <a:solidFill>
                <a:srgbClr val="000000"/>
              </a:solidFill>
            </a:endParaRPr>
          </a:p>
        </p:txBody>
      </p:sp>
      <p:sp>
        <p:nvSpPr>
          <p:cNvPr id="113674" name="Text Box 7"/>
          <p:cNvSpPr txBox="1">
            <a:spLocks noChangeArrowheads="1"/>
          </p:cNvSpPr>
          <p:nvPr/>
        </p:nvSpPr>
        <p:spPr bwMode="auto">
          <a:xfrm>
            <a:off x="3106208" y="2340240"/>
            <a:ext cx="4699000" cy="990399"/>
          </a:xfrm>
          <a:prstGeom prst="rect">
            <a:avLst/>
          </a:prstGeom>
          <a:solidFill>
            <a:schemeClr val="tx2">
              <a:lumMod val="20000"/>
              <a:lumOff val="80000"/>
            </a:schemeClr>
          </a:solidFill>
          <a:ln>
            <a:noFill/>
          </a:ln>
          <a:effectLst/>
          <a:extLst/>
        </p:spPr>
        <p:txBody>
          <a:bodyPr>
            <a:spAutoFit/>
          </a:bodyPr>
          <a:lstStyle>
            <a:lvl1pPr marL="180975" indent="-1809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Aft>
                <a:spcPct val="50000"/>
              </a:spcAft>
              <a:buFontTx/>
              <a:buChar char="•"/>
              <a:defRPr/>
            </a:pPr>
            <a:r>
              <a:rPr lang="en-GB" altLang="ja-JP" sz="1167" b="1" dirty="0">
                <a:solidFill>
                  <a:srgbClr val="000000"/>
                </a:solidFill>
              </a:rPr>
              <a:t>High-level requirements</a:t>
            </a:r>
            <a:r>
              <a:rPr lang="en-GB" altLang="ja-JP" sz="1167" dirty="0">
                <a:solidFill>
                  <a:srgbClr val="000000"/>
                </a:solidFill>
              </a:rPr>
              <a:t> that are fundamental to the implementation of the </a:t>
            </a:r>
            <a:r>
              <a:rPr lang="en-GB" altLang="ja-JP" sz="1167" dirty="0">
                <a:solidFill>
                  <a:srgbClr val="000000"/>
                </a:solidFill>
              </a:rPr>
              <a:t>ICP </a:t>
            </a:r>
            <a:endParaRPr lang="en-GB" altLang="ja-JP" sz="1167" dirty="0">
              <a:solidFill>
                <a:srgbClr val="000000"/>
              </a:solidFill>
            </a:endParaRPr>
          </a:p>
          <a:p>
            <a:pPr eaLnBrk="1" hangingPunct="1">
              <a:spcAft>
                <a:spcPct val="50000"/>
              </a:spcAft>
              <a:buFontTx/>
              <a:buChar char="•"/>
              <a:defRPr/>
            </a:pPr>
            <a:r>
              <a:rPr lang="en-GB" altLang="ja-JP" sz="1167" dirty="0">
                <a:solidFill>
                  <a:srgbClr val="000000"/>
                </a:solidFill>
              </a:rPr>
              <a:t>Written as </a:t>
            </a:r>
            <a:r>
              <a:rPr lang="en-GB" altLang="ja-JP" sz="1167" b="1" dirty="0">
                <a:solidFill>
                  <a:srgbClr val="000000"/>
                </a:solidFill>
              </a:rPr>
              <a:t>obligations </a:t>
            </a:r>
            <a:r>
              <a:rPr lang="en-GB" altLang="ja-JP" sz="1167" b="1" dirty="0">
                <a:solidFill>
                  <a:srgbClr val="000000"/>
                </a:solidFill>
              </a:rPr>
              <a:t>of </a:t>
            </a:r>
            <a:r>
              <a:rPr lang="en-GB" altLang="ja-JP" sz="1167" b="1" dirty="0">
                <a:solidFill>
                  <a:srgbClr val="000000"/>
                </a:solidFill>
              </a:rPr>
              <a:t>the supervisor</a:t>
            </a:r>
            <a:r>
              <a:rPr lang="en-US" altLang="ja-JP" sz="1167" b="1" dirty="0">
                <a:solidFill>
                  <a:srgbClr val="000000"/>
                </a:solidFill>
              </a:rPr>
              <a:t> </a:t>
            </a:r>
          </a:p>
          <a:p>
            <a:pPr eaLnBrk="1" hangingPunct="1">
              <a:spcAft>
                <a:spcPct val="50000"/>
              </a:spcAft>
              <a:buFontTx/>
              <a:buChar char="•"/>
              <a:defRPr/>
            </a:pPr>
            <a:r>
              <a:rPr lang="en-US" altLang="ja-JP" sz="1167" dirty="0">
                <a:solidFill>
                  <a:srgbClr val="000000"/>
                </a:solidFill>
              </a:rPr>
              <a:t>Linked to specific </a:t>
            </a:r>
            <a:r>
              <a:rPr lang="en-US" altLang="ja-JP" sz="1167" dirty="0">
                <a:solidFill>
                  <a:srgbClr val="000000"/>
                </a:solidFill>
              </a:rPr>
              <a:t>ICP</a:t>
            </a:r>
            <a:endParaRPr lang="en-GB" sz="1167" dirty="0">
              <a:solidFill>
                <a:srgbClr val="000000"/>
              </a:solidFill>
            </a:endParaRPr>
          </a:p>
        </p:txBody>
      </p:sp>
      <p:sp>
        <p:nvSpPr>
          <p:cNvPr id="113675" name="Text Box 8"/>
          <p:cNvSpPr txBox="1">
            <a:spLocks noChangeArrowheads="1"/>
          </p:cNvSpPr>
          <p:nvPr/>
        </p:nvSpPr>
        <p:spPr bwMode="auto">
          <a:xfrm>
            <a:off x="3106208" y="3737240"/>
            <a:ext cx="4699000" cy="1349600"/>
          </a:xfrm>
          <a:prstGeom prst="rect">
            <a:avLst/>
          </a:prstGeom>
          <a:solidFill>
            <a:schemeClr val="tx2">
              <a:lumMod val="20000"/>
              <a:lumOff val="80000"/>
            </a:schemeClr>
          </a:solidFill>
          <a:ln>
            <a:noFill/>
          </a:ln>
          <a:effectLst/>
          <a:extLst/>
        </p:spPr>
        <p:txBody>
          <a:bodyPr>
            <a:spAutoFit/>
          </a:bodyPr>
          <a:lstStyle>
            <a:lvl1pPr marL="180975" indent="-1809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Aft>
                <a:spcPct val="50000"/>
              </a:spcAft>
              <a:buFontTx/>
              <a:buChar char="•"/>
              <a:defRPr/>
            </a:pPr>
            <a:r>
              <a:rPr lang="en-GB" altLang="ja-JP" sz="1167" b="1" dirty="0">
                <a:solidFill>
                  <a:srgbClr val="000000"/>
                </a:solidFill>
              </a:rPr>
              <a:t>Supports </a:t>
            </a:r>
            <a:r>
              <a:rPr lang="en-GB" altLang="ja-JP" sz="1167" b="1" dirty="0">
                <a:solidFill>
                  <a:srgbClr val="000000"/>
                </a:solidFill>
              </a:rPr>
              <a:t>the core </a:t>
            </a:r>
            <a:r>
              <a:rPr lang="en-GB" altLang="ja-JP" sz="1167" b="1" dirty="0">
                <a:solidFill>
                  <a:srgbClr val="000000"/>
                </a:solidFill>
              </a:rPr>
              <a:t>principle and </a:t>
            </a:r>
            <a:r>
              <a:rPr lang="en-GB" altLang="ja-JP" sz="1167" b="1" dirty="0">
                <a:solidFill>
                  <a:srgbClr val="000000"/>
                </a:solidFill>
              </a:rPr>
              <a:t>standards</a:t>
            </a:r>
            <a:r>
              <a:rPr lang="en-GB" altLang="ja-JP" sz="1167" dirty="0">
                <a:solidFill>
                  <a:srgbClr val="000000"/>
                </a:solidFill>
              </a:rPr>
              <a:t> and provides </a:t>
            </a:r>
            <a:r>
              <a:rPr lang="en-GB" altLang="ja-JP" sz="1167" dirty="0">
                <a:solidFill>
                  <a:srgbClr val="000000"/>
                </a:solidFill>
              </a:rPr>
              <a:t>additional interpretation or detailed guidance on how to </a:t>
            </a:r>
            <a:r>
              <a:rPr lang="en-GB" altLang="ja-JP" sz="1167" dirty="0">
                <a:solidFill>
                  <a:srgbClr val="000000"/>
                </a:solidFill>
              </a:rPr>
              <a:t>comply with or implement </a:t>
            </a:r>
            <a:r>
              <a:rPr lang="en-GB" altLang="ja-JP" sz="1167" dirty="0">
                <a:solidFill>
                  <a:srgbClr val="000000"/>
                </a:solidFill>
              </a:rPr>
              <a:t>the standard</a:t>
            </a:r>
            <a:endParaRPr lang="en-GB" altLang="ja-JP" sz="1167" dirty="0">
              <a:solidFill>
                <a:srgbClr val="000000"/>
              </a:solidFill>
            </a:endParaRPr>
          </a:p>
          <a:p>
            <a:pPr eaLnBrk="1" hangingPunct="1">
              <a:spcAft>
                <a:spcPct val="50000"/>
              </a:spcAft>
              <a:buFontTx/>
              <a:buChar char="•"/>
              <a:defRPr/>
            </a:pPr>
            <a:r>
              <a:rPr lang="en-GB" altLang="ja-JP" sz="1167" b="1" dirty="0">
                <a:solidFill>
                  <a:srgbClr val="000000"/>
                </a:solidFill>
              </a:rPr>
              <a:t>Does not set out new requirements</a:t>
            </a:r>
            <a:r>
              <a:rPr lang="en-GB" altLang="ja-JP" sz="1167" dirty="0">
                <a:solidFill>
                  <a:srgbClr val="000000"/>
                </a:solidFill>
              </a:rPr>
              <a:t> </a:t>
            </a:r>
          </a:p>
          <a:p>
            <a:pPr eaLnBrk="1" hangingPunct="1">
              <a:spcAft>
                <a:spcPct val="50000"/>
              </a:spcAft>
              <a:buFontTx/>
              <a:buChar char="•"/>
              <a:defRPr/>
            </a:pPr>
            <a:r>
              <a:rPr lang="en-GB" altLang="ja-JP" sz="1167" dirty="0">
                <a:solidFill>
                  <a:srgbClr val="000000"/>
                </a:solidFill>
              </a:rPr>
              <a:t>Often </a:t>
            </a:r>
            <a:r>
              <a:rPr lang="en-GB" altLang="ja-JP" sz="1167" b="1" dirty="0">
                <a:solidFill>
                  <a:srgbClr val="000000"/>
                </a:solidFill>
              </a:rPr>
              <a:t>provides </a:t>
            </a:r>
            <a:r>
              <a:rPr lang="en-GB" altLang="ja-JP" sz="1167" b="1" dirty="0">
                <a:solidFill>
                  <a:srgbClr val="000000"/>
                </a:solidFill>
              </a:rPr>
              <a:t>examples</a:t>
            </a:r>
            <a:r>
              <a:rPr lang="en-GB" altLang="ja-JP" sz="1167" dirty="0">
                <a:solidFill>
                  <a:srgbClr val="000000"/>
                </a:solidFill>
              </a:rPr>
              <a:t> of possible ways of implementing the requirements</a:t>
            </a:r>
            <a:r>
              <a:rPr lang="en-US" altLang="ja-JP" sz="1167" dirty="0">
                <a:solidFill>
                  <a:srgbClr val="000000"/>
                </a:solidFill>
              </a:rPr>
              <a:t> </a:t>
            </a:r>
            <a:r>
              <a:rPr lang="en-US" altLang="ja-JP" sz="1167" dirty="0">
                <a:solidFill>
                  <a:srgbClr val="000000"/>
                </a:solidFill>
              </a:rPr>
              <a:t>in the standard/principle statement</a:t>
            </a:r>
            <a:endParaRPr lang="en-GB" sz="1167" dirty="0">
              <a:solidFill>
                <a:srgbClr val="000000"/>
              </a:solidFill>
            </a:endParaRPr>
          </a:p>
        </p:txBody>
      </p:sp>
      <p:sp>
        <p:nvSpPr>
          <p:cNvPr id="48137" name="Slide Number Placeholder 2"/>
          <p:cNvSpPr>
            <a:spLocks noGrp="1"/>
          </p:cNvSpPr>
          <p:nvPr>
            <p:ph type="sldNum" sz="quarter" idx="4294967295"/>
          </p:nvPr>
        </p:nvSpPr>
        <p:spPr bwMode="auto">
          <a:xfrm>
            <a:off x="7620000" y="5207000"/>
            <a:ext cx="4445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667">
                <a:solidFill>
                  <a:schemeClr val="tx1"/>
                </a:solidFill>
                <a:latin typeface="Arial" panose="020B0604020202020204" pitchFamily="34" charset="0"/>
                <a:cs typeface="Arial" panose="020B0604020202020204" pitchFamily="34" charset="0"/>
              </a:defRPr>
            </a:lvl1pPr>
            <a:lvl2pPr marL="619100" indent="-238115">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952462" indent="-190492">
              <a:spcBef>
                <a:spcPct val="20000"/>
              </a:spcBef>
              <a:buFont typeface="Arial" panose="020B0604020202020204" pitchFamily="34" charset="0"/>
              <a:buChar char="‒"/>
              <a:defRPr sz="1250">
                <a:solidFill>
                  <a:schemeClr val="tx1"/>
                </a:solidFill>
                <a:latin typeface="Arial" panose="020B0604020202020204" pitchFamily="34" charset="0"/>
                <a:cs typeface="Arial" panose="020B0604020202020204" pitchFamily="34" charset="0"/>
              </a:defRPr>
            </a:lvl3pPr>
            <a:lvl4pPr marL="1333447" indent="-190492">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4pPr>
            <a:lvl5pPr marL="1714431" indent="-190492">
              <a:spcBef>
                <a:spcPct val="20000"/>
              </a:spcBef>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20000"/>
              </a:spcBef>
              <a:spcAft>
                <a:spcPct val="0"/>
              </a:spcAft>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20000"/>
              </a:spcBef>
              <a:spcAft>
                <a:spcPct val="0"/>
              </a:spcAft>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20000"/>
              </a:spcBef>
              <a:spcAft>
                <a:spcPct val="0"/>
              </a:spcAft>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20000"/>
              </a:spcBef>
              <a:spcAft>
                <a:spcPct val="0"/>
              </a:spcAft>
              <a:buFont typeface="Wingdings" panose="05000000000000000000" pitchFamily="2" charset="2"/>
              <a:buChar char="§"/>
              <a:defRPr sz="917">
                <a:solidFill>
                  <a:schemeClr val="tx1"/>
                </a:solidFill>
                <a:latin typeface="Arial" panose="020B0604020202020204" pitchFamily="34" charset="0"/>
                <a:cs typeface="Arial" panose="020B0604020202020204" pitchFamily="34" charset="0"/>
              </a:defRPr>
            </a:lvl9pPr>
          </a:lstStyle>
          <a:p>
            <a:pPr>
              <a:spcBef>
                <a:spcPct val="0"/>
              </a:spcBef>
              <a:buFontTx/>
              <a:buNone/>
            </a:pPr>
            <a:fld id="{7C091DCC-F4CF-448C-9987-3BA548C586F8}" type="slidenum">
              <a:rPr lang="ja-JP" altLang="en-US" sz="1000">
                <a:solidFill>
                  <a:srgbClr val="898989"/>
                </a:solidFill>
                <a:latin typeface="Calibri" panose="020F0502020204030204" pitchFamily="34" charset="0"/>
              </a:rPr>
              <a:pPr>
                <a:spcBef>
                  <a:spcPct val="0"/>
                </a:spcBef>
                <a:buFontTx/>
                <a:buNone/>
              </a:pPr>
              <a:t>9</a:t>
            </a:fld>
            <a:endParaRPr lang="en-US" altLang="ja-JP" sz="1000">
              <a:solidFill>
                <a:srgbClr val="898989"/>
              </a:solidFill>
              <a:latin typeface="Calibri" panose="020F0502020204030204" pitchFamily="34" charset="0"/>
            </a:endParaRPr>
          </a:p>
        </p:txBody>
      </p:sp>
    </p:spTree>
    <p:extLst>
      <p:ext uri="{BB962C8B-B14F-4D97-AF65-F5344CB8AC3E}">
        <p14:creationId xmlns:p14="http://schemas.microsoft.com/office/powerpoint/2010/main" val="26838362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E88D8EF5B6D6A4FA4F24A38221CA2A7" ma:contentTypeVersion="6" ma:contentTypeDescription="Crear nuevo documento." ma:contentTypeScope="" ma:versionID="903969b1c5ccd2851a4b78b7010f6b94">
  <xsd:schema xmlns:xsd="http://www.w3.org/2001/XMLSchema" xmlns:xs="http://www.w3.org/2001/XMLSchema" xmlns:p="http://schemas.microsoft.com/office/2006/metadata/properties" xmlns:ns2="b9fc4df0-8f56-46e7-b005-54afe0044df7" xmlns:ns3="f339ac9f-4011-41be-9edd-aa0ec2505ec2" xmlns:ns4="a634fd3a-80d4-4d49-b941-d4e9930bb845" targetNamespace="http://schemas.microsoft.com/office/2006/metadata/properties" ma:root="true" ma:fieldsID="ae4fb01ccd6375d3da964cb09df0f1ce" ns2:_="" ns3:_="" ns4:_="">
    <xsd:import namespace="b9fc4df0-8f56-46e7-b005-54afe0044df7"/>
    <xsd:import namespace="f339ac9f-4011-41be-9edd-aa0ec2505ec2"/>
    <xsd:import namespace="a634fd3a-80d4-4d49-b941-d4e9930bb845"/>
    <xsd:element name="properties">
      <xsd:complexType>
        <xsd:sequence>
          <xsd:element name="documentManagement">
            <xsd:complexType>
              <xsd:all>
                <xsd:element ref="ns2:o5844f4883d3435680a1cc19263805bb" minOccurs="0"/>
                <xsd:element ref="ns3:TaxCatchAll" minOccurs="0"/>
                <xsd:element ref="ns4:Activida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c4df0-8f56-46e7-b005-54afe0044df7" elementFormDefault="qualified">
    <xsd:import namespace="http://schemas.microsoft.com/office/2006/documentManagement/types"/>
    <xsd:import namespace="http://schemas.microsoft.com/office/infopath/2007/PartnerControls"/>
    <xsd:element name="o5844f4883d3435680a1cc19263805bb" ma:index="9" nillable="true" ma:taxonomy="true" ma:internalName="o5844f4883d3435680a1cc19263805bb" ma:taxonomyFieldName="A_x00f1_o" ma:displayName="Año" ma:default="" ma:fieldId="{85844f48-83d3-4356-80a1-cc19263805bb}" ma:sspId="75895512-3472-4429-b6dd-f16e6a7e3056" ma:termSetId="3a9986d1-9976-46b7-aaf2-2150c697b315" ma:anchorId="d3b1918b-a45b-46f8-aa2e-4eb65f5c06c2" ma:open="false" ma:isKeyword="false">
      <xsd:complexType>
        <xsd:sequence>
          <xsd:element ref="pc:Terms" minOccurs="0" maxOccurs="1"/>
        </xsd:sequence>
      </xsd:complexType>
    </xsd:element>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39ac9f-4011-41be-9edd-aa0ec2505ec2" elementFormDefault="qualified">
    <xsd:import namespace="http://schemas.microsoft.com/office/2006/documentManagement/types"/>
    <xsd:import namespace="http://schemas.microsoft.com/office/infopath/2007/PartnerControls"/>
    <xsd:element name="TaxCatchAll" ma:index="10" nillable="true" ma:displayName="Columna global de taxonomía" ma:hidden="true" ma:list="{b81d49ec-44b4-4378-937d-2925c42fd1fd}" ma:internalName="TaxCatchAll" ma:showField="CatchAllData" ma:web="b9fc4df0-8f56-46e7-b005-54afe0044df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34fd3a-80d4-4d49-b941-d4e9930bb845" elementFormDefault="qualified">
    <xsd:import namespace="http://schemas.microsoft.com/office/2006/documentManagement/types"/>
    <xsd:import namespace="http://schemas.microsoft.com/office/infopath/2007/PartnerControls"/>
    <xsd:element name="Actividad" ma:index="11" nillable="true" ma:displayName="Tema" ma:format="RadioButtons" ma:internalName="Actividad">
      <xsd:simpleType>
        <xsd:restriction base="dms:Choice">
          <xsd:enumeration value="Aniversarios SUGESE"/>
          <xsd:enumeration value="Aspectos legales"/>
          <xsd:enumeration value="Cambio climático"/>
          <xsd:enumeration value="Capacitaciones supervisores"/>
          <xsd:enumeration value="Carta a los Derechos del Consumidor"/>
          <xsd:enumeration value="Colegio de directores de seguros"/>
          <xsd:enumeration value="Conducta de mercado"/>
          <xsd:enumeration value="Conferencias de prensa"/>
          <xsd:enumeration value="Gobierno Corporativo"/>
          <xsd:enumeration value="Hechos Relevantes"/>
          <xsd:enumeration value="Mesas de Diálogo - Climático en el Sector Financiero"/>
          <xsd:enumeration value="Normativa"/>
          <xsd:enumeration value="Riesgo catastrófico"/>
          <xsd:enumeration value="Seminario Tendencias en Regulación"/>
          <xsd:enumeration value="Supervisión de Conducta de Negocio"/>
          <xsd:enumeration value="Taller Conducta Empresarial Responsable"/>
          <xsd:enumeration value="Talleres a periodistas"/>
          <xsd:enumeration value="White pape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5844f4883d3435680a1cc19263805bb xmlns="b9fc4df0-8f56-46e7-b005-54afe0044df7">
      <Terms xmlns="http://schemas.microsoft.com/office/infopath/2007/PartnerControls">
        <TermInfo xmlns="http://schemas.microsoft.com/office/infopath/2007/PartnerControls">
          <TermName xmlns="http://schemas.microsoft.com/office/infopath/2007/PartnerControls">2018</TermName>
          <TermId xmlns="http://schemas.microsoft.com/office/infopath/2007/PartnerControls">1aea1c8a-2a46-4c33-9d13-9810720611de</TermId>
        </TermInfo>
      </Terms>
    </o5844f4883d3435680a1cc19263805bb>
    <TaxCatchAll xmlns="f339ac9f-4011-41be-9edd-aa0ec2505ec2">
      <Value>22</Value>
    </TaxCatchAll>
    <Actividad xmlns="a634fd3a-80d4-4d49-b941-d4e9930bb845">Seminario Tendencias en Regulación</Actividad>
  </documentManagement>
</p:properties>
</file>

<file path=customXml/itemProps1.xml><?xml version="1.0" encoding="utf-8"?>
<ds:datastoreItem xmlns:ds="http://schemas.openxmlformats.org/officeDocument/2006/customXml" ds:itemID="{B0E85B4B-16E9-4ACB-B121-2CC0D5D6A40D}"/>
</file>

<file path=customXml/itemProps2.xml><?xml version="1.0" encoding="utf-8"?>
<ds:datastoreItem xmlns:ds="http://schemas.openxmlformats.org/officeDocument/2006/customXml" ds:itemID="{0C0B9EE7-FAAA-4A03-BE34-070588570448}"/>
</file>

<file path=customXml/itemProps3.xml><?xml version="1.0" encoding="utf-8"?>
<ds:datastoreItem xmlns:ds="http://schemas.openxmlformats.org/officeDocument/2006/customXml" ds:itemID="{7D246190-A72E-4323-9881-77A585052AB4}"/>
</file>

<file path=docProps/app.xml><?xml version="1.0" encoding="utf-8"?>
<Properties xmlns="http://schemas.openxmlformats.org/officeDocument/2006/extended-properties" xmlns:vt="http://schemas.openxmlformats.org/officeDocument/2006/docPropsVTypes">
  <TotalTime>54</TotalTime>
  <Words>2142</Words>
  <Application>Microsoft Office PowerPoint</Application>
  <PresentationFormat>On-screen Show (16:10)</PresentationFormat>
  <Paragraphs>276</Paragraphs>
  <Slides>16</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MS Mincho</vt:lpstr>
      <vt:lpstr>ＭＳ Ｐゴシック</vt:lpstr>
      <vt:lpstr>Arial</vt:lpstr>
      <vt:lpstr>Calibri</vt:lpstr>
      <vt:lpstr>Gotham Black</vt:lpstr>
      <vt:lpstr>Gotham Book</vt:lpstr>
      <vt:lpstr>Symbol</vt:lpstr>
      <vt:lpstr>Times New Roman</vt:lpstr>
      <vt:lpstr>Wingdings</vt:lpstr>
      <vt:lpstr>Tema de Office</vt:lpstr>
      <vt:lpstr>Office Theme</vt:lpstr>
      <vt:lpstr>PowerPoint Presentation</vt:lpstr>
      <vt:lpstr>Update from the International Association of Insurance Supervisors</vt:lpstr>
      <vt:lpstr>Overview</vt:lpstr>
      <vt:lpstr>Insurance Markets and Economic Development</vt:lpstr>
      <vt:lpstr>Growing Insurance Markets</vt:lpstr>
      <vt:lpstr>Overview of the IAIS </vt:lpstr>
      <vt:lpstr>The IAIS and its role in supporting supervisors </vt:lpstr>
      <vt:lpstr>IAIS Standard Setting Activities </vt:lpstr>
      <vt:lpstr>ICPs: Elements &amp; Hierarchy</vt:lpstr>
      <vt:lpstr>Recent IAIS Supporting Material</vt:lpstr>
      <vt:lpstr>Implementation Activities </vt:lpstr>
      <vt:lpstr>Themes Emerging from Input Stage</vt:lpstr>
      <vt:lpstr>Key Messages</vt:lpstr>
      <vt:lpstr>Next Five Year Strategic Plan and Financial Outlook</vt:lpstr>
      <vt:lpstr>Looking forward – 2018 and beyond </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from the International Association of Insurance Supervisor </dc:title>
  <dc:creator>Milenio</dc:creator>
  <cp:lastModifiedBy>Donaldson, Conor</cp:lastModifiedBy>
  <cp:revision>8</cp:revision>
  <dcterms:created xsi:type="dcterms:W3CDTF">2018-07-11T02:37:02Z</dcterms:created>
  <dcterms:modified xsi:type="dcterms:W3CDTF">2018-08-06T17:51:05Z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0x0101006E88D8EF5B6D6A4FA4F24A38221CA2A7</vt:lpwstr>
  </property>
  <property fmtid="{D5CDD505-2E9C-101B-9397-08002B2CF9AE}" pid="3" name="Año">
    <vt:lpwstr>22;#2018|1aea1c8a-2a46-4c33-9d13-9810720611de</vt:lpwstr>
  </property>
</Properties>
</file>