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9" r:id="rId3"/>
    <p:sldId id="256" r:id="rId4"/>
    <p:sldId id="257" r:id="rId5"/>
    <p:sldId id="370" r:id="rId6"/>
    <p:sldId id="371" r:id="rId7"/>
    <p:sldId id="373" r:id="rId8"/>
    <p:sldId id="372" r:id="rId9"/>
    <p:sldId id="400" r:id="rId10"/>
    <p:sldId id="385" r:id="rId11"/>
    <p:sldId id="393" r:id="rId12"/>
    <p:sldId id="394" r:id="rId13"/>
    <p:sldId id="395" r:id="rId14"/>
    <p:sldId id="390" r:id="rId15"/>
    <p:sldId id="391" r:id="rId16"/>
    <p:sldId id="401" r:id="rId17"/>
    <p:sldId id="384" r:id="rId18"/>
    <p:sldId id="402" r:id="rId19"/>
    <p:sldId id="396" r:id="rId20"/>
    <p:sldId id="376" r:id="rId21"/>
    <p:sldId id="379" r:id="rId22"/>
    <p:sldId id="404" r:id="rId23"/>
    <p:sldId id="403" r:id="rId24"/>
    <p:sldId id="405" r:id="rId25"/>
    <p:sldId id="377" r:id="rId26"/>
    <p:sldId id="380" r:id="rId27"/>
    <p:sldId id="406" r:id="rId28"/>
    <p:sldId id="381" r:id="rId29"/>
    <p:sldId id="382" r:id="rId30"/>
  </p:sldIdLst>
  <p:sldSz cx="9144000" cy="5715000" type="screen16x10"/>
  <p:notesSz cx="6669088" cy="9926638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43" autoAdjust="0"/>
  </p:normalViewPr>
  <p:slideViewPr>
    <p:cSldViewPr snapToGrid="0" snapToObjects="1">
      <p:cViewPr>
        <p:scale>
          <a:sx n="60" d="100"/>
          <a:sy n="60" d="100"/>
        </p:scale>
        <p:origin x="1680" y="4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1840D-EFC0-4F60-B654-1E757E645D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9F14D72-3745-48A1-B57B-B438126AE75F}">
      <dgm:prSet phldrT="[Text]"/>
      <dgm:spPr/>
      <dgm:t>
        <a:bodyPr/>
        <a:lstStyle/>
        <a:p>
          <a:r>
            <a:rPr lang="en-CA" dirty="0"/>
            <a:t>Oh no, what does the supervisor want now?</a:t>
          </a:r>
        </a:p>
      </dgm:t>
    </dgm:pt>
    <dgm:pt modelId="{5750F185-9B50-434B-B36D-069E3EA65E53}" type="parTrans" cxnId="{FDDA949C-367F-4F34-97CB-D8E60467E840}">
      <dgm:prSet/>
      <dgm:spPr/>
      <dgm:t>
        <a:bodyPr/>
        <a:lstStyle/>
        <a:p>
          <a:endParaRPr lang="en-CA"/>
        </a:p>
      </dgm:t>
    </dgm:pt>
    <dgm:pt modelId="{9B505D5E-04BB-4381-8BD8-F6ECFA4D3527}" type="sibTrans" cxnId="{FDDA949C-367F-4F34-97CB-D8E60467E840}">
      <dgm:prSet/>
      <dgm:spPr/>
      <dgm:t>
        <a:bodyPr/>
        <a:lstStyle/>
        <a:p>
          <a:endParaRPr lang="en-CA"/>
        </a:p>
      </dgm:t>
    </dgm:pt>
    <dgm:pt modelId="{BFE6D0E0-5515-425E-9F76-4C64FD9D3B46}">
      <dgm:prSet phldrT="[Text]"/>
      <dgm:spPr/>
      <dgm:t>
        <a:bodyPr/>
        <a:lstStyle/>
        <a:p>
          <a:r>
            <a:rPr lang="en-CA" dirty="0"/>
            <a:t>Darn – guess we have no choice but to do this</a:t>
          </a:r>
        </a:p>
      </dgm:t>
    </dgm:pt>
    <dgm:pt modelId="{547078F7-494D-4D34-8BDB-C57F43B9D8BD}" type="parTrans" cxnId="{D1B39F42-92F2-4C9F-98BE-3C408A75ED6C}">
      <dgm:prSet/>
      <dgm:spPr/>
      <dgm:t>
        <a:bodyPr/>
        <a:lstStyle/>
        <a:p>
          <a:endParaRPr lang="en-CA"/>
        </a:p>
      </dgm:t>
    </dgm:pt>
    <dgm:pt modelId="{367AF402-5564-4CF6-AD93-860A22D57B43}" type="sibTrans" cxnId="{D1B39F42-92F2-4C9F-98BE-3C408A75ED6C}">
      <dgm:prSet/>
      <dgm:spPr/>
      <dgm:t>
        <a:bodyPr/>
        <a:lstStyle/>
        <a:p>
          <a:endParaRPr lang="en-CA"/>
        </a:p>
      </dgm:t>
    </dgm:pt>
    <dgm:pt modelId="{7C03B278-2968-41CF-928A-634A33B065F1}">
      <dgm:prSet phldrT="[Text]"/>
      <dgm:spPr/>
      <dgm:t>
        <a:bodyPr/>
        <a:lstStyle/>
        <a:p>
          <a:r>
            <a:rPr lang="en-CA" dirty="0"/>
            <a:t>Well, this is interesting – we did not know that</a:t>
          </a:r>
        </a:p>
      </dgm:t>
    </dgm:pt>
    <dgm:pt modelId="{CF254E0F-F858-4BAE-AA84-3ED16182594D}" type="parTrans" cxnId="{877129F7-D486-48EC-A86F-DC0FB7AE7E48}">
      <dgm:prSet/>
      <dgm:spPr/>
      <dgm:t>
        <a:bodyPr/>
        <a:lstStyle/>
        <a:p>
          <a:endParaRPr lang="en-CA"/>
        </a:p>
      </dgm:t>
    </dgm:pt>
    <dgm:pt modelId="{6CE85775-F477-49C5-9716-3EB33D675E75}" type="sibTrans" cxnId="{877129F7-D486-48EC-A86F-DC0FB7AE7E48}">
      <dgm:prSet/>
      <dgm:spPr/>
      <dgm:t>
        <a:bodyPr/>
        <a:lstStyle/>
        <a:p>
          <a:endParaRPr lang="en-CA"/>
        </a:p>
      </dgm:t>
    </dgm:pt>
    <dgm:pt modelId="{18D9095C-A21F-41C6-92A2-01346DF0A39F}">
      <dgm:prSet/>
      <dgm:spPr/>
      <dgm:t>
        <a:bodyPr/>
        <a:lstStyle/>
        <a:p>
          <a:r>
            <a:rPr lang="en-CA" dirty="0"/>
            <a:t>We should have done this years ago – this makes a lot of sense</a:t>
          </a:r>
        </a:p>
      </dgm:t>
    </dgm:pt>
    <dgm:pt modelId="{58903D5C-E0D5-4402-8DB5-BDF225B1286F}" type="parTrans" cxnId="{A9CE7408-68EE-4D26-9F86-7277DC921477}">
      <dgm:prSet/>
      <dgm:spPr/>
      <dgm:t>
        <a:bodyPr/>
        <a:lstStyle/>
        <a:p>
          <a:endParaRPr lang="en-CA"/>
        </a:p>
      </dgm:t>
    </dgm:pt>
    <dgm:pt modelId="{F3795916-99A0-4F65-AE7D-1DF403558A15}" type="sibTrans" cxnId="{A9CE7408-68EE-4D26-9F86-7277DC921477}">
      <dgm:prSet/>
      <dgm:spPr/>
      <dgm:t>
        <a:bodyPr/>
        <a:lstStyle/>
        <a:p>
          <a:endParaRPr lang="en-CA"/>
        </a:p>
      </dgm:t>
    </dgm:pt>
    <dgm:pt modelId="{563BE4A2-7E4E-4D6D-B7D9-F056324D6CE7}" type="pres">
      <dgm:prSet presAssocID="{97D1840D-EFC0-4F60-B654-1E757E645DE6}" presName="linear" presStyleCnt="0">
        <dgm:presLayoutVars>
          <dgm:dir/>
          <dgm:animLvl val="lvl"/>
          <dgm:resizeHandles val="exact"/>
        </dgm:presLayoutVars>
      </dgm:prSet>
      <dgm:spPr/>
    </dgm:pt>
    <dgm:pt modelId="{5174CD17-59A9-4F32-9A19-C3B28B3B5B1D}" type="pres">
      <dgm:prSet presAssocID="{69F14D72-3745-48A1-B57B-B438126AE75F}" presName="parentLin" presStyleCnt="0"/>
      <dgm:spPr/>
    </dgm:pt>
    <dgm:pt modelId="{31D734D4-940C-4AD6-8B0E-2E5DF9DA324D}" type="pres">
      <dgm:prSet presAssocID="{69F14D72-3745-48A1-B57B-B438126AE75F}" presName="parentLeftMargin" presStyleLbl="node1" presStyleIdx="0" presStyleCnt="4"/>
      <dgm:spPr/>
    </dgm:pt>
    <dgm:pt modelId="{11AB15CD-0F60-4CFC-B8A2-1E4F05900D6B}" type="pres">
      <dgm:prSet presAssocID="{69F14D72-3745-48A1-B57B-B438126AE75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F2C285B-4893-403D-9276-15ABBCBFE382}" type="pres">
      <dgm:prSet presAssocID="{69F14D72-3745-48A1-B57B-B438126AE75F}" presName="negativeSpace" presStyleCnt="0"/>
      <dgm:spPr/>
    </dgm:pt>
    <dgm:pt modelId="{36FFF6E6-BA59-4476-BAC9-EE796F1A1F9F}" type="pres">
      <dgm:prSet presAssocID="{69F14D72-3745-48A1-B57B-B438126AE75F}" presName="childText" presStyleLbl="conFgAcc1" presStyleIdx="0" presStyleCnt="4">
        <dgm:presLayoutVars>
          <dgm:bulletEnabled val="1"/>
        </dgm:presLayoutVars>
      </dgm:prSet>
      <dgm:spPr/>
    </dgm:pt>
    <dgm:pt modelId="{AB5DBD60-1E3A-4043-9EEA-068156DA4315}" type="pres">
      <dgm:prSet presAssocID="{9B505D5E-04BB-4381-8BD8-F6ECFA4D3527}" presName="spaceBetweenRectangles" presStyleCnt="0"/>
      <dgm:spPr/>
    </dgm:pt>
    <dgm:pt modelId="{A48A099B-B7B1-48EC-A50F-E6257EC34027}" type="pres">
      <dgm:prSet presAssocID="{BFE6D0E0-5515-425E-9F76-4C64FD9D3B46}" presName="parentLin" presStyleCnt="0"/>
      <dgm:spPr/>
    </dgm:pt>
    <dgm:pt modelId="{60E6BBD1-8E1B-4E73-9AB7-781730E35AC6}" type="pres">
      <dgm:prSet presAssocID="{BFE6D0E0-5515-425E-9F76-4C64FD9D3B46}" presName="parentLeftMargin" presStyleLbl="node1" presStyleIdx="0" presStyleCnt="4"/>
      <dgm:spPr/>
    </dgm:pt>
    <dgm:pt modelId="{FADCE9E6-2802-410B-817F-2A6BF717CDA6}" type="pres">
      <dgm:prSet presAssocID="{BFE6D0E0-5515-425E-9F76-4C64FD9D3B4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5A5A43-6184-4114-91A7-4BD135DC8206}" type="pres">
      <dgm:prSet presAssocID="{BFE6D0E0-5515-425E-9F76-4C64FD9D3B46}" presName="negativeSpace" presStyleCnt="0"/>
      <dgm:spPr/>
    </dgm:pt>
    <dgm:pt modelId="{70A54D6F-8671-47B0-A3E1-19ABDE24B648}" type="pres">
      <dgm:prSet presAssocID="{BFE6D0E0-5515-425E-9F76-4C64FD9D3B46}" presName="childText" presStyleLbl="conFgAcc1" presStyleIdx="1" presStyleCnt="4">
        <dgm:presLayoutVars>
          <dgm:bulletEnabled val="1"/>
        </dgm:presLayoutVars>
      </dgm:prSet>
      <dgm:spPr/>
    </dgm:pt>
    <dgm:pt modelId="{E95341F2-1C36-4691-9897-8EFFCF46DA34}" type="pres">
      <dgm:prSet presAssocID="{367AF402-5564-4CF6-AD93-860A22D57B43}" presName="spaceBetweenRectangles" presStyleCnt="0"/>
      <dgm:spPr/>
    </dgm:pt>
    <dgm:pt modelId="{01BD5271-B970-4415-9840-F71AEC4A67FB}" type="pres">
      <dgm:prSet presAssocID="{7C03B278-2968-41CF-928A-634A33B065F1}" presName="parentLin" presStyleCnt="0"/>
      <dgm:spPr/>
    </dgm:pt>
    <dgm:pt modelId="{3C26ED25-B333-448E-B600-780FA21F3AD5}" type="pres">
      <dgm:prSet presAssocID="{7C03B278-2968-41CF-928A-634A33B065F1}" presName="parentLeftMargin" presStyleLbl="node1" presStyleIdx="1" presStyleCnt="4"/>
      <dgm:spPr/>
    </dgm:pt>
    <dgm:pt modelId="{8FD7AAAE-7E91-430B-B358-C1C768B314C9}" type="pres">
      <dgm:prSet presAssocID="{7C03B278-2968-41CF-928A-634A33B065F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065452A-C159-464D-B99F-EC953E9B73ED}" type="pres">
      <dgm:prSet presAssocID="{7C03B278-2968-41CF-928A-634A33B065F1}" presName="negativeSpace" presStyleCnt="0"/>
      <dgm:spPr/>
    </dgm:pt>
    <dgm:pt modelId="{EC95E816-B959-4B57-A1DF-A4569C0730ED}" type="pres">
      <dgm:prSet presAssocID="{7C03B278-2968-41CF-928A-634A33B065F1}" presName="childText" presStyleLbl="conFgAcc1" presStyleIdx="2" presStyleCnt="4">
        <dgm:presLayoutVars>
          <dgm:bulletEnabled val="1"/>
        </dgm:presLayoutVars>
      </dgm:prSet>
      <dgm:spPr/>
    </dgm:pt>
    <dgm:pt modelId="{31C36B2E-278D-46CC-8276-528A304A1E76}" type="pres">
      <dgm:prSet presAssocID="{6CE85775-F477-49C5-9716-3EB33D675E75}" presName="spaceBetweenRectangles" presStyleCnt="0"/>
      <dgm:spPr/>
    </dgm:pt>
    <dgm:pt modelId="{904A1ECF-1F28-4297-9A5F-0E288AB06957}" type="pres">
      <dgm:prSet presAssocID="{18D9095C-A21F-41C6-92A2-01346DF0A39F}" presName="parentLin" presStyleCnt="0"/>
      <dgm:spPr/>
    </dgm:pt>
    <dgm:pt modelId="{D39353BC-FD3A-4AF8-A4ED-E623FFAB8252}" type="pres">
      <dgm:prSet presAssocID="{18D9095C-A21F-41C6-92A2-01346DF0A39F}" presName="parentLeftMargin" presStyleLbl="node1" presStyleIdx="2" presStyleCnt="4"/>
      <dgm:spPr/>
    </dgm:pt>
    <dgm:pt modelId="{DE5B5D88-B50D-41D3-9FC0-7C845892F956}" type="pres">
      <dgm:prSet presAssocID="{18D9095C-A21F-41C6-92A2-01346DF0A39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3C395AA-FA5E-4E70-AF15-41ACD43B4528}" type="pres">
      <dgm:prSet presAssocID="{18D9095C-A21F-41C6-92A2-01346DF0A39F}" presName="negativeSpace" presStyleCnt="0"/>
      <dgm:spPr/>
    </dgm:pt>
    <dgm:pt modelId="{76BCFE22-C1D4-4C08-A7A7-BC6DF91CCC0A}" type="pres">
      <dgm:prSet presAssocID="{18D9095C-A21F-41C6-92A2-01346DF0A39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9CE7408-68EE-4D26-9F86-7277DC921477}" srcId="{97D1840D-EFC0-4F60-B654-1E757E645DE6}" destId="{18D9095C-A21F-41C6-92A2-01346DF0A39F}" srcOrd="3" destOrd="0" parTransId="{58903D5C-E0D5-4402-8DB5-BDF225B1286F}" sibTransId="{F3795916-99A0-4F65-AE7D-1DF403558A15}"/>
    <dgm:cxn modelId="{D1B39F42-92F2-4C9F-98BE-3C408A75ED6C}" srcId="{97D1840D-EFC0-4F60-B654-1E757E645DE6}" destId="{BFE6D0E0-5515-425E-9F76-4C64FD9D3B46}" srcOrd="1" destOrd="0" parTransId="{547078F7-494D-4D34-8BDB-C57F43B9D8BD}" sibTransId="{367AF402-5564-4CF6-AD93-860A22D57B43}"/>
    <dgm:cxn modelId="{2A374565-B005-413E-B546-93AC5037CFA9}" type="presOf" srcId="{97D1840D-EFC0-4F60-B654-1E757E645DE6}" destId="{563BE4A2-7E4E-4D6D-B7D9-F056324D6CE7}" srcOrd="0" destOrd="0" presId="urn:microsoft.com/office/officeart/2005/8/layout/list1"/>
    <dgm:cxn modelId="{F0BFFF68-F226-45FE-B550-E43E5D46E3BB}" type="presOf" srcId="{69F14D72-3745-48A1-B57B-B438126AE75F}" destId="{11AB15CD-0F60-4CFC-B8A2-1E4F05900D6B}" srcOrd="1" destOrd="0" presId="urn:microsoft.com/office/officeart/2005/8/layout/list1"/>
    <dgm:cxn modelId="{74A1E84A-4164-46EA-BC1A-FE15233A2BA0}" type="presOf" srcId="{7C03B278-2968-41CF-928A-634A33B065F1}" destId="{3C26ED25-B333-448E-B600-780FA21F3AD5}" srcOrd="0" destOrd="0" presId="urn:microsoft.com/office/officeart/2005/8/layout/list1"/>
    <dgm:cxn modelId="{12CF8984-DE59-4811-B270-72965FB01A09}" type="presOf" srcId="{18D9095C-A21F-41C6-92A2-01346DF0A39F}" destId="{D39353BC-FD3A-4AF8-A4ED-E623FFAB8252}" srcOrd="0" destOrd="0" presId="urn:microsoft.com/office/officeart/2005/8/layout/list1"/>
    <dgm:cxn modelId="{E7ACCD97-AD9A-453C-A70F-52B56EA1DE1D}" type="presOf" srcId="{18D9095C-A21F-41C6-92A2-01346DF0A39F}" destId="{DE5B5D88-B50D-41D3-9FC0-7C845892F956}" srcOrd="1" destOrd="0" presId="urn:microsoft.com/office/officeart/2005/8/layout/list1"/>
    <dgm:cxn modelId="{FDDA949C-367F-4F34-97CB-D8E60467E840}" srcId="{97D1840D-EFC0-4F60-B654-1E757E645DE6}" destId="{69F14D72-3745-48A1-B57B-B438126AE75F}" srcOrd="0" destOrd="0" parTransId="{5750F185-9B50-434B-B36D-069E3EA65E53}" sibTransId="{9B505D5E-04BB-4381-8BD8-F6ECFA4D3527}"/>
    <dgm:cxn modelId="{745ACBA1-C59C-47DD-836C-E5732CB71566}" type="presOf" srcId="{69F14D72-3745-48A1-B57B-B438126AE75F}" destId="{31D734D4-940C-4AD6-8B0E-2E5DF9DA324D}" srcOrd="0" destOrd="0" presId="urn:microsoft.com/office/officeart/2005/8/layout/list1"/>
    <dgm:cxn modelId="{F14924A5-1393-46AC-AB81-F0622BB05A08}" type="presOf" srcId="{7C03B278-2968-41CF-928A-634A33B065F1}" destId="{8FD7AAAE-7E91-430B-B358-C1C768B314C9}" srcOrd="1" destOrd="0" presId="urn:microsoft.com/office/officeart/2005/8/layout/list1"/>
    <dgm:cxn modelId="{90CBB8A5-B65D-4E3F-8ED4-007440D8213D}" type="presOf" srcId="{BFE6D0E0-5515-425E-9F76-4C64FD9D3B46}" destId="{60E6BBD1-8E1B-4E73-9AB7-781730E35AC6}" srcOrd="0" destOrd="0" presId="urn:microsoft.com/office/officeart/2005/8/layout/list1"/>
    <dgm:cxn modelId="{F9375EB1-DE45-4880-99E2-439F8C779D93}" type="presOf" srcId="{BFE6D0E0-5515-425E-9F76-4C64FD9D3B46}" destId="{FADCE9E6-2802-410B-817F-2A6BF717CDA6}" srcOrd="1" destOrd="0" presId="urn:microsoft.com/office/officeart/2005/8/layout/list1"/>
    <dgm:cxn modelId="{877129F7-D486-48EC-A86F-DC0FB7AE7E48}" srcId="{97D1840D-EFC0-4F60-B654-1E757E645DE6}" destId="{7C03B278-2968-41CF-928A-634A33B065F1}" srcOrd="2" destOrd="0" parTransId="{CF254E0F-F858-4BAE-AA84-3ED16182594D}" sibTransId="{6CE85775-F477-49C5-9716-3EB33D675E75}"/>
    <dgm:cxn modelId="{51B8E8D7-BAE5-4B69-8B85-B5BADCED1F5C}" type="presParOf" srcId="{563BE4A2-7E4E-4D6D-B7D9-F056324D6CE7}" destId="{5174CD17-59A9-4F32-9A19-C3B28B3B5B1D}" srcOrd="0" destOrd="0" presId="urn:microsoft.com/office/officeart/2005/8/layout/list1"/>
    <dgm:cxn modelId="{171BC959-5C7A-4BBA-9AF7-768D5751974C}" type="presParOf" srcId="{5174CD17-59A9-4F32-9A19-C3B28B3B5B1D}" destId="{31D734D4-940C-4AD6-8B0E-2E5DF9DA324D}" srcOrd="0" destOrd="0" presId="urn:microsoft.com/office/officeart/2005/8/layout/list1"/>
    <dgm:cxn modelId="{CABD3F98-F223-4BA6-BFDC-EAB5DEA18BAC}" type="presParOf" srcId="{5174CD17-59A9-4F32-9A19-C3B28B3B5B1D}" destId="{11AB15CD-0F60-4CFC-B8A2-1E4F05900D6B}" srcOrd="1" destOrd="0" presId="urn:microsoft.com/office/officeart/2005/8/layout/list1"/>
    <dgm:cxn modelId="{053CA9F7-E94D-4932-8217-F8EC87349F84}" type="presParOf" srcId="{563BE4A2-7E4E-4D6D-B7D9-F056324D6CE7}" destId="{0F2C285B-4893-403D-9276-15ABBCBFE382}" srcOrd="1" destOrd="0" presId="urn:microsoft.com/office/officeart/2005/8/layout/list1"/>
    <dgm:cxn modelId="{8CE66BFD-72C9-4867-A157-61882FD4A2C1}" type="presParOf" srcId="{563BE4A2-7E4E-4D6D-B7D9-F056324D6CE7}" destId="{36FFF6E6-BA59-4476-BAC9-EE796F1A1F9F}" srcOrd="2" destOrd="0" presId="urn:microsoft.com/office/officeart/2005/8/layout/list1"/>
    <dgm:cxn modelId="{8D04807D-251A-472E-94F1-2A38FABFC716}" type="presParOf" srcId="{563BE4A2-7E4E-4D6D-B7D9-F056324D6CE7}" destId="{AB5DBD60-1E3A-4043-9EEA-068156DA4315}" srcOrd="3" destOrd="0" presId="urn:microsoft.com/office/officeart/2005/8/layout/list1"/>
    <dgm:cxn modelId="{2EE0D9FB-1483-46B9-84E9-43C0B5A6CD61}" type="presParOf" srcId="{563BE4A2-7E4E-4D6D-B7D9-F056324D6CE7}" destId="{A48A099B-B7B1-48EC-A50F-E6257EC34027}" srcOrd="4" destOrd="0" presId="urn:microsoft.com/office/officeart/2005/8/layout/list1"/>
    <dgm:cxn modelId="{5D5B0ECD-93C4-4542-9CC6-5891762D3E1F}" type="presParOf" srcId="{A48A099B-B7B1-48EC-A50F-E6257EC34027}" destId="{60E6BBD1-8E1B-4E73-9AB7-781730E35AC6}" srcOrd="0" destOrd="0" presId="urn:microsoft.com/office/officeart/2005/8/layout/list1"/>
    <dgm:cxn modelId="{0511A1AF-E850-4BC5-A5C8-69DC30E9D19F}" type="presParOf" srcId="{A48A099B-B7B1-48EC-A50F-E6257EC34027}" destId="{FADCE9E6-2802-410B-817F-2A6BF717CDA6}" srcOrd="1" destOrd="0" presId="urn:microsoft.com/office/officeart/2005/8/layout/list1"/>
    <dgm:cxn modelId="{5C23A166-8447-4217-B842-D3F76A645A18}" type="presParOf" srcId="{563BE4A2-7E4E-4D6D-B7D9-F056324D6CE7}" destId="{A35A5A43-6184-4114-91A7-4BD135DC8206}" srcOrd="5" destOrd="0" presId="urn:microsoft.com/office/officeart/2005/8/layout/list1"/>
    <dgm:cxn modelId="{999CCE46-106A-459E-B392-110D9C4FE86F}" type="presParOf" srcId="{563BE4A2-7E4E-4D6D-B7D9-F056324D6CE7}" destId="{70A54D6F-8671-47B0-A3E1-19ABDE24B648}" srcOrd="6" destOrd="0" presId="urn:microsoft.com/office/officeart/2005/8/layout/list1"/>
    <dgm:cxn modelId="{F7E587F0-5077-45B0-97F8-7FDA22D4D8A0}" type="presParOf" srcId="{563BE4A2-7E4E-4D6D-B7D9-F056324D6CE7}" destId="{E95341F2-1C36-4691-9897-8EFFCF46DA34}" srcOrd="7" destOrd="0" presId="urn:microsoft.com/office/officeart/2005/8/layout/list1"/>
    <dgm:cxn modelId="{E3505BE3-524D-4377-97EE-408F11D4F54D}" type="presParOf" srcId="{563BE4A2-7E4E-4D6D-B7D9-F056324D6CE7}" destId="{01BD5271-B970-4415-9840-F71AEC4A67FB}" srcOrd="8" destOrd="0" presId="urn:microsoft.com/office/officeart/2005/8/layout/list1"/>
    <dgm:cxn modelId="{E29E564B-FD6A-4085-B179-1AF10A97F2E0}" type="presParOf" srcId="{01BD5271-B970-4415-9840-F71AEC4A67FB}" destId="{3C26ED25-B333-448E-B600-780FA21F3AD5}" srcOrd="0" destOrd="0" presId="urn:microsoft.com/office/officeart/2005/8/layout/list1"/>
    <dgm:cxn modelId="{6836D34D-EA34-433D-93F8-DEC0139FD557}" type="presParOf" srcId="{01BD5271-B970-4415-9840-F71AEC4A67FB}" destId="{8FD7AAAE-7E91-430B-B358-C1C768B314C9}" srcOrd="1" destOrd="0" presId="urn:microsoft.com/office/officeart/2005/8/layout/list1"/>
    <dgm:cxn modelId="{A927D0A1-4701-45EB-887F-58DC4130C8E1}" type="presParOf" srcId="{563BE4A2-7E4E-4D6D-B7D9-F056324D6CE7}" destId="{A065452A-C159-464D-B99F-EC953E9B73ED}" srcOrd="9" destOrd="0" presId="urn:microsoft.com/office/officeart/2005/8/layout/list1"/>
    <dgm:cxn modelId="{AFFC4445-7EE2-482A-9C65-6311DFC31E6B}" type="presParOf" srcId="{563BE4A2-7E4E-4D6D-B7D9-F056324D6CE7}" destId="{EC95E816-B959-4B57-A1DF-A4569C0730ED}" srcOrd="10" destOrd="0" presId="urn:microsoft.com/office/officeart/2005/8/layout/list1"/>
    <dgm:cxn modelId="{0EF71878-6FA6-42FF-B100-86CEF0FD8E66}" type="presParOf" srcId="{563BE4A2-7E4E-4D6D-B7D9-F056324D6CE7}" destId="{31C36B2E-278D-46CC-8276-528A304A1E76}" srcOrd="11" destOrd="0" presId="urn:microsoft.com/office/officeart/2005/8/layout/list1"/>
    <dgm:cxn modelId="{21181F76-FD33-4847-A67A-518F7456D1B7}" type="presParOf" srcId="{563BE4A2-7E4E-4D6D-B7D9-F056324D6CE7}" destId="{904A1ECF-1F28-4297-9A5F-0E288AB06957}" srcOrd="12" destOrd="0" presId="urn:microsoft.com/office/officeart/2005/8/layout/list1"/>
    <dgm:cxn modelId="{67C865CA-AE28-4212-982B-EA4E3DD06ADB}" type="presParOf" srcId="{904A1ECF-1F28-4297-9A5F-0E288AB06957}" destId="{D39353BC-FD3A-4AF8-A4ED-E623FFAB8252}" srcOrd="0" destOrd="0" presId="urn:microsoft.com/office/officeart/2005/8/layout/list1"/>
    <dgm:cxn modelId="{C32055D9-6846-4978-A789-F74BD7EA9939}" type="presParOf" srcId="{904A1ECF-1F28-4297-9A5F-0E288AB06957}" destId="{DE5B5D88-B50D-41D3-9FC0-7C845892F956}" srcOrd="1" destOrd="0" presId="urn:microsoft.com/office/officeart/2005/8/layout/list1"/>
    <dgm:cxn modelId="{847E5851-2B99-4227-A82E-C525CD319368}" type="presParOf" srcId="{563BE4A2-7E4E-4D6D-B7D9-F056324D6CE7}" destId="{E3C395AA-FA5E-4E70-AF15-41ACD43B4528}" srcOrd="13" destOrd="0" presId="urn:microsoft.com/office/officeart/2005/8/layout/list1"/>
    <dgm:cxn modelId="{8699FDD6-3124-4A11-9CAF-D4FA9D320D3E}" type="presParOf" srcId="{563BE4A2-7E4E-4D6D-B7D9-F056324D6CE7}" destId="{76BCFE22-C1D4-4C08-A7A7-BC6DF91CCC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FF6E6-BA59-4476-BAC9-EE796F1A1F9F}">
      <dsp:nvSpPr>
        <dsp:cNvPr id="0" name=""/>
        <dsp:cNvSpPr/>
      </dsp:nvSpPr>
      <dsp:spPr>
        <a:xfrm>
          <a:off x="0" y="990747"/>
          <a:ext cx="83883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B15CD-0F60-4CFC-B8A2-1E4F05900D6B}">
      <dsp:nvSpPr>
        <dsp:cNvPr id="0" name=""/>
        <dsp:cNvSpPr/>
      </dsp:nvSpPr>
      <dsp:spPr>
        <a:xfrm>
          <a:off x="419417" y="754587"/>
          <a:ext cx="58718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2" tIns="0" rIns="2219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Oh no, what does the supervisor want now?</a:t>
          </a:r>
        </a:p>
      </dsp:txBody>
      <dsp:txXfrm>
        <a:off x="442474" y="777644"/>
        <a:ext cx="5825735" cy="426206"/>
      </dsp:txXfrm>
    </dsp:sp>
    <dsp:sp modelId="{70A54D6F-8671-47B0-A3E1-19ABDE24B648}">
      <dsp:nvSpPr>
        <dsp:cNvPr id="0" name=""/>
        <dsp:cNvSpPr/>
      </dsp:nvSpPr>
      <dsp:spPr>
        <a:xfrm>
          <a:off x="0" y="1716507"/>
          <a:ext cx="83883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CE9E6-2802-410B-817F-2A6BF717CDA6}">
      <dsp:nvSpPr>
        <dsp:cNvPr id="0" name=""/>
        <dsp:cNvSpPr/>
      </dsp:nvSpPr>
      <dsp:spPr>
        <a:xfrm>
          <a:off x="419417" y="1480347"/>
          <a:ext cx="58718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2" tIns="0" rIns="2219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Darn – guess we have no choice but to do this</a:t>
          </a:r>
        </a:p>
      </dsp:txBody>
      <dsp:txXfrm>
        <a:off x="442474" y="1503404"/>
        <a:ext cx="5825735" cy="426206"/>
      </dsp:txXfrm>
    </dsp:sp>
    <dsp:sp modelId="{EC95E816-B959-4B57-A1DF-A4569C0730ED}">
      <dsp:nvSpPr>
        <dsp:cNvPr id="0" name=""/>
        <dsp:cNvSpPr/>
      </dsp:nvSpPr>
      <dsp:spPr>
        <a:xfrm>
          <a:off x="0" y="2442267"/>
          <a:ext cx="83883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D7AAAE-7E91-430B-B358-C1C768B314C9}">
      <dsp:nvSpPr>
        <dsp:cNvPr id="0" name=""/>
        <dsp:cNvSpPr/>
      </dsp:nvSpPr>
      <dsp:spPr>
        <a:xfrm>
          <a:off x="419417" y="2206107"/>
          <a:ext cx="58718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2" tIns="0" rIns="2219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Well, this is interesting – we did not know that</a:t>
          </a:r>
        </a:p>
      </dsp:txBody>
      <dsp:txXfrm>
        <a:off x="442474" y="2229164"/>
        <a:ext cx="5825735" cy="426206"/>
      </dsp:txXfrm>
    </dsp:sp>
    <dsp:sp modelId="{76BCFE22-C1D4-4C08-A7A7-BC6DF91CCC0A}">
      <dsp:nvSpPr>
        <dsp:cNvPr id="0" name=""/>
        <dsp:cNvSpPr/>
      </dsp:nvSpPr>
      <dsp:spPr>
        <a:xfrm>
          <a:off x="0" y="3168027"/>
          <a:ext cx="8388356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5B5D88-B50D-41D3-9FC0-7C845892F956}">
      <dsp:nvSpPr>
        <dsp:cNvPr id="0" name=""/>
        <dsp:cNvSpPr/>
      </dsp:nvSpPr>
      <dsp:spPr>
        <a:xfrm>
          <a:off x="419417" y="2931867"/>
          <a:ext cx="5871849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1942" tIns="0" rIns="22194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/>
            <a:t>We should have done this years ago – this makes a lot of sense</a:t>
          </a:r>
        </a:p>
      </dsp:txBody>
      <dsp:txXfrm>
        <a:off x="442474" y="2954924"/>
        <a:ext cx="5825735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FB9E3-422B-406F-A40F-EB51F8E1BDAD}" type="datetimeFigureOut">
              <a:rPr lang="en-CA" smtClean="0"/>
              <a:t>2018-07-31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5638" y="1241425"/>
            <a:ext cx="53578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05C74-4C16-472C-A3F2-0AC73DED4B3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16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5C74-4C16-472C-A3F2-0AC73DED4B3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8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B0A9-E490-49AB-93AC-ED69A9AF068D}" type="datetime1">
              <a:rPr lang="es-ES" smtClean="0"/>
              <a:t>31/07/2018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2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DA73-2FCB-43B4-A723-AF6F74615A3E}" type="datetime1">
              <a:rPr lang="es-ES" smtClean="0"/>
              <a:t>31/07/2018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21DF-6455-4AC7-A5FD-579D3604E95F}" type="datetime1">
              <a:rPr lang="es-ES" smtClean="0"/>
              <a:t>31/07/2018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titleslide1_sm.jpg">
            <a:extLst>
              <a:ext uri="{FF2B5EF4-FFF2-40B4-BE49-F238E27FC236}">
                <a16:creationId xmlns:a16="http://schemas.microsoft.com/office/drawing/2014/main" id="{C69F6BD0-255A-4D7F-A9AB-4B691247D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9261"/>
            <a:ext cx="9159875" cy="57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BAE9D3-160D-40E1-9702-1923A75C7A3F}"/>
              </a:ext>
            </a:extLst>
          </p:cNvPr>
          <p:cNvSpPr/>
          <p:nvPr/>
        </p:nvSpPr>
        <p:spPr>
          <a:xfrm>
            <a:off x="2471585" y="5073386"/>
            <a:ext cx="4200829" cy="30008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3" dirty="0">
                <a:solidFill>
                  <a:prstClr val="white">
                    <a:lumMod val="50000"/>
                  </a:prstClr>
                </a:solidFill>
                <a:latin typeface="Arial" charset="0"/>
                <a:ea typeface="ＭＳ Ｐゴシック"/>
                <a:cs typeface="Arial" charset="0"/>
              </a:rPr>
              <a:t>© Copyright Toronto Centre 2016. All rights reserved</a:t>
            </a:r>
            <a:r>
              <a:rPr lang="en-CA" sz="1500" dirty="0">
                <a:solidFill>
                  <a:prstClr val="white">
                    <a:lumMod val="50000"/>
                  </a:prstClr>
                </a:solidFill>
                <a:latin typeface="Arial" charset="0"/>
                <a:ea typeface="ＭＳ Ｐゴシック"/>
                <a:cs typeface="Arial" charset="0"/>
              </a:rPr>
              <a:t>.</a:t>
            </a:r>
          </a:p>
        </p:txBody>
      </p:sp>
      <p:pic>
        <p:nvPicPr>
          <p:cNvPr id="8" name="Picture 9" descr="tclogomedium.png">
            <a:extLst>
              <a:ext uri="{FF2B5EF4-FFF2-40B4-BE49-F238E27FC236}">
                <a16:creationId xmlns:a16="http://schemas.microsoft.com/office/drawing/2014/main" id="{A4984531-5D3F-47EF-A025-396B2773B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4054740"/>
            <a:ext cx="3768725" cy="5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titleslide1_sm.jpg">
            <a:extLst>
              <a:ext uri="{FF2B5EF4-FFF2-40B4-BE49-F238E27FC236}">
                <a16:creationId xmlns:a16="http://schemas.microsoft.com/office/drawing/2014/main" id="{3A97F623-3327-4933-B8B2-8C1D902B98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9261"/>
            <a:ext cx="9159875" cy="572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clogomedium.png">
            <a:extLst>
              <a:ext uri="{FF2B5EF4-FFF2-40B4-BE49-F238E27FC236}">
                <a16:creationId xmlns:a16="http://schemas.microsoft.com/office/drawing/2014/main" id="{35684DA1-1F8D-4CBB-8909-94AF48B2F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4054740"/>
            <a:ext cx="3768725" cy="5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CD1AB71-F75A-44E2-A20A-6225F62F1ACE}"/>
              </a:ext>
            </a:extLst>
          </p:cNvPr>
          <p:cNvSpPr/>
          <p:nvPr userDrawn="1"/>
        </p:nvSpPr>
        <p:spPr>
          <a:xfrm>
            <a:off x="2583528" y="5106459"/>
            <a:ext cx="4196020" cy="27693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76197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333" dirty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/>
                <a:cs typeface="Arial" charset="0"/>
              </a:rPr>
              <a:t>© Copyright Toronto Centre 2016. All rights reserved.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1035050" y="1227667"/>
            <a:ext cx="7043738" cy="1219200"/>
          </a:xfrm>
        </p:spPr>
        <p:txBody>
          <a:bodyPr anchor="b"/>
          <a:lstStyle>
            <a:lvl1pPr algn="ctr">
              <a:lnSpc>
                <a:spcPct val="100000"/>
              </a:lnSpc>
              <a:defRPr sz="3667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035050" y="2489465"/>
            <a:ext cx="7043738" cy="398198"/>
          </a:xfrm>
        </p:spPr>
        <p:txBody>
          <a:bodyPr/>
          <a:lstStyle>
            <a:lvl1pPr algn="ctr">
              <a:defRPr sz="1667" b="1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035050" y="2887663"/>
            <a:ext cx="7043738" cy="541338"/>
          </a:xfrm>
        </p:spPr>
        <p:txBody>
          <a:bodyPr/>
          <a:lstStyle>
            <a:lvl1pPr marL="285739" marR="0" indent="-285739" algn="ctr" defTabSz="380985" rtl="0" eaLnBrk="0" fontAlgn="base" latinLnBrk="0" hangingPunct="0">
              <a:lnSpc>
                <a:spcPts val="1517"/>
              </a:lnSpc>
              <a:spcBef>
                <a:spcPts val="333"/>
              </a:spcBef>
              <a:spcAft>
                <a:spcPts val="500"/>
              </a:spcAft>
              <a:buClrTx/>
              <a:buSzPct val="80000"/>
              <a:buFont typeface="Arial" charset="0"/>
              <a:buNone/>
              <a:tabLst/>
              <a:defRPr sz="1333" b="0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4290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ew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490" y="1727200"/>
            <a:ext cx="7153910" cy="113453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0244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F262B89-7AFC-4790-A986-9B0AF40AAA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369050" y="5249333"/>
            <a:ext cx="2087563" cy="30691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03369926-3F12-4869-8B26-0EDBD24034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077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de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0"/>
              </a:spcAft>
              <a:buSzPct val="100000"/>
              <a:buFont typeface="Arial"/>
              <a:buNone/>
              <a:defRPr sz="1667" b="0">
                <a:latin typeface="+mn-lt"/>
              </a:defRPr>
            </a:lvl1pPr>
            <a:lvl2pPr marL="449982">
              <a:spcBef>
                <a:spcPts val="333"/>
              </a:spcBef>
              <a:spcAft>
                <a:spcPts val="0"/>
              </a:spcAft>
              <a:defRPr sz="1500">
                <a:latin typeface="+mn-lt"/>
              </a:defRPr>
            </a:lvl2pPr>
            <a:lvl3pPr marL="899964">
              <a:spcAft>
                <a:spcPts val="0"/>
              </a:spcAft>
              <a:defRPr sz="1333">
                <a:latin typeface="+mn-lt"/>
              </a:defRPr>
            </a:lvl3pPr>
            <a:lvl4pPr marL="1199952">
              <a:buSzPct val="100000"/>
              <a:defRPr sz="1333">
                <a:latin typeface="+mn-lt"/>
              </a:defRPr>
            </a:lvl4pPr>
            <a:lvl5pPr indent="-149994">
              <a:defRPr sz="1167"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3C8496-EA13-40EC-BB4F-AB4DE670F0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3EAE91F-836E-4D01-AC9D-0DBD0A2580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591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50" y="1333501"/>
            <a:ext cx="7043738" cy="3619500"/>
          </a:xfrm>
        </p:spPr>
        <p:txBody>
          <a:bodyPr/>
          <a:lstStyle>
            <a:lvl1pPr marL="149994" indent="-149994">
              <a:spcAft>
                <a:spcPts val="0"/>
              </a:spcAft>
              <a:buSzPct val="100000"/>
              <a:buFont typeface="Arial"/>
              <a:buChar char="•"/>
              <a:defRPr sz="1667" b="0">
                <a:latin typeface="+mn-lt"/>
              </a:defRPr>
            </a:lvl1pPr>
            <a:lvl2pPr marL="599976" indent="-149484">
              <a:spcBef>
                <a:spcPts val="333"/>
              </a:spcBef>
              <a:spcAft>
                <a:spcPts val="0"/>
              </a:spcAft>
              <a:buSzPct val="80000"/>
              <a:buFont typeface="Wingdings" charset="2"/>
              <a:buChar char="§"/>
              <a:defRPr sz="1500">
                <a:latin typeface="+mn-lt"/>
              </a:defRPr>
            </a:lvl2pPr>
            <a:lvl3pPr marL="899964" indent="-149484">
              <a:spcAft>
                <a:spcPts val="0"/>
              </a:spcAft>
              <a:buSzPct val="100000"/>
              <a:buFont typeface="Arial"/>
              <a:buChar char="•"/>
              <a:defRPr sz="1333">
                <a:latin typeface="+mn-lt"/>
              </a:defRPr>
            </a:lvl3pPr>
            <a:lvl4pPr marL="1199952">
              <a:buSzPct val="100000"/>
              <a:defRPr>
                <a:latin typeface="+mn-lt"/>
              </a:defRPr>
            </a:lvl4pPr>
            <a:lvl5pPr marL="1499940" indent="-149994">
              <a:spcBef>
                <a:spcPts val="333"/>
              </a:spcBef>
              <a:defRPr b="1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AFAE08-797E-4165-A777-E844CC30D7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3A89D6D-C183-4413-9495-2BD267D41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06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2.png">
            <a:extLst>
              <a:ext uri="{FF2B5EF4-FFF2-40B4-BE49-F238E27FC236}">
                <a16:creationId xmlns:a16="http://schemas.microsoft.com/office/drawing/2014/main" id="{D07B9ACB-1381-4011-944F-9B6BB2F78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4" y="5324741"/>
            <a:ext cx="185737" cy="21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Logo2.png">
            <a:extLst>
              <a:ext uri="{FF2B5EF4-FFF2-40B4-BE49-F238E27FC236}">
                <a16:creationId xmlns:a16="http://schemas.microsoft.com/office/drawing/2014/main" id="{B33422AC-1222-4B94-A501-48502DDA5D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4" y="5324741"/>
            <a:ext cx="185737" cy="21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333501"/>
            <a:ext cx="3460750" cy="3509433"/>
          </a:xfrm>
        </p:spPr>
        <p:txBody>
          <a:bodyPr/>
          <a:lstStyle>
            <a:lvl1pPr>
              <a:defRPr sz="1667" b="0">
                <a:latin typeface="Arial"/>
                <a:cs typeface="Arial"/>
              </a:defRPr>
            </a:lvl1pPr>
            <a:lvl2pPr>
              <a:spcAft>
                <a:spcPts val="0"/>
              </a:spcAft>
              <a:defRPr sz="1500"/>
            </a:lvl2pPr>
            <a:lvl3pPr>
              <a:spcAft>
                <a:spcPts val="0"/>
              </a:spcAft>
              <a:defRPr sz="1333"/>
            </a:lvl3pPr>
            <a:lvl4pPr>
              <a:buSzPct val="100000"/>
              <a:defRPr sz="1333"/>
            </a:lvl4pPr>
            <a:lvl5pPr marL="1349946" indent="-149994">
              <a:defRPr sz="1167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618038" y="1333501"/>
            <a:ext cx="3460750" cy="3509433"/>
          </a:xfrm>
        </p:spPr>
        <p:txBody>
          <a:bodyPr/>
          <a:lstStyle>
            <a:lvl1pPr>
              <a:defRPr sz="1667" b="0">
                <a:latin typeface="Arial"/>
                <a:cs typeface="Arial"/>
              </a:defRPr>
            </a:lvl1pPr>
            <a:lvl2pPr>
              <a:spcAft>
                <a:spcPts val="0"/>
              </a:spcAft>
              <a:defRPr sz="1500"/>
            </a:lvl2pPr>
            <a:lvl3pPr>
              <a:spcAft>
                <a:spcPts val="0"/>
              </a:spcAft>
              <a:defRPr sz="1333"/>
            </a:lvl3pPr>
            <a:lvl4pPr>
              <a:buSzPct val="100000"/>
              <a:defRPr sz="1333"/>
            </a:lvl4pPr>
            <a:lvl5pPr marL="1349946" indent="-149994">
              <a:defRPr sz="1167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16BB2EA-C730-4466-A468-EBE455EC55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C441D84-FA9C-4AD8-AC3D-9B5F769373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4271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667" b="0">
                <a:latin typeface="+mj-lt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57200" y="1816630"/>
            <a:ext cx="4040188" cy="3060170"/>
          </a:xfrm>
        </p:spPr>
        <p:txBody>
          <a:bodyPr/>
          <a:lstStyle>
            <a:lvl1pPr>
              <a:defRPr sz="1667" b="0">
                <a:latin typeface="Arial"/>
                <a:cs typeface="Arial"/>
              </a:defRPr>
            </a:lvl1pPr>
            <a:lvl2pPr>
              <a:spcAft>
                <a:spcPts val="0"/>
              </a:spcAft>
              <a:defRPr sz="1500"/>
            </a:lvl2pPr>
            <a:lvl3pPr>
              <a:spcAft>
                <a:spcPts val="0"/>
              </a:spcAft>
              <a:defRPr sz="1333"/>
            </a:lvl3pPr>
            <a:lvl4pPr>
              <a:buSzPct val="100000"/>
              <a:defRPr sz="1333"/>
            </a:lvl4pPr>
            <a:lvl5pPr marL="1349946" indent="-149994">
              <a:defRPr sz="1167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653280" y="1279261"/>
            <a:ext cx="4040188" cy="533135"/>
          </a:xfrm>
        </p:spPr>
        <p:txBody>
          <a:bodyPr anchor="b"/>
          <a:lstStyle>
            <a:lvl1pPr marL="0" indent="0">
              <a:buNone/>
              <a:defRPr sz="1667" b="0">
                <a:latin typeface="+mj-lt"/>
              </a:defRPr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53280" y="1816630"/>
            <a:ext cx="4040188" cy="3060170"/>
          </a:xfrm>
        </p:spPr>
        <p:txBody>
          <a:bodyPr/>
          <a:lstStyle>
            <a:lvl1pPr>
              <a:defRPr sz="1667" b="0">
                <a:latin typeface="Arial"/>
                <a:cs typeface="Arial"/>
              </a:defRPr>
            </a:lvl1pPr>
            <a:lvl2pPr>
              <a:spcAft>
                <a:spcPts val="0"/>
              </a:spcAft>
              <a:defRPr sz="1500"/>
            </a:lvl2pPr>
            <a:lvl3pPr>
              <a:spcAft>
                <a:spcPts val="0"/>
              </a:spcAft>
              <a:defRPr sz="1333"/>
            </a:lvl3pPr>
            <a:lvl4pPr>
              <a:buSzPct val="100000"/>
              <a:defRPr sz="1333"/>
            </a:lvl4pPr>
            <a:lvl5pPr marL="1349946" indent="-149994">
              <a:defRPr sz="1167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1D74E5-8EFC-4B63-9621-6FAA5642E69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92DDF6D-F37B-41A0-9E4A-21DDE233A1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461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itle_only.jpg">
            <a:extLst>
              <a:ext uri="{FF2B5EF4-FFF2-40B4-BE49-F238E27FC236}">
                <a16:creationId xmlns:a16="http://schemas.microsoft.com/office/drawing/2014/main" id="{0AF5FD56-6EDC-447A-94B3-10539317B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61"/>
            <a:ext cx="91440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title_only.jpg">
            <a:extLst>
              <a:ext uri="{FF2B5EF4-FFF2-40B4-BE49-F238E27FC236}">
                <a16:creationId xmlns:a16="http://schemas.microsoft.com/office/drawing/2014/main" id="{D53EEC03-A0AE-44C3-9D99-16159E077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261"/>
            <a:ext cx="91440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36D8C2-0BBD-435B-840B-830C05B42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0E0D921F-410A-4DEF-9228-59FCDDAB5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274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blank.png">
            <a:extLst>
              <a:ext uri="{FF2B5EF4-FFF2-40B4-BE49-F238E27FC236}">
                <a16:creationId xmlns:a16="http://schemas.microsoft.com/office/drawing/2014/main" id="{0199FAD8-E16B-4879-B7CE-F8C5AEA4474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lank.png">
            <a:extLst>
              <a:ext uri="{FF2B5EF4-FFF2-40B4-BE49-F238E27FC236}">
                <a16:creationId xmlns:a16="http://schemas.microsoft.com/office/drawing/2014/main" id="{1FF962F0-56B0-4F50-8228-97FABCB0F4C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560EB08-D513-4867-9A64-C9AA4A3323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35050" y="5249334"/>
            <a:ext cx="4624388" cy="30427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30C644-1395-4F35-AC9D-38DEFF2AE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35059E2-8355-4515-970C-5AFAC10DC1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984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937B-E65A-4174-92DB-7925FB6F56DC}" type="datetime1">
              <a:rPr lang="es-ES" smtClean="0"/>
              <a:t>31/07/2018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0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4FC162-5A99-4AC0-83CF-3314CBB8D6CF}"/>
              </a:ext>
            </a:extLst>
          </p:cNvPr>
          <p:cNvSpPr txBox="1">
            <a:spLocks/>
          </p:cNvSpPr>
          <p:nvPr/>
        </p:nvSpPr>
        <p:spPr bwMode="auto">
          <a:xfrm>
            <a:off x="1035050" y="161396"/>
            <a:ext cx="7043738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lIns="0" bIns="0" anchor="b"/>
          <a:lstStyle>
            <a:lvl1pPr algn="l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7933C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7933C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7933C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7933C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CA" sz="2167" dirty="0"/>
              <a:t>Click to edit Master title style</a:t>
            </a:r>
            <a:endParaRPr lang="en-US" sz="2167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1CD9BC-724F-4526-8FFC-7EFE0507494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035050" y="161396"/>
            <a:ext cx="7043738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lIns="0" bIns="0" anchor="b"/>
          <a:lstStyle>
            <a:lvl1pPr algn="l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7933C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7933C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7933C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77933C"/>
                </a:solidFill>
                <a:latin typeface="Helvetica Neue Light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CA" sz="2167" dirty="0"/>
              <a:t>Click to edit Master title style</a:t>
            </a:r>
            <a:endParaRPr lang="en-US" sz="2167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58334"/>
            <a:ext cx="3008313" cy="696383"/>
          </a:xfrm>
        </p:spPr>
        <p:txBody>
          <a:bodyPr tIns="0" anchor="t"/>
          <a:lstStyle>
            <a:lvl1pPr algn="l">
              <a:lnSpc>
                <a:spcPct val="100000"/>
              </a:lnSpc>
              <a:defRPr sz="16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61068"/>
            <a:ext cx="3008313" cy="311573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3586480" y="1058333"/>
            <a:ext cx="4693920" cy="3818467"/>
          </a:xfrm>
        </p:spPr>
        <p:txBody>
          <a:bodyPr/>
          <a:lstStyle>
            <a:lvl1pPr>
              <a:defRPr sz="1667" b="0">
                <a:latin typeface="Arial"/>
                <a:cs typeface="Arial"/>
              </a:defRPr>
            </a:lvl1pPr>
            <a:lvl2pPr>
              <a:spcAft>
                <a:spcPts val="0"/>
              </a:spcAft>
              <a:defRPr sz="1500"/>
            </a:lvl2pPr>
            <a:lvl3pPr>
              <a:spcAft>
                <a:spcPts val="0"/>
              </a:spcAft>
              <a:defRPr sz="1333"/>
            </a:lvl3pPr>
            <a:lvl4pPr>
              <a:buSzPct val="100000"/>
              <a:defRPr sz="1333"/>
            </a:lvl4pPr>
            <a:lvl5pPr marL="1349946" indent="-149994">
              <a:defRPr sz="1167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5798D9-351B-479E-A349-3D9AEC5DEED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035050" y="5249334"/>
            <a:ext cx="4624388" cy="304271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D844D3-7B06-4D3C-A5BA-523415E488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A59B3034-A366-415C-85F6-06598B285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852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,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285918D-58D2-4952-9B72-8C61A975A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B00CE75D-A35A-4FB6-A29B-A2B51AC681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516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Questions1.jpg">
            <a:extLst>
              <a:ext uri="{FF2B5EF4-FFF2-40B4-BE49-F238E27FC236}">
                <a16:creationId xmlns:a16="http://schemas.microsoft.com/office/drawing/2014/main" id="{44BFFBD1-156B-437A-AE00-A6731997E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Questions1.jpg">
            <a:extLst>
              <a:ext uri="{FF2B5EF4-FFF2-40B4-BE49-F238E27FC236}">
                <a16:creationId xmlns:a16="http://schemas.microsoft.com/office/drawing/2014/main" id="{E3F6278C-7F82-4301-8496-3693C4C89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B5C7CF4-CD51-4CE8-A479-EA773852DC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9159C-2CA8-4A43-9B33-92A5B1B623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3868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deas-notepad3.jpg">
            <a:extLst>
              <a:ext uri="{FF2B5EF4-FFF2-40B4-BE49-F238E27FC236}">
                <a16:creationId xmlns:a16="http://schemas.microsoft.com/office/drawing/2014/main" id="{B734CB0B-06CD-41BE-959E-547E00F89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84792"/>
            <a:ext cx="6400800" cy="393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deas-notepad3.jpg">
            <a:extLst>
              <a:ext uri="{FF2B5EF4-FFF2-40B4-BE49-F238E27FC236}">
                <a16:creationId xmlns:a16="http://schemas.microsoft.com/office/drawing/2014/main" id="{BBB10C13-C18C-4B90-8982-07E75C7AF1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84792"/>
            <a:ext cx="6400800" cy="393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9FB7F8D-268B-48EC-8990-9C8668444D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3F6869CD-DA31-46CB-A5B5-8369A3C553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5101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hankyou_sm.jpg">
            <a:extLst>
              <a:ext uri="{FF2B5EF4-FFF2-40B4-BE49-F238E27FC236}">
                <a16:creationId xmlns:a16="http://schemas.microsoft.com/office/drawing/2014/main" id="{30F16B4B-64D3-43A8-A26D-69D88DA64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1">
            <a:extLst>
              <a:ext uri="{FF2B5EF4-FFF2-40B4-BE49-F238E27FC236}">
                <a16:creationId xmlns:a16="http://schemas.microsoft.com/office/drawing/2014/main" id="{4E93C866-DC7D-4020-B3AA-76EBACD029F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538289" y="4204229"/>
            <a:ext cx="2338387" cy="27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167" dirty="0">
                <a:latin typeface="Arial" charset="0"/>
              </a:rPr>
              <a:t>Program Funded by:</a:t>
            </a:r>
          </a:p>
        </p:txBody>
      </p:sp>
      <p:pic>
        <p:nvPicPr>
          <p:cNvPr id="4" name="Picture 15" descr="IMF1.jpg">
            <a:extLst>
              <a:ext uri="{FF2B5EF4-FFF2-40B4-BE49-F238E27FC236}">
                <a16:creationId xmlns:a16="http://schemas.microsoft.com/office/drawing/2014/main" id="{6FA0E366-672F-48FB-AB9F-E6DCD58279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4460875"/>
            <a:ext cx="623888" cy="5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9D56C5BE-626F-44A0-8016-EBDC71781C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9" y="4552157"/>
            <a:ext cx="3825875" cy="342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1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AFD0-EE47-4628-A2BE-1A2AA102EBC9}" type="datetime1">
              <a:rPr lang="es-ES" smtClean="0"/>
              <a:t>31/07/2018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53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1A5D-570F-4998-BC14-8A8C4C4A099F}" type="datetime1">
              <a:rPr lang="es-ES" smtClean="0"/>
              <a:t>31/07/2018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1B7CD-5470-4534-AB0E-19A3B6DD76DE}" type="datetime1">
              <a:rPr lang="es-ES" smtClean="0"/>
              <a:t>31/07/2018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6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E6E0-99EF-42BD-84AB-6CA5912E1F2F}" type="datetime1">
              <a:rPr lang="es-ES" smtClean="0"/>
              <a:t>31/07/2018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3DD6-3326-418B-9E38-4CBFED65A9CE}" type="datetime1">
              <a:rPr lang="es-ES" smtClean="0"/>
              <a:t>31/07/2018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13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CA2C-FB22-4313-89B0-89D9F9CC6E84}" type="datetime1">
              <a:rPr lang="es-ES" smtClean="0"/>
              <a:t>31/07/2018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5BA42-A4E2-4D01-AFE1-B891BA0309DE}" type="datetime1">
              <a:rPr lang="es-ES" smtClean="0"/>
              <a:t>31/07/2018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9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B855-9A9E-4538-8044-1B8E61419DC7}" type="datetime1">
              <a:rPr lang="es-ES" smtClean="0"/>
              <a:t>31/07/2018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3B9A-BFF6-3F49-A91A-F87751B8E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2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398C74-0151-4DAD-9109-1EABFDEE13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35050" y="161396"/>
            <a:ext cx="7043738" cy="73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AED8851-39D0-4B68-8284-29C455235C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35050" y="1333500"/>
            <a:ext cx="7043738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CA" altLang="en-US"/>
              <a:t>First level</a:t>
            </a:r>
          </a:p>
          <a:p>
            <a:pPr lvl="2"/>
            <a:r>
              <a:rPr lang="en-CA" altLang="en-US"/>
              <a:t>Second level</a:t>
            </a:r>
          </a:p>
          <a:p>
            <a:pPr lvl="3"/>
            <a:r>
              <a:rPr lang="en-CA" altLang="en-US"/>
              <a:t>Third level</a:t>
            </a:r>
          </a:p>
          <a:p>
            <a:pPr lvl="4"/>
            <a:r>
              <a:rPr lang="en-CA" altLang="en-US"/>
              <a:t>Fifth level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66DBE-20E7-45F6-A7D6-F52DE5BCBA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18250" y="5249333"/>
            <a:ext cx="2133600" cy="306917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33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6E5B2F-765B-4C5E-89F6-0862964855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6" descr="Basetemplate4.jpg">
            <a:extLst>
              <a:ext uri="{FF2B5EF4-FFF2-40B4-BE49-F238E27FC236}">
                <a16:creationId xmlns:a16="http://schemas.microsoft.com/office/drawing/2014/main" id="{9699C4B0-AE2F-4CFE-80E6-9CF29427D7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TClogo.png">
            <a:extLst>
              <a:ext uri="{FF2B5EF4-FFF2-40B4-BE49-F238E27FC236}">
                <a16:creationId xmlns:a16="http://schemas.microsoft.com/office/drawing/2014/main" id="{19118A4C-383D-4687-994F-FA1119A12F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1" y="5278438"/>
            <a:ext cx="1622425" cy="24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Basetemplate4.jpg">
            <a:extLst>
              <a:ext uri="{FF2B5EF4-FFF2-40B4-BE49-F238E27FC236}">
                <a16:creationId xmlns:a16="http://schemas.microsoft.com/office/drawing/2014/main" id="{F256913C-F170-40F1-AEEE-01726D2D2D3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TClogo.png">
            <a:extLst>
              <a:ext uri="{FF2B5EF4-FFF2-40B4-BE49-F238E27FC236}">
                <a16:creationId xmlns:a16="http://schemas.microsoft.com/office/drawing/2014/main" id="{44998C86-E51E-4141-9244-BCF46835AC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1" y="5278438"/>
            <a:ext cx="1622425" cy="244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D385950-946F-4B1B-A630-9D7021F30803}"/>
              </a:ext>
            </a:extLst>
          </p:cNvPr>
          <p:cNvSpPr/>
          <p:nvPr userDrawn="1"/>
        </p:nvSpPr>
        <p:spPr>
          <a:xfrm>
            <a:off x="2857500" y="5296959"/>
            <a:ext cx="3429000" cy="22698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761970" eaLnBrk="1" hangingPunct="1">
              <a:defRPr/>
            </a:pPr>
            <a:r>
              <a:rPr lang="en-CA" sz="875" dirty="0">
                <a:solidFill>
                  <a:prstClr val="black"/>
                </a:solidFill>
                <a:latin typeface="Arial" charset="0"/>
                <a:ea typeface="ＭＳ Ｐゴシック"/>
              </a:rPr>
              <a:t>© Copyright Toronto Centre 2016.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108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380985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000" b="1" kern="1200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380985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380985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380985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380985" rtl="0" eaLnBrk="0" fontAlgn="base" hangingPunct="0">
        <a:lnSpc>
          <a:spcPts val="2500"/>
        </a:lnSpc>
        <a:spcBef>
          <a:spcPct val="0"/>
        </a:spcBef>
        <a:spcAft>
          <a:spcPct val="0"/>
        </a:spcAft>
        <a:defRPr sz="2000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380985" algn="l" defTabSz="380985" rtl="0" eaLnBrk="1" fontAlgn="base" hangingPunct="1">
        <a:spcBef>
          <a:spcPct val="0"/>
        </a:spcBef>
        <a:spcAft>
          <a:spcPct val="0"/>
        </a:spcAft>
        <a:defRPr sz="2333">
          <a:solidFill>
            <a:srgbClr val="77933C"/>
          </a:solidFill>
          <a:latin typeface="Helvetica Neue Light" charset="0"/>
          <a:ea typeface="ＭＳ Ｐゴシック" charset="0"/>
          <a:cs typeface="ＭＳ Ｐゴシック" charset="0"/>
        </a:defRPr>
      </a:lvl6pPr>
      <a:lvl7pPr marL="761970" algn="l" defTabSz="380985" rtl="0" eaLnBrk="1" fontAlgn="base" hangingPunct="1">
        <a:spcBef>
          <a:spcPct val="0"/>
        </a:spcBef>
        <a:spcAft>
          <a:spcPct val="0"/>
        </a:spcAft>
        <a:defRPr sz="2333">
          <a:solidFill>
            <a:srgbClr val="77933C"/>
          </a:solidFill>
          <a:latin typeface="Helvetica Neue Light" charset="0"/>
          <a:ea typeface="ＭＳ Ｐゴシック" charset="0"/>
          <a:cs typeface="ＭＳ Ｐゴシック" charset="0"/>
        </a:defRPr>
      </a:lvl7pPr>
      <a:lvl8pPr marL="1142954" algn="l" defTabSz="380985" rtl="0" eaLnBrk="1" fontAlgn="base" hangingPunct="1">
        <a:spcBef>
          <a:spcPct val="0"/>
        </a:spcBef>
        <a:spcAft>
          <a:spcPct val="0"/>
        </a:spcAft>
        <a:defRPr sz="2333">
          <a:solidFill>
            <a:srgbClr val="77933C"/>
          </a:solidFill>
          <a:latin typeface="Helvetica Neue Light" charset="0"/>
          <a:ea typeface="ＭＳ Ｐゴシック" charset="0"/>
          <a:cs typeface="ＭＳ Ｐゴシック" charset="0"/>
        </a:defRPr>
      </a:lvl8pPr>
      <a:lvl9pPr marL="1523939" algn="l" defTabSz="380985" rtl="0" eaLnBrk="1" fontAlgn="base" hangingPunct="1">
        <a:spcBef>
          <a:spcPct val="0"/>
        </a:spcBef>
        <a:spcAft>
          <a:spcPct val="0"/>
        </a:spcAft>
        <a:defRPr sz="2333">
          <a:solidFill>
            <a:srgbClr val="77933C"/>
          </a:solidFill>
          <a:latin typeface="Helvetica Neue Light" charset="0"/>
          <a:ea typeface="ＭＳ Ｐゴシック" charset="0"/>
          <a:cs typeface="ＭＳ Ｐゴシック" charset="0"/>
        </a:defRPr>
      </a:lvl9pPr>
    </p:titleStyle>
    <p:bodyStyle>
      <a:lvl1pPr marL="285739" indent="-285739" algn="l" defTabSz="380985" rtl="0" eaLnBrk="0" fontAlgn="base" hangingPunct="0">
        <a:spcBef>
          <a:spcPts val="333"/>
        </a:spcBef>
        <a:spcAft>
          <a:spcPts val="500"/>
        </a:spcAft>
        <a:buSzPct val="80000"/>
        <a:buFont typeface="Arial" panose="020B0604020202020204" pitchFamily="34" charset="0"/>
        <a:defRPr b="1" kern="1200">
          <a:solidFill>
            <a:schemeClr val="tx1"/>
          </a:solidFill>
          <a:latin typeface="Helvetica"/>
          <a:ea typeface="MS PGothic" pitchFamily="34" charset="-128"/>
          <a:cs typeface="MS PGothic" pitchFamily="34" charset="-128"/>
        </a:defRPr>
      </a:lvl1pPr>
      <a:lvl2pPr marL="149484" indent="-149484" algn="l" defTabSz="380985" rtl="0" eaLnBrk="0" fontAlgn="base" hangingPunct="0">
        <a:spcBef>
          <a:spcPct val="20000"/>
        </a:spcBef>
        <a:spcAft>
          <a:spcPts val="833"/>
        </a:spcAft>
        <a:buSzPct val="100000"/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MS PGothic" pitchFamily="34" charset="-128"/>
          <a:cs typeface="Helvetica"/>
        </a:defRPr>
      </a:lvl2pPr>
      <a:lvl3pPr marL="599258" indent="-149484" algn="l" defTabSz="380985" rtl="0" eaLnBrk="0" fontAlgn="base" hangingPunct="0">
        <a:spcBef>
          <a:spcPts val="333"/>
        </a:spcBef>
        <a:spcAft>
          <a:spcPts val="50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Helvetica" charset="0"/>
          <a:cs typeface="Helvetica"/>
        </a:defRPr>
      </a:lvl3pPr>
      <a:lvl4pPr marL="1049031" indent="-149484" algn="l" defTabSz="380985" rtl="0" eaLnBrk="0" fontAlgn="base" hangingPunct="0">
        <a:spcBef>
          <a:spcPts val="333"/>
        </a:spcBef>
        <a:spcAft>
          <a:spcPct val="0"/>
        </a:spcAft>
        <a:buSzPct val="80000"/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714431" indent="-190492" algn="l" defTabSz="38098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67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34931" cy="57718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544" y="0"/>
            <a:ext cx="5207000" cy="53213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E7EF95-4C81-4DE4-A8D6-453BEF7D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altLang="en-US" dirty="0"/>
              <a:t>Risk Appetite</a:t>
            </a:r>
            <a:endParaRPr lang="en-US" dirty="0">
              <a:solidFill>
                <a:schemeClr val="tx2"/>
              </a:solidFill>
              <a:latin typeface="Gotham Black"/>
              <a:cs typeface="Gotham Black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048" y="1545167"/>
            <a:ext cx="9127904" cy="419649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CA" sz="2000" dirty="0"/>
              <a:t>Risk Appetite Statement</a:t>
            </a:r>
          </a:p>
          <a:p>
            <a:pPr lvl="1">
              <a:defRPr/>
            </a:pPr>
            <a:r>
              <a:rPr lang="en-CA" sz="2000" dirty="0"/>
              <a:t>The (written) articulation of the aggregate level of risk and the types of risk that an institution is willing to accept (or to avoid) – to achieve objectives</a:t>
            </a:r>
          </a:p>
          <a:p>
            <a:pPr lvl="1">
              <a:defRPr/>
            </a:pPr>
            <a:r>
              <a:rPr lang="en-CA" sz="2000" dirty="0"/>
              <a:t>Includes</a:t>
            </a:r>
          </a:p>
          <a:p>
            <a:pPr lvl="2">
              <a:defRPr/>
            </a:pPr>
            <a:r>
              <a:rPr lang="en-CA" sz="2000" dirty="0"/>
              <a:t>Qualitative aspects</a:t>
            </a:r>
          </a:p>
          <a:p>
            <a:pPr lvl="2">
              <a:defRPr/>
            </a:pPr>
            <a:r>
              <a:rPr lang="en-CA" sz="2000" dirty="0"/>
              <a:t>Quantitative measures</a:t>
            </a:r>
          </a:p>
          <a:p>
            <a:pPr lvl="3">
              <a:defRPr/>
            </a:pPr>
            <a:r>
              <a:rPr lang="en-CA" dirty="0"/>
              <a:t>Expressed relative to earnings, capital, risk measures, liquidity and other measures as appropriate</a:t>
            </a:r>
          </a:p>
          <a:p>
            <a:pPr lvl="2">
              <a:defRPr/>
            </a:pPr>
            <a:r>
              <a:rPr lang="en-CA" sz="2000" dirty="0"/>
              <a:t>Should address hard to measure to quantify such as reputation and market conduct – and – ethical aspects and asset laundering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90C717-968B-46A9-8C45-B62AB37DD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6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altLang="en-US" dirty="0"/>
              <a:t>Risk Appetite</a:t>
            </a:r>
            <a:endParaRPr lang="en-US" dirty="0">
              <a:solidFill>
                <a:schemeClr val="tx2"/>
              </a:solidFill>
              <a:latin typeface="Gotham Black"/>
              <a:cs typeface="Gotham Black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336884" y="1545168"/>
            <a:ext cx="8799068" cy="3771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CA" sz="2000" dirty="0"/>
              <a:t>Risk Appetite Framework - RAF</a:t>
            </a:r>
          </a:p>
          <a:p>
            <a:pPr lvl="1">
              <a:defRPr/>
            </a:pPr>
            <a:r>
              <a:rPr lang="en-CA" sz="2000" dirty="0"/>
              <a:t>Sets the institution’s risk profile and is fundamental to the development of business strategy </a:t>
            </a:r>
          </a:p>
          <a:p>
            <a:pPr lvl="1">
              <a:defRPr/>
            </a:pPr>
            <a:r>
              <a:rPr lang="en-CA" sz="2000" dirty="0"/>
              <a:t>Will determine the risks undertaken</a:t>
            </a:r>
          </a:p>
          <a:p>
            <a:pPr lvl="1">
              <a:defRPr/>
            </a:pPr>
            <a:r>
              <a:rPr lang="en-CA" sz="2000" dirty="0"/>
              <a:t>Alignment with</a:t>
            </a:r>
          </a:p>
          <a:p>
            <a:pPr lvl="2">
              <a:defRPr/>
            </a:pPr>
            <a:r>
              <a:rPr lang="en-CA" sz="2000" dirty="0"/>
              <a:t> business plan</a:t>
            </a:r>
          </a:p>
          <a:p>
            <a:pPr lvl="2">
              <a:defRPr/>
            </a:pPr>
            <a:r>
              <a:rPr lang="en-CA" sz="2000" dirty="0"/>
              <a:t>Capital planning</a:t>
            </a:r>
          </a:p>
          <a:p>
            <a:pPr lvl="2">
              <a:defRPr/>
            </a:pPr>
            <a:r>
              <a:rPr lang="en-CA" sz="2000" dirty="0"/>
              <a:t>Compensation schemes</a:t>
            </a:r>
          </a:p>
          <a:p>
            <a:pPr lvl="1">
              <a:defRPr/>
            </a:pPr>
            <a:r>
              <a:rPr lang="en-CA" sz="2000" dirty="0"/>
              <a:t>Common framework and comparable measures across the institution</a:t>
            </a:r>
          </a:p>
          <a:p>
            <a:pPr lvl="1">
              <a:defRPr/>
            </a:pPr>
            <a:r>
              <a:rPr lang="en-CA" sz="2000" dirty="0"/>
              <a:t>Expression of the boundaries within which the institution is expected to operate</a:t>
            </a:r>
          </a:p>
          <a:p>
            <a:pPr lvl="1">
              <a:defRPr/>
            </a:pPr>
            <a:r>
              <a:rPr lang="en-CA" sz="2000" dirty="0"/>
              <a:t>Communicated throughout the institution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144765-9F56-44A1-9D20-3C1FE6ED0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7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altLang="en-US" dirty="0"/>
              <a:t>Risk Appetite</a:t>
            </a:r>
            <a:endParaRPr lang="en-US" dirty="0">
              <a:solidFill>
                <a:schemeClr val="tx2"/>
              </a:solidFill>
              <a:latin typeface="Gotham Black"/>
              <a:cs typeface="Gotham Black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CA" sz="2400" dirty="0"/>
              <a:t>Risk Appetite Framework</a:t>
            </a:r>
          </a:p>
          <a:p>
            <a:pPr lvl="1">
              <a:defRPr/>
            </a:pPr>
            <a:r>
              <a:rPr lang="en-CA" sz="2400" dirty="0"/>
              <a:t>Communication across the institution</a:t>
            </a:r>
          </a:p>
          <a:p>
            <a:pPr lvl="1">
              <a:defRPr/>
            </a:pPr>
            <a:r>
              <a:rPr lang="en-CA" sz="2400" dirty="0"/>
              <a:t>Top down and bottom up directions</a:t>
            </a:r>
          </a:p>
          <a:p>
            <a:pPr lvl="1">
              <a:defRPr/>
            </a:pPr>
            <a:r>
              <a:rPr lang="en-CA" sz="2400" dirty="0"/>
              <a:t>Fundamental in establishing consistent risk </a:t>
            </a:r>
            <a:r>
              <a:rPr lang="en-CA" sz="2400" b="1" dirty="0"/>
              <a:t>culture</a:t>
            </a:r>
          </a:p>
          <a:p>
            <a:pPr lvl="1">
              <a:defRPr/>
            </a:pPr>
            <a:r>
              <a:rPr lang="en-CA" sz="2400" dirty="0"/>
              <a:t>Evaluate risk opportunities and defense against excessive risk taking</a:t>
            </a:r>
          </a:p>
          <a:p>
            <a:pPr lvl="1">
              <a:defRPr/>
            </a:pPr>
            <a:r>
              <a:rPr lang="en-CA" sz="2400" dirty="0"/>
              <a:t>Natural impact on board discussions, risk management and internal audit</a:t>
            </a:r>
          </a:p>
          <a:p>
            <a:pPr lvl="1">
              <a:defRPr/>
            </a:pPr>
            <a:r>
              <a:rPr lang="en-CA" sz="2400" dirty="0"/>
              <a:t>Adaptable to market conditions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D3749E-94DC-4BD8-BD2E-A346A5DA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96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Risk Appetite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6" y="1545168"/>
            <a:ext cx="8578751" cy="4169832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en-CA" sz="2400" dirty="0"/>
              <a:t>Risk Appetite Statement</a:t>
            </a:r>
          </a:p>
          <a:p>
            <a:pPr lvl="1">
              <a:defRPr/>
            </a:pPr>
            <a:r>
              <a:rPr lang="en-CA" sz="2400" dirty="0"/>
              <a:t>Linked to strategy</a:t>
            </a:r>
          </a:p>
          <a:p>
            <a:pPr lvl="1">
              <a:defRPr/>
            </a:pPr>
            <a:r>
              <a:rPr lang="en-CA" sz="2400" dirty="0"/>
              <a:t>Address material risks – normal and stressed conditions</a:t>
            </a:r>
          </a:p>
          <a:p>
            <a:pPr lvl="1">
              <a:defRPr/>
            </a:pPr>
            <a:r>
              <a:rPr lang="en-CA" sz="2400" dirty="0"/>
              <a:t>Establish boundaries</a:t>
            </a:r>
          </a:p>
          <a:p>
            <a:pPr lvl="1">
              <a:defRPr/>
            </a:pPr>
            <a:r>
              <a:rPr lang="en-CA" sz="2400" dirty="0"/>
              <a:t>Quantitative measures</a:t>
            </a:r>
          </a:p>
          <a:p>
            <a:pPr lvl="2">
              <a:defRPr/>
            </a:pPr>
            <a:r>
              <a:rPr lang="en-CA" dirty="0"/>
              <a:t>Loss or negative outcomes</a:t>
            </a:r>
          </a:p>
          <a:p>
            <a:pPr lvl="2">
              <a:defRPr/>
            </a:pPr>
            <a:r>
              <a:rPr lang="en-CA" dirty="0"/>
              <a:t>Earnings, capital, liquidity, growth, volatility</a:t>
            </a:r>
          </a:p>
          <a:p>
            <a:pPr lvl="1">
              <a:defRPr/>
            </a:pPr>
            <a:r>
              <a:rPr lang="en-CA" sz="2400" dirty="0"/>
              <a:t>Qualitative measures</a:t>
            </a:r>
          </a:p>
          <a:p>
            <a:pPr lvl="1">
              <a:defRPr/>
            </a:pPr>
            <a:r>
              <a:rPr lang="en-CA" sz="2400" dirty="0"/>
              <a:t>Set out rationale for accepting risks, avoiding risks</a:t>
            </a:r>
          </a:p>
          <a:p>
            <a:pPr lvl="1">
              <a:defRPr/>
            </a:pPr>
            <a:r>
              <a:rPr lang="en-CA" sz="2400" dirty="0"/>
              <a:t>Aggregate risk appetite needs to be allocated to business units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0DD92-9DF6-4AF8-951C-EFDA653B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09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Risk Appetite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What are some qualitative risk appetite statements</a:t>
            </a:r>
          </a:p>
          <a:p>
            <a:pPr fontAlgn="t"/>
            <a:r>
              <a:rPr lang="en-CA" sz="6000" dirty="0"/>
              <a:t>Capital ratio &gt; x        </a:t>
            </a:r>
          </a:p>
          <a:p>
            <a:pPr fontAlgn="t"/>
            <a:r>
              <a:rPr lang="en-CA" sz="6000" dirty="0"/>
              <a:t>Maintain dividend payout ratio</a:t>
            </a:r>
          </a:p>
          <a:p>
            <a:pPr fontAlgn="t"/>
            <a:r>
              <a:rPr lang="en-CA" sz="6000" dirty="0"/>
              <a:t>Growth in profits</a:t>
            </a:r>
          </a:p>
          <a:p>
            <a:pPr fontAlgn="t"/>
            <a:r>
              <a:rPr lang="en-CA" sz="6000" dirty="0"/>
              <a:t>Stock price growth</a:t>
            </a:r>
          </a:p>
          <a:p>
            <a:pPr fontAlgn="t"/>
            <a:r>
              <a:rPr lang="en-CA" sz="6000" dirty="0"/>
              <a:t>Maintain market share</a:t>
            </a:r>
          </a:p>
          <a:p>
            <a:pPr fontAlgn="t"/>
            <a:r>
              <a:rPr lang="en-CA" sz="6000" dirty="0"/>
              <a:t>Avoid adverse publicity regarding consumer complaints</a:t>
            </a:r>
          </a:p>
          <a:p>
            <a:pPr fontAlgn="t"/>
            <a:r>
              <a:rPr lang="en-CA" sz="6000" dirty="0"/>
              <a:t>Comply with all regulatory requirements</a:t>
            </a:r>
          </a:p>
          <a:p>
            <a:pPr fontAlgn="t"/>
            <a:r>
              <a:rPr lang="en-CA" sz="6000" dirty="0"/>
              <a:t>Make progress in new distribution channels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175AA-1C70-4381-A883-DF2AD9D07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3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Risk Appetite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What are some qualitative risk  statements</a:t>
            </a:r>
          </a:p>
          <a:p>
            <a:pPr fontAlgn="t"/>
            <a:r>
              <a:rPr lang="en-CA" dirty="0"/>
              <a:t>Maintain service levels to customers</a:t>
            </a:r>
          </a:p>
          <a:p>
            <a:pPr fontAlgn="t"/>
            <a:r>
              <a:rPr lang="en-CA" dirty="0"/>
              <a:t>Retain existing corporate accounts</a:t>
            </a:r>
          </a:p>
          <a:p>
            <a:pPr fontAlgn="t"/>
            <a:r>
              <a:rPr lang="en-CA" dirty="0"/>
              <a:t>Expand product portfolio</a:t>
            </a:r>
          </a:p>
          <a:p>
            <a:pPr fontAlgn="t"/>
            <a:r>
              <a:rPr lang="en-CA" dirty="0"/>
              <a:t>Ensure ongoing liquidity</a:t>
            </a:r>
          </a:p>
          <a:p>
            <a:pPr fontAlgn="t"/>
            <a:r>
              <a:rPr lang="en-CA" dirty="0"/>
              <a:t>Avoid catastrophic risk accumulation</a:t>
            </a:r>
          </a:p>
          <a:p>
            <a:pPr fontAlgn="t"/>
            <a:r>
              <a:rPr lang="en-CA" dirty="0"/>
              <a:t>Increase diversification in broker channel</a:t>
            </a:r>
          </a:p>
          <a:p>
            <a:pPr fontAlgn="t"/>
            <a:r>
              <a:rPr lang="en-CA" dirty="0"/>
              <a:t>Maintain (regulatory) composite risk rating</a:t>
            </a:r>
          </a:p>
          <a:p>
            <a:pPr fontAlgn="t"/>
            <a:r>
              <a:rPr lang="en-CA" dirty="0"/>
              <a:t>Improve board skill sets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7CB0C1-CF8B-4F1B-8FDC-7EB34C62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9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Risk Appetite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What are some quantitative risk statements</a:t>
            </a:r>
          </a:p>
          <a:p>
            <a:pPr fontAlgn="t"/>
            <a:r>
              <a:rPr lang="en-CA" sz="3400" dirty="0"/>
              <a:t>Capital ratio &gt; x%</a:t>
            </a:r>
          </a:p>
          <a:p>
            <a:pPr fontAlgn="t"/>
            <a:r>
              <a:rPr lang="en-CA" sz="3400" dirty="0"/>
              <a:t>Investment portfolio – min. 65% gov’t guaranteed</a:t>
            </a:r>
          </a:p>
          <a:p>
            <a:pPr fontAlgn="t"/>
            <a:r>
              <a:rPr lang="en-CA" sz="3400" dirty="0"/>
              <a:t>Leverage measure &lt; y%</a:t>
            </a:r>
          </a:p>
          <a:p>
            <a:pPr fontAlgn="t"/>
            <a:r>
              <a:rPr lang="en-CA" sz="3400" dirty="0"/>
              <a:t>Investment policy – commercial grade, min credit quality BB-d</a:t>
            </a:r>
          </a:p>
          <a:p>
            <a:pPr fontAlgn="t"/>
            <a:r>
              <a:rPr lang="en-CA" sz="3400" dirty="0"/>
              <a:t>Combined loss ratio &lt; x%</a:t>
            </a:r>
          </a:p>
          <a:p>
            <a:pPr fontAlgn="t"/>
            <a:r>
              <a:rPr lang="en-CA" sz="3400" dirty="0"/>
              <a:t>Interest rate sensitivity &lt; 1.5 </a:t>
            </a:r>
            <a:r>
              <a:rPr lang="en-CA" sz="3400" dirty="0" err="1"/>
              <a:t>yrs</a:t>
            </a:r>
            <a:r>
              <a:rPr lang="en-CA" sz="3400" dirty="0"/>
              <a:t> duration, as a % of capital</a:t>
            </a:r>
          </a:p>
          <a:p>
            <a:pPr fontAlgn="t"/>
            <a:r>
              <a:rPr lang="en-CA" sz="3400" dirty="0"/>
              <a:t>Consumer customer credit scoring &gt; y%</a:t>
            </a:r>
          </a:p>
          <a:p>
            <a:pPr fontAlgn="t"/>
            <a:r>
              <a:rPr lang="en-CA" sz="3400" dirty="0"/>
              <a:t>Foreign exchange mismatch &lt; 20% assets/liabilities, as a % of capital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D98044-6350-49BD-9D7B-F3260C25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64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60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Risk Appetite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What are some quantitative risk statements</a:t>
            </a:r>
          </a:p>
          <a:p>
            <a:pPr fontAlgn="t"/>
            <a:r>
              <a:rPr lang="en-CA" sz="2800" dirty="0"/>
              <a:t>Corporate credit rating &gt; x%</a:t>
            </a:r>
          </a:p>
          <a:p>
            <a:r>
              <a:rPr lang="en-CA" sz="2800" dirty="0"/>
              <a:t>Policy limits – commercial property &lt; $3 mn, special acceptance for &gt;$ mn</a:t>
            </a:r>
          </a:p>
          <a:p>
            <a:pPr fontAlgn="t"/>
            <a:r>
              <a:rPr lang="en-CA" sz="2800" dirty="0"/>
              <a:t>Loan concentration</a:t>
            </a:r>
          </a:p>
          <a:p>
            <a:pPr lvl="1" fontAlgn="t"/>
            <a:r>
              <a:rPr lang="en-CA" sz="2400" dirty="0"/>
              <a:t>Industry A  &gt; 25%,&lt; 40%</a:t>
            </a:r>
          </a:p>
          <a:p>
            <a:pPr lvl="1" fontAlgn="t"/>
            <a:r>
              <a:rPr lang="en-CA" sz="2400" dirty="0"/>
              <a:t>Industry B  &gt; 15%, &lt; 25%</a:t>
            </a:r>
          </a:p>
          <a:p>
            <a:pPr fontAlgn="t"/>
            <a:r>
              <a:rPr lang="en-CA" sz="2800" dirty="0"/>
              <a:t>Commercial mortgages &lt; 8%</a:t>
            </a:r>
          </a:p>
          <a:p>
            <a:r>
              <a:rPr lang="en-CA" sz="2800" dirty="0"/>
              <a:t>Decline all motor policies – male &lt; 25 years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6B16EE-F007-4B96-9D46-83645627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36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Different Risk Appetites – are you concerned?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D774A8-200A-48C0-853B-34F5D41EB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52954"/>
            <a:ext cx="8678752" cy="352864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40A43-2945-4A3E-83DC-7CC9772E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0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Enterprise Risk Management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Corporate governance</a:t>
            </a:r>
          </a:p>
          <a:p>
            <a:pPr lvl="2" indent="-342900">
              <a:buFont typeface="Wingdings 3" panose="05040102010807070707" pitchFamily="18" charset="2"/>
              <a:buChar char="9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Enterprise risk management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CA" sz="2400" i="1" dirty="0"/>
              <a:t>The supervisor requires the insurer to have a risk management policy which outlines how all relevant and material categories of risk are managed, both in the insurer’s business strategy and its day-to-day operations.</a:t>
            </a:r>
            <a:endParaRPr lang="en-CA" sz="2400" dirty="0"/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DD265C-012B-4761-927C-3246D0FB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3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p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07870" cy="58174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18295"/>
            <a:ext cx="7772400" cy="122502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Gotham Black"/>
                <a:cs typeface="Gotham Black"/>
              </a:rPr>
              <a:t>Risk Management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754057"/>
            <a:ext cx="6400800" cy="919384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Gotham Book"/>
                <a:cs typeface="Gotham Book"/>
              </a:rPr>
              <a:t>The Supervisor’s Perspective</a:t>
            </a:r>
          </a:p>
        </p:txBody>
      </p:sp>
    </p:spTree>
    <p:extLst>
      <p:ext uri="{BB962C8B-B14F-4D97-AF65-F5344CB8AC3E}">
        <p14:creationId xmlns:p14="http://schemas.microsoft.com/office/powerpoint/2010/main" val="1047491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Enterprise Risk Management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4070186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dirty="0">
                <a:solidFill>
                  <a:prstClr val="white">
                    <a:lumMod val="50000"/>
                  </a:prstClr>
                </a:solidFill>
                <a:latin typeface="Gotham Book"/>
                <a:cs typeface="Gotham Book"/>
              </a:rPr>
              <a:t>Corporate governance</a:t>
            </a:r>
          </a:p>
          <a:p>
            <a:pPr lvl="2" indent="-342900">
              <a:buFont typeface="Wingdings 3" panose="05040102010807070707" pitchFamily="18" charset="2"/>
              <a:buChar char="9"/>
            </a:pPr>
            <a:r>
              <a:rPr lang="en-US" sz="2800" dirty="0">
                <a:solidFill>
                  <a:prstClr val="white">
                    <a:lumMod val="50000"/>
                  </a:prst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Enterprise risk management</a:t>
            </a:r>
          </a:p>
          <a:p>
            <a:pPr marL="1543050" lvl="3" indent="-28575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prstClr val="black"/>
                </a:solidFill>
              </a:rPr>
              <a:t>Main aspects include:</a:t>
            </a:r>
          </a:p>
          <a:p>
            <a:pPr lvl="3"/>
            <a:r>
              <a:rPr lang="en-CA" sz="2600" dirty="0">
                <a:solidFill>
                  <a:prstClr val="black"/>
                </a:solidFill>
              </a:rPr>
              <a:t>How all relevant and material categories of risks are managed, in the business strategy &amp; the daily operations</a:t>
            </a:r>
          </a:p>
          <a:p>
            <a:pPr lvl="3"/>
            <a:r>
              <a:rPr lang="en-CA" sz="2600" dirty="0">
                <a:solidFill>
                  <a:prstClr val="black"/>
                </a:solidFill>
              </a:rPr>
              <a:t>Processes and methods used for monitoring risk</a:t>
            </a:r>
          </a:p>
          <a:p>
            <a:pPr lvl="3"/>
            <a:r>
              <a:rPr lang="en-CA" sz="2600" dirty="0">
                <a:solidFill>
                  <a:prstClr val="black"/>
                </a:solidFill>
              </a:rPr>
              <a:t>The relationship between tolerance limits, regulatory capital requirements and economic capital</a:t>
            </a:r>
          </a:p>
          <a:p>
            <a:pPr lvl="3"/>
            <a:r>
              <a:rPr lang="en-CA" sz="2600" dirty="0">
                <a:solidFill>
                  <a:prstClr val="black"/>
                </a:solidFill>
              </a:rPr>
              <a:t>Should include explicit policies on: risk retention, risk management strategies, diversification, ALM, investment management and underwriting</a:t>
            </a:r>
          </a:p>
          <a:p>
            <a:pPr lvl="3"/>
            <a:r>
              <a:rPr lang="en-CA" sz="2600" dirty="0">
                <a:solidFill>
                  <a:prstClr val="black"/>
                </a:solidFill>
              </a:rPr>
              <a:t>Should address relationship between pricing, product development &amp; investment management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BBCDA-20B3-4A9F-8BD8-B9652A9D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11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Control Functions (Oversight)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Corporate governance</a:t>
            </a:r>
          </a:p>
          <a:p>
            <a:pPr lvl="2" indent="-342900">
              <a:buFont typeface="Wingdings 3" panose="05040102010807070707" pitchFamily="18" charset="2"/>
              <a:buChar char="9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Oversight 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The insurer to establish, and operate with, an effective system of internal controls</a:t>
            </a:r>
          </a:p>
          <a:p>
            <a:pPr lvl="4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Risks, prudent conduct of business, reliability of information systems, compliance (internal and external)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Requirement to have effective control functions</a:t>
            </a:r>
          </a:p>
          <a:p>
            <a:pPr lvl="4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Generally – risk management, compliance, actuarial,</a:t>
            </a:r>
          </a:p>
          <a:p>
            <a:pPr marL="1714500" lvl="4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 internal audit</a:t>
            </a:r>
          </a:p>
          <a:p>
            <a:pPr lvl="3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0B765F6-A4F8-487F-AB7C-2ECD4B51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5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Control Functions (Oversight)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Key criteria for control functions: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Independence from operational units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Authority to conduct it business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Reporting to CEO/Board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Ability to escalate issues</a:t>
            </a:r>
          </a:p>
          <a:p>
            <a:pPr>
              <a:buFontTx/>
              <a:buChar char="-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Access to all information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Collectively – are able to determine if the company’s operations, results and risks are consistent with the Risk Appetite Framework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E8657-E83F-480D-AED1-AAAA96D09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6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Control Functions (Oversight)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8048" y="1545168"/>
            <a:ext cx="918666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Subsidiaries: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An insurer may be a subsidiary of a foreign entity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It may adopt certain risk or control policies and practices of the parent company that govern strategy, risk oversight and controls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The Board must be satisfied that these policies and practices are appropriate for the insurer’s business plans, strategy and risk appetite and comply with Costa Rican regulatory requirements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0BF0A3-ED01-411A-960F-A17F44CC4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21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Own Risk and Solvency Assessment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Corporate governance</a:t>
            </a:r>
          </a:p>
          <a:p>
            <a:pPr lvl="2" indent="-342900">
              <a:buFont typeface="Wingdings 3" panose="05040102010807070707" pitchFamily="18" charset="2"/>
              <a:buChar char="9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Own risk and solvency assessment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To assess whether risk management and solvency is adequate – and will remain so in the future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To encompass all reasonable and foreseeable risks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To determine the financial resources it needs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ORSA is more specifically tied to a company’s internal risk management processes and decision making processes</a:t>
            </a:r>
          </a:p>
          <a:p>
            <a:pPr lvl="3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  <a:sym typeface="Wingdings 3" panose="05040102010807070707" pitchFamily="18" charset="2"/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9953A5-1002-4D63-AD91-C940A4C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Own Risk and Solvency Assessment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/>
          </a:bodyPr>
          <a:lstStyle/>
          <a:p>
            <a:r>
              <a:rPr lang="en-CA" dirty="0"/>
              <a:t>Why do we have to do this? We are already accountable for SUGESE’s capital adequacy requirements?</a:t>
            </a:r>
          </a:p>
          <a:p>
            <a:r>
              <a:rPr lang="en-CA" dirty="0"/>
              <a:t> A regulatory capital tool – is risk sensitive – but it is a relatively broad brush – it cannot capture the nuances or the specificities of an individual company’s operations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311A8F-EE1D-4A9C-A979-7BB7CBF7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79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Own Risk and Solvency Assessment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The regulatory capital test – yes it does provide a cushion – that is partially what regulatory capital is – but it is based on the balance sheet –</a:t>
            </a:r>
            <a:r>
              <a:rPr lang="en-CA" b="1" dirty="0"/>
              <a:t>remember – risk based supervision is to be forward looking as is risk management  -</a:t>
            </a:r>
            <a:r>
              <a:rPr lang="en-CA" dirty="0"/>
              <a:t> ORSA will align capital requirements with future operations (and risks)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7EA20B-1ABA-49FF-98BD-9E61CCDE1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1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Own Risk and Solvency Assessment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Regulatory capital – balance sheet focus – but what about Risk Management – a critical focus of RBS – factors applied to a balance sheet have no possibility to be sensitive to the quality (or lack of quality) of risk management/oversight at individual companies.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r>
              <a:rPr lang="en-CA" dirty="0"/>
              <a:t>ORSA is forward looking – as is the capital assessment of SUGESE RBS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D6D53-B038-47D5-9775-CEC75208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28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Own Risk and Solvency Assessment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700" b="1" dirty="0"/>
              <a:t>An important caveat</a:t>
            </a:r>
            <a:r>
              <a:rPr lang="en-CA" b="1" dirty="0"/>
              <a:t>: if risk is viewed as being unacceptably high – or if risk management is considered to be weak – capital can be viewed as a temporary or short term </a:t>
            </a:r>
            <a:r>
              <a:rPr lang="en-CA" b="1" dirty="0" err="1"/>
              <a:t>mitigant</a:t>
            </a:r>
            <a:r>
              <a:rPr lang="en-CA" b="1" dirty="0"/>
              <a:t> while inherent risk is brought with acceptable bounds or risk management is strengthened – but ‘extra capital’ cannot be accepted as a substitute for effective remediation</a:t>
            </a:r>
            <a:endParaRPr lang="en-CA" dirty="0"/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B48AD9-7ECE-4BDD-B5E6-5BA44282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The Supervisory Approach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CA" dirty="0"/>
              <a:t>Understanding risks faced by each insurance company</a:t>
            </a:r>
          </a:p>
          <a:p>
            <a:pPr lvl="0"/>
            <a:r>
              <a:rPr lang="en-CA" dirty="0"/>
              <a:t>Assessing those risks</a:t>
            </a:r>
          </a:p>
          <a:p>
            <a:pPr lvl="0"/>
            <a:r>
              <a:rPr lang="en-CA" dirty="0"/>
              <a:t>Assessing the quality of risk management at each insurance company – here I use a broad definition of risk management to include – Corporate Governance / Risk Governance / Risk Management / Oversight / Controls</a:t>
            </a:r>
          </a:p>
          <a:p>
            <a:pPr lvl="0"/>
            <a:r>
              <a:rPr lang="en-CA" dirty="0"/>
              <a:t>And, if the identified risks are not being managed appropriately – intervening to ensure that the necessary risk elements are modified as necessary – this being the pure or inherent risks </a:t>
            </a:r>
            <a:r>
              <a:rPr lang="en-CA" u="sng" dirty="0"/>
              <a:t>or</a:t>
            </a:r>
            <a:r>
              <a:rPr lang="en-CA" dirty="0"/>
              <a:t> the management of the risks</a:t>
            </a:r>
          </a:p>
          <a:p>
            <a:endParaRPr lang="en-US" u="sng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9C0F37-2364-4328-9342-140933C0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0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820614"/>
            <a:ext cx="8229600" cy="572417"/>
          </a:xfrm>
        </p:spPr>
        <p:txBody>
          <a:bodyPr>
            <a:noAutofit/>
          </a:bodyPr>
          <a:lstStyle/>
          <a:p>
            <a:r>
              <a:rPr lang="en-CA" sz="3200" dirty="0"/>
              <a:t>Fundamental understanding for a risk based supervisory framework:</a:t>
            </a:r>
            <a:br>
              <a:rPr lang="en-CA" sz="3200" dirty="0"/>
            </a:br>
            <a:endParaRPr lang="en-US" sz="3200" dirty="0">
              <a:solidFill>
                <a:schemeClr val="tx2"/>
              </a:solidFill>
              <a:latin typeface="Gotham Black"/>
              <a:cs typeface="Gotham Black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CA" dirty="0"/>
              <a:t>An insurance company’s Board of Directors and Senior Management are responsible for the management of the company and ultimately accountable for is </a:t>
            </a:r>
            <a:r>
              <a:rPr lang="en-CA" b="1" i="1" dirty="0"/>
              <a:t>Safety and Soundness</a:t>
            </a:r>
            <a:endParaRPr lang="en-CA" dirty="0"/>
          </a:p>
          <a:p>
            <a:pPr lvl="0"/>
            <a:r>
              <a:rPr lang="en-CA" dirty="0"/>
              <a:t>Effective supervision will reduce the risk the likelihood that an insurance company will fail but it is expressly recognized that insurance companies operate in a competitive environment and need to undertake reasonable risks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2D80BC-10E0-4E83-A40D-9908EF09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Boards of Directors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C9FA01D-A148-4067-8213-843F6091BA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975260"/>
              </p:ext>
            </p:extLst>
          </p:nvPr>
        </p:nvGraphicFramePr>
        <p:xfrm>
          <a:off x="234462" y="1219200"/>
          <a:ext cx="8901490" cy="4337235"/>
        </p:xfrm>
        <a:graphic>
          <a:graphicData uri="http://schemas.openxmlformats.org/drawingml/2006/table">
            <a:tbl>
              <a:tblPr firstRow="1" firstCol="1" bandRow="1"/>
              <a:tblGrid>
                <a:gridCol w="4298084">
                  <a:extLst>
                    <a:ext uri="{9D8B030D-6E8A-4147-A177-3AD203B41FA5}">
                      <a16:colId xmlns:a16="http://schemas.microsoft.com/office/drawing/2014/main" val="3118632619"/>
                    </a:ext>
                  </a:extLst>
                </a:gridCol>
                <a:gridCol w="4603406">
                  <a:extLst>
                    <a:ext uri="{9D8B030D-6E8A-4147-A177-3AD203B41FA5}">
                      <a16:colId xmlns:a16="http://schemas.microsoft.com/office/drawing/2014/main" val="3482184831"/>
                    </a:ext>
                  </a:extLst>
                </a:gridCol>
              </a:tblGrid>
              <a:tr h="858779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 and oversee the implementation of the insurer’s business objectives and strategies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Oversight in respect of the design and implementation of sound risk management and internal controls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13192"/>
                  </a:ext>
                </a:extLst>
              </a:tr>
              <a:tr h="828090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Approve risk strategy and appetite (tolerance)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Design remuneration policy that is aligned with the identified risk appetite 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962539"/>
                  </a:ext>
                </a:extLst>
              </a:tr>
              <a:tr h="600110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 the necessary separation of management and oversight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Ensures the is a reliable financial reporting system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565290"/>
                  </a:ext>
                </a:extLst>
              </a:tr>
              <a:tr h="858779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Appropriate mix to ensure adequate level of knowledge, skills, expertise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Ensures that there is appropriate and effective communication with the supervisor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251597"/>
                  </a:ext>
                </a:extLst>
              </a:tr>
              <a:tr h="600110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Necessary ability to operate independently of management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Demonstrate the effectiveness its corporate governance framework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4904"/>
                  </a:ext>
                </a:extLst>
              </a:tr>
              <a:tr h="568224"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 in best interests of the insurer and policy holders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894" marR="638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52975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4BC5DC-79F8-44AA-A211-B4C7C388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87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Risk Governance – Boards of Directors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Corporate governance</a:t>
            </a:r>
          </a:p>
          <a:p>
            <a:pPr lvl="2" indent="-342900">
              <a:buFont typeface="Wingdings 3" panose="05040102010807070707" pitchFamily="18" charset="2"/>
              <a:buChar char="9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Risk Governance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Risk appetite framework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Enterprise risk management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Oversight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Capital management / Own Risk and Solvency Assessment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3F5384-8743-444D-BB9F-C9C2D9F3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14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Does this look familiar?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/>
          <a:lstStyle/>
          <a:p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E7120A39-4A0F-4A74-A9DD-E77F9F7E8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9969168"/>
              </p:ext>
            </p:extLst>
          </p:nvPr>
        </p:nvGraphicFramePr>
        <p:xfrm>
          <a:off x="457201" y="1184031"/>
          <a:ext cx="8388356" cy="4325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A3A968D-CF89-4090-8F68-B7474EF25FB3}"/>
              </a:ext>
            </a:extLst>
          </p:cNvPr>
          <p:cNvSpPr txBox="1"/>
          <p:nvPr/>
        </p:nvSpPr>
        <p:spPr>
          <a:xfrm>
            <a:off x="1031631" y="5181600"/>
            <a:ext cx="5357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altLang="en-US" sz="1200" dirty="0"/>
              <a:t>Adapted from presentation by A Campbell – Guarantee Company of North America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39B150C-894D-4DF8-9307-89698AC3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3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  <a:latin typeface="Gotham Black"/>
                <a:cs typeface="Gotham Black"/>
              </a:rPr>
              <a:t>Risk Governance – Boards of Directors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</a:rPr>
              <a:t>Corporate governance</a:t>
            </a:r>
          </a:p>
          <a:p>
            <a:pPr lvl="2" indent="-342900">
              <a:buFont typeface="Wingdings 3" panose="05040102010807070707" pitchFamily="18" charset="2"/>
              <a:buChar char="9"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Risk Governance</a:t>
            </a:r>
          </a:p>
          <a:p>
            <a:pPr lvl="3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Risk appetite framework</a:t>
            </a:r>
          </a:p>
          <a:p>
            <a:pPr lvl="4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Establishes the goals, benchmarks, parameters and limits as to the amount of risk the company is willing to undertake</a:t>
            </a:r>
          </a:p>
          <a:p>
            <a:pPr lvl="4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Provides boundaries on the on-going operations of the company</a:t>
            </a:r>
          </a:p>
          <a:p>
            <a:pPr lvl="4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Gotham Book"/>
                <a:cs typeface="Gotham Book"/>
                <a:sym typeface="Wingdings 3" panose="05040102010807070707" pitchFamily="18" charset="2"/>
              </a:rPr>
              <a:t>Understood throughout the organization and embedded within the culture of the company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17E376-3415-49E3-BB5C-BB9D4CBC4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4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p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" y="0"/>
            <a:ext cx="9186660" cy="5741663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440532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Risk Appetite</a:t>
            </a:r>
            <a:br>
              <a:rPr lang="en-US" altLang="en-US" dirty="0"/>
            </a:br>
            <a:endParaRPr lang="en-US" dirty="0">
              <a:solidFill>
                <a:schemeClr val="tx2"/>
              </a:solidFill>
              <a:latin typeface="Gotham Black"/>
              <a:cs typeface="Gotham Black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>
          <a:xfrm>
            <a:off x="615957" y="1545168"/>
            <a:ext cx="8229600" cy="37716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Supervisors (and rating agencies) and Standards for Good Corporate Governance say that good risk management requires a statement of risk tolerance/appetite.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05000" lvl="1" indent="0"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Many insurance companies struggle with developing good statements of risk tolerance/appetite !</a:t>
            </a:r>
          </a:p>
          <a:p>
            <a:pPr marL="405000" lvl="1" indent="0"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405000" lvl="1" indent="0"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Why is this ?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  <a:latin typeface="Gotham Book"/>
              <a:cs typeface="Gotham Book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C01393-6929-4445-B0E8-F2B40081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43B9A-BFF6-3F49-A91A-F87751B8EA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98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C Layout">
  <a:themeElements>
    <a:clrScheme name="Toronto Centre">
      <a:dk1>
        <a:sysClr val="windowText" lastClr="000000"/>
      </a:dk1>
      <a:lt1>
        <a:sysClr val="window" lastClr="FFFFFF"/>
      </a:lt1>
      <a:dk2>
        <a:srgbClr val="626262"/>
      </a:dk2>
      <a:lt2>
        <a:srgbClr val="EEECE1"/>
      </a:lt2>
      <a:accent1>
        <a:srgbClr val="156FAA"/>
      </a:accent1>
      <a:accent2>
        <a:srgbClr val="1E3B9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88D8EF5B6D6A4FA4F24A38221CA2A7" ma:contentTypeVersion="6" ma:contentTypeDescription="Crear nuevo documento." ma:contentTypeScope="" ma:versionID="903969b1c5ccd2851a4b78b7010f6b94">
  <xsd:schema xmlns:xsd="http://www.w3.org/2001/XMLSchema" xmlns:xs="http://www.w3.org/2001/XMLSchema" xmlns:p="http://schemas.microsoft.com/office/2006/metadata/properties" xmlns:ns2="b9fc4df0-8f56-46e7-b005-54afe0044df7" xmlns:ns3="f339ac9f-4011-41be-9edd-aa0ec2505ec2" xmlns:ns4="a634fd3a-80d4-4d49-b941-d4e9930bb845" targetNamespace="http://schemas.microsoft.com/office/2006/metadata/properties" ma:root="true" ma:fieldsID="ae4fb01ccd6375d3da964cb09df0f1ce" ns2:_="" ns3:_="" ns4:_="">
    <xsd:import namespace="b9fc4df0-8f56-46e7-b005-54afe0044df7"/>
    <xsd:import namespace="f339ac9f-4011-41be-9edd-aa0ec2505ec2"/>
    <xsd:import namespace="a634fd3a-80d4-4d49-b941-d4e9930bb845"/>
    <xsd:element name="properties">
      <xsd:complexType>
        <xsd:sequence>
          <xsd:element name="documentManagement">
            <xsd:complexType>
              <xsd:all>
                <xsd:element ref="ns2:o5844f4883d3435680a1cc19263805bb" minOccurs="0"/>
                <xsd:element ref="ns3:TaxCatchAll" minOccurs="0"/>
                <xsd:element ref="ns4:Activida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c4df0-8f56-46e7-b005-54afe0044df7" elementFormDefault="qualified">
    <xsd:import namespace="http://schemas.microsoft.com/office/2006/documentManagement/types"/>
    <xsd:import namespace="http://schemas.microsoft.com/office/infopath/2007/PartnerControls"/>
    <xsd:element name="o5844f4883d3435680a1cc19263805bb" ma:index="9" nillable="true" ma:taxonomy="true" ma:internalName="o5844f4883d3435680a1cc19263805bb" ma:taxonomyFieldName="A_x00f1_o" ma:displayName="Año" ma:default="" ma:fieldId="{85844f48-83d3-4356-80a1-cc19263805bb}" ma:sspId="75895512-3472-4429-b6dd-f16e6a7e3056" ma:termSetId="3a9986d1-9976-46b7-aaf2-2150c697b315" ma:anchorId="d3b1918b-a45b-46f8-aa2e-4eb65f5c06c2" ma:open="false" ma:isKeyword="false">
      <xsd:complexType>
        <xsd:sequence>
          <xsd:element ref="pc:Terms" minOccurs="0" maxOccurs="1"/>
        </xsd:sequence>
      </xsd:complexType>
    </xsd:element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9ac9f-4011-41be-9edd-aa0ec2505ec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Columna global de taxonomía" ma:hidden="true" ma:list="{b81d49ec-44b4-4378-937d-2925c42fd1fd}" ma:internalName="TaxCatchAll" ma:showField="CatchAllData" ma:web="b9fc4df0-8f56-46e7-b005-54afe0044d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4fd3a-80d4-4d49-b941-d4e9930bb845" elementFormDefault="qualified">
    <xsd:import namespace="http://schemas.microsoft.com/office/2006/documentManagement/types"/>
    <xsd:import namespace="http://schemas.microsoft.com/office/infopath/2007/PartnerControls"/>
    <xsd:element name="Actividad" ma:index="11" nillable="true" ma:displayName="Tema" ma:format="RadioButtons" ma:internalName="Actividad">
      <xsd:simpleType>
        <xsd:restriction base="dms:Choice">
          <xsd:enumeration value="Aniversarios SUGESE"/>
          <xsd:enumeration value="Aspectos legales"/>
          <xsd:enumeration value="Cambio climático"/>
          <xsd:enumeration value="Capacitaciones supervisores"/>
          <xsd:enumeration value="Carta a los Derechos del Consumidor"/>
          <xsd:enumeration value="Colegio de directores de seguros"/>
          <xsd:enumeration value="Conducta de mercado"/>
          <xsd:enumeration value="Conferencias de prensa"/>
          <xsd:enumeration value="Gobierno Corporativo"/>
          <xsd:enumeration value="Hechos Relevantes"/>
          <xsd:enumeration value="Mesas de Diálogo - Climático en el Sector Financiero"/>
          <xsd:enumeration value="Normativa"/>
          <xsd:enumeration value="Riesgo catastrófico"/>
          <xsd:enumeration value="Seminario Tendencias en Regulación"/>
          <xsd:enumeration value="Supervisión de Conducta de Negocio"/>
          <xsd:enumeration value="Taller Conducta Empresarial Responsable"/>
          <xsd:enumeration value="Talleres a periodistas"/>
          <xsd:enumeration value="White paper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5844f4883d3435680a1cc19263805bb xmlns="b9fc4df0-8f56-46e7-b005-54afe0044d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2018</TermName>
          <TermId xmlns="http://schemas.microsoft.com/office/infopath/2007/PartnerControls">1aea1c8a-2a46-4c33-9d13-9810720611de</TermId>
        </TermInfo>
      </Terms>
    </o5844f4883d3435680a1cc19263805bb>
    <TaxCatchAll xmlns="f339ac9f-4011-41be-9edd-aa0ec2505ec2">
      <Value>22</Value>
    </TaxCatchAll>
    <Actividad xmlns="a634fd3a-80d4-4d49-b941-d4e9930bb845">Seminario Tendencias en Regulación</Actividad>
  </documentManagement>
</p:properties>
</file>

<file path=customXml/itemProps1.xml><?xml version="1.0" encoding="utf-8"?>
<ds:datastoreItem xmlns:ds="http://schemas.openxmlformats.org/officeDocument/2006/customXml" ds:itemID="{CBCF82F0-1B87-4793-A191-4E002B212E9B}"/>
</file>

<file path=customXml/itemProps2.xml><?xml version="1.0" encoding="utf-8"?>
<ds:datastoreItem xmlns:ds="http://schemas.openxmlformats.org/officeDocument/2006/customXml" ds:itemID="{331A6D9F-4674-4385-A453-8ECD4117F669}"/>
</file>

<file path=customXml/itemProps3.xml><?xml version="1.0" encoding="utf-8"?>
<ds:datastoreItem xmlns:ds="http://schemas.openxmlformats.org/officeDocument/2006/customXml" ds:itemID="{FB59F2BA-0182-448C-AFB5-AE4A95A84BF2}"/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1526</Words>
  <Application>Microsoft Office PowerPoint</Application>
  <PresentationFormat>On-screen Show (16:10)</PresentationFormat>
  <Paragraphs>207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Gotham Black</vt:lpstr>
      <vt:lpstr>Gotham Book</vt:lpstr>
      <vt:lpstr>Helvetica</vt:lpstr>
      <vt:lpstr>Helvetica Neue Light</vt:lpstr>
      <vt:lpstr>Times New Roman</vt:lpstr>
      <vt:lpstr>Wingdings</vt:lpstr>
      <vt:lpstr>Wingdings 3</vt:lpstr>
      <vt:lpstr>Tema de Office</vt:lpstr>
      <vt:lpstr>1_TC Layout</vt:lpstr>
      <vt:lpstr>PowerPoint Presentation</vt:lpstr>
      <vt:lpstr>Risk Management</vt:lpstr>
      <vt:lpstr>The Supervisory Approach</vt:lpstr>
      <vt:lpstr>Fundamental understanding for a risk based supervisory framework: </vt:lpstr>
      <vt:lpstr>Boards of Directors</vt:lpstr>
      <vt:lpstr>Risk Governance – Boards of Directors</vt:lpstr>
      <vt:lpstr>Does this look familiar?</vt:lpstr>
      <vt:lpstr>Risk Governance – Boards of Directors</vt:lpstr>
      <vt:lpstr>Risk Appetite </vt:lpstr>
      <vt:lpstr>Risk Appetite</vt:lpstr>
      <vt:lpstr>Risk Appetite</vt:lpstr>
      <vt:lpstr>Risk Appetite</vt:lpstr>
      <vt:lpstr>Risk Appetite</vt:lpstr>
      <vt:lpstr>Risk Appetite</vt:lpstr>
      <vt:lpstr>Risk Appetite</vt:lpstr>
      <vt:lpstr>Risk Appetite</vt:lpstr>
      <vt:lpstr>Risk Appetite</vt:lpstr>
      <vt:lpstr>Different Risk Appetites – are you concerned?</vt:lpstr>
      <vt:lpstr>Enterprise Risk Management</vt:lpstr>
      <vt:lpstr>Enterprise Risk Management</vt:lpstr>
      <vt:lpstr>Control Functions (Oversight)</vt:lpstr>
      <vt:lpstr>Control Functions (Oversight)</vt:lpstr>
      <vt:lpstr>Control Functions (Oversight)</vt:lpstr>
      <vt:lpstr>Own Risk and Solvency Assessment</vt:lpstr>
      <vt:lpstr>Own Risk and Solvency Assessment</vt:lpstr>
      <vt:lpstr>Own Risk and Solvency Assessment</vt:lpstr>
      <vt:lpstr>Own Risk and Solvency Assessment</vt:lpstr>
      <vt:lpstr>Own Risk and Solvency Assessment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management. The supervisor's perspective  </dc:title>
  <dc:creator>Milenio</dc:creator>
  <cp:lastModifiedBy>Bruce Thompson</cp:lastModifiedBy>
  <cp:revision>37</cp:revision>
  <cp:lastPrinted>2018-08-01T02:28:43Z</cp:lastPrinted>
  <dcterms:created xsi:type="dcterms:W3CDTF">2018-07-11T02:37:02Z</dcterms:created>
  <dcterms:modified xsi:type="dcterms:W3CDTF">2018-08-01T02:36:21Z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0x0101006E88D8EF5B6D6A4FA4F24A38221CA2A7</vt:lpwstr>
  </property>
  <property fmtid="{D5CDD505-2E9C-101B-9397-08002B2CF9AE}" pid="3" name="Año">
    <vt:lpwstr>22;#2018|1aea1c8a-2a46-4c33-9d13-9810720611de</vt:lpwstr>
  </property>
</Properties>
</file>