
<file path=[Content_Types].xml><?xml version="1.0" encoding="utf-8"?>
<Types xmlns="http://schemas.openxmlformats.org/package/2006/content-types">
  <Default Extension="docx" ContentType="application/vnd.openxmlformats-officedocument.wordprocessingml.document"/>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0D7DD9" w:rsidR="002218A1" w:rsidP="002218A1" w:rsidRDefault="002218A1" w14:paraId="39F53FEB" w14:textId="77777777">
      <w:pPr>
        <w:ind w:left="-567"/>
        <w:jc w:val="both"/>
        <w:rPr>
          <w:rFonts w:ascii="Roboto" w:hAnsi="Roboto"/>
          <w:i/>
          <w:color w:val="000000"/>
          <w:szCs w:val="22"/>
        </w:rPr>
      </w:pPr>
      <w:r w:rsidRPr="000D7DD9">
        <w:rPr>
          <w:rFonts w:ascii="Roboto" w:hAnsi="Roboto"/>
          <w:i/>
          <w:color w:val="000000"/>
          <w:szCs w:val="22"/>
        </w:rPr>
        <w:t>Tomás Soley Pérez</w:t>
      </w:r>
    </w:p>
    <w:p w:rsidRPr="000D7DD9" w:rsidR="002218A1" w:rsidP="002218A1" w:rsidRDefault="002218A1" w14:paraId="10A1F7CF" w14:textId="77777777">
      <w:pPr>
        <w:ind w:left="-567"/>
        <w:jc w:val="both"/>
        <w:rPr>
          <w:rFonts w:ascii="Roboto" w:hAnsi="Roboto"/>
          <w:i/>
          <w:color w:val="000000"/>
          <w:szCs w:val="22"/>
        </w:rPr>
      </w:pPr>
      <w:r w:rsidRPr="000D7DD9">
        <w:rPr>
          <w:rFonts w:ascii="Roboto" w:hAnsi="Roboto"/>
          <w:i/>
          <w:color w:val="000000"/>
          <w:szCs w:val="22"/>
        </w:rPr>
        <w:t>Superintendente de Seguros</w:t>
      </w:r>
    </w:p>
    <w:p w:rsidRPr="000D7DD9" w:rsidR="002218A1" w:rsidP="002218A1" w:rsidRDefault="002218A1" w14:paraId="30AC8715" w14:textId="77777777">
      <w:pPr>
        <w:jc w:val="both"/>
        <w:rPr>
          <w:rFonts w:ascii="Roboto" w:hAnsi="Roboto"/>
          <w:color w:val="000000"/>
          <w:sz w:val="22"/>
          <w:szCs w:val="22"/>
        </w:rPr>
      </w:pPr>
    </w:p>
    <w:p w:rsidRPr="000D7DD9" w:rsidR="002218A1" w:rsidP="002218A1" w:rsidRDefault="002218A1" w14:paraId="65C70406" w14:textId="77777777">
      <w:pPr>
        <w:jc w:val="both"/>
        <w:rPr>
          <w:rFonts w:ascii="Roboto" w:hAnsi="Roboto"/>
          <w:color w:val="000000"/>
          <w:sz w:val="22"/>
          <w:szCs w:val="22"/>
        </w:rPr>
      </w:pPr>
    </w:p>
    <w:p w:rsidRPr="000D7DD9" w:rsidR="00D82FEB" w:rsidP="002218A1" w:rsidRDefault="00D82FEB" w14:paraId="4DB6CA7F" w14:textId="77777777">
      <w:pPr>
        <w:jc w:val="both"/>
        <w:rPr>
          <w:rFonts w:ascii="Roboto" w:hAnsi="Roboto"/>
          <w:color w:val="000000"/>
          <w:sz w:val="22"/>
          <w:szCs w:val="22"/>
        </w:rPr>
      </w:pPr>
    </w:p>
    <w:sdt>
      <w:sdtPr>
        <w:rPr>
          <w:rFonts w:ascii="Roboto" w:hAnsi="Roboto"/>
          <w:b/>
          <w:i/>
          <w:color w:val="000000"/>
        </w:rPr>
        <w:alias w:val="Consecutivo"/>
        <w:tag w:val="Consecutivo"/>
        <w:id w:val="1842578847"/>
        <w:placeholder>
          <w:docPart w:val="FB3BBA5D3FF5493E89B31DBF43121BF8"/>
        </w:placeholder>
        <w:text/>
      </w:sdtPr>
      <w:sdtEndPr/>
      <w:sdtContent>
        <w:p w:rsidRPr="000D7DD9" w:rsidR="00A02268" w:rsidP="002218A1" w:rsidRDefault="008D725A" w14:paraId="78833E81" w14:textId="77777777">
          <w:pPr>
            <w:jc w:val="both"/>
            <w:rPr>
              <w:rFonts w:ascii="Roboto" w:hAnsi="Roboto"/>
              <w:b/>
              <w:i/>
              <w:color w:val="000000"/>
            </w:rPr>
          </w:pPr>
          <w:r>
            <w:rPr>
              <w:rFonts w:ascii="Roboto" w:hAnsi="Roboto"/>
              <w:b/>
              <w:i/>
              <w:color w:val="000000"/>
            </w:rPr>
            <w:t>SGS-0359-2026</w:t>
          </w:r>
        </w:p>
      </w:sdtContent>
    </w:sdt>
    <w:p w:rsidRPr="000D7DD9" w:rsidR="005A1442" w:rsidP="005A1442" w:rsidRDefault="006846FB" w14:paraId="5E01C8EE" w14:textId="3D2500D1">
      <w:pPr>
        <w:jc w:val="both"/>
        <w:rPr>
          <w:rFonts w:ascii="Roboto" w:hAnsi="Roboto"/>
          <w:color w:val="000000"/>
          <w:sz w:val="22"/>
          <w:szCs w:val="22"/>
        </w:rPr>
      </w:pPr>
      <w:r>
        <w:rPr>
          <w:rFonts w:ascii="Roboto" w:hAnsi="Roboto"/>
          <w:color w:val="000000"/>
        </w:rPr>
        <w:t>23</w:t>
      </w:r>
      <w:r w:rsidRPr="000D7DD9" w:rsidR="000D7DD9">
        <w:rPr>
          <w:rFonts w:ascii="Roboto" w:hAnsi="Roboto"/>
          <w:color w:val="000000"/>
        </w:rPr>
        <w:t xml:space="preserve"> de </w:t>
      </w:r>
      <w:r>
        <w:rPr>
          <w:rFonts w:ascii="Roboto" w:hAnsi="Roboto"/>
          <w:color w:val="000000"/>
        </w:rPr>
        <w:t>marzo</w:t>
      </w:r>
      <w:r w:rsidRPr="000D7DD9" w:rsidR="000D7DD9">
        <w:rPr>
          <w:rFonts w:ascii="Roboto" w:hAnsi="Roboto"/>
          <w:color w:val="000000"/>
        </w:rPr>
        <w:t xml:space="preserve"> de 202</w:t>
      </w:r>
      <w:r>
        <w:rPr>
          <w:rFonts w:ascii="Roboto" w:hAnsi="Roboto"/>
          <w:color w:val="000000"/>
        </w:rPr>
        <w:t>6</w:t>
      </w:r>
    </w:p>
    <w:p w:rsidRPr="000D7DD9" w:rsidR="005A1442" w:rsidP="005A1442" w:rsidRDefault="005A1442" w14:paraId="05864C39" w14:textId="77777777">
      <w:pPr>
        <w:jc w:val="both"/>
        <w:rPr>
          <w:rFonts w:ascii="Roboto" w:hAnsi="Roboto"/>
          <w:color w:val="000000"/>
          <w:sz w:val="22"/>
          <w:szCs w:val="22"/>
        </w:rPr>
      </w:pPr>
    </w:p>
    <w:p w:rsidR="006846FB" w:rsidP="006846FB" w:rsidRDefault="006846FB" w14:paraId="0FEB7812" w14:textId="77777777">
      <w:pPr>
        <w:jc w:val="both"/>
        <w:rPr>
          <w:rFonts w:ascii="Roboto" w:hAnsi="Roboto"/>
          <w:color w:val="000000"/>
          <w:lang w:val="es-CR"/>
        </w:rPr>
      </w:pPr>
    </w:p>
    <w:p w:rsidRPr="006846FB" w:rsidR="006846FB" w:rsidP="006846FB" w:rsidRDefault="006846FB" w14:paraId="268FB303" w14:textId="56B59A40">
      <w:pPr>
        <w:jc w:val="both"/>
        <w:rPr>
          <w:rFonts w:ascii="Roboto" w:hAnsi="Roboto"/>
          <w:color w:val="000000"/>
          <w:lang w:val="es-CR"/>
        </w:rPr>
      </w:pPr>
      <w:r w:rsidRPr="006846FB">
        <w:rPr>
          <w:rFonts w:ascii="Roboto" w:hAnsi="Roboto"/>
          <w:color w:val="000000"/>
          <w:lang w:val="es-CR"/>
        </w:rPr>
        <w:t>Señoras / Señores</w:t>
      </w:r>
    </w:p>
    <w:p w:rsidRPr="006846FB" w:rsidR="006846FB" w:rsidP="006846FB" w:rsidRDefault="006846FB" w14:paraId="71D34504" w14:textId="77777777">
      <w:pPr>
        <w:jc w:val="both"/>
        <w:rPr>
          <w:rFonts w:ascii="Roboto" w:hAnsi="Roboto"/>
          <w:color w:val="000000"/>
          <w:lang w:val="es-CR"/>
        </w:rPr>
      </w:pPr>
      <w:r w:rsidRPr="006846FB">
        <w:rPr>
          <w:rFonts w:ascii="Roboto" w:hAnsi="Roboto"/>
          <w:color w:val="000000"/>
          <w:lang w:val="es-CR"/>
        </w:rPr>
        <w:t>Gerentes Generales</w:t>
      </w:r>
    </w:p>
    <w:p w:rsidRPr="006846FB" w:rsidR="006846FB" w:rsidP="006846FB" w:rsidRDefault="006846FB" w14:paraId="510B9CDE" w14:textId="77777777">
      <w:pPr>
        <w:jc w:val="both"/>
        <w:rPr>
          <w:rFonts w:ascii="Roboto" w:hAnsi="Roboto"/>
          <w:b/>
          <w:iCs/>
          <w:color w:val="000000"/>
          <w:lang w:val="es-CR"/>
        </w:rPr>
      </w:pPr>
      <w:r w:rsidRPr="006846FB">
        <w:rPr>
          <w:rFonts w:ascii="Roboto" w:hAnsi="Roboto"/>
          <w:b/>
          <w:iCs/>
          <w:color w:val="000000"/>
          <w:lang w:val="es-CR"/>
        </w:rPr>
        <w:t>Compañías Aseguradoras</w:t>
      </w:r>
    </w:p>
    <w:p w:rsidRPr="006846FB" w:rsidR="006846FB" w:rsidP="006846FB" w:rsidRDefault="006846FB" w14:paraId="458DD893" w14:textId="77777777">
      <w:pPr>
        <w:jc w:val="both"/>
        <w:rPr>
          <w:rFonts w:ascii="Roboto" w:hAnsi="Roboto"/>
          <w:b/>
          <w:iCs/>
          <w:color w:val="000000"/>
          <w:lang w:val="es-CR"/>
        </w:rPr>
      </w:pPr>
      <w:r w:rsidRPr="006846FB">
        <w:rPr>
          <w:rFonts w:ascii="Roboto" w:hAnsi="Roboto"/>
          <w:b/>
          <w:iCs/>
          <w:color w:val="000000"/>
          <w:lang w:val="es-CR"/>
        </w:rPr>
        <w:t>Sociedades Corredoras de Seguros</w:t>
      </w:r>
    </w:p>
    <w:p w:rsidRPr="006846FB" w:rsidR="006846FB" w:rsidP="006846FB" w:rsidRDefault="006846FB" w14:paraId="6DBA56C4" w14:textId="77777777">
      <w:pPr>
        <w:jc w:val="both"/>
        <w:rPr>
          <w:rFonts w:ascii="Roboto" w:hAnsi="Roboto"/>
          <w:b/>
          <w:iCs/>
          <w:color w:val="000000"/>
          <w:lang w:val="es-CR"/>
        </w:rPr>
      </w:pPr>
      <w:r w:rsidRPr="006846FB">
        <w:rPr>
          <w:rFonts w:ascii="Roboto" w:hAnsi="Roboto"/>
          <w:b/>
          <w:iCs/>
          <w:color w:val="000000"/>
          <w:lang w:val="es-CR"/>
        </w:rPr>
        <w:t>Sociedades Agencia de Seguros</w:t>
      </w:r>
    </w:p>
    <w:p w:rsidRPr="006846FB" w:rsidR="006846FB" w:rsidP="006846FB" w:rsidRDefault="006846FB" w14:paraId="209F9577" w14:textId="77777777">
      <w:pPr>
        <w:jc w:val="both"/>
        <w:rPr>
          <w:rFonts w:ascii="Roboto" w:hAnsi="Roboto"/>
          <w:b/>
          <w:iCs/>
          <w:lang w:val="es-CR"/>
        </w:rPr>
      </w:pPr>
      <w:r w:rsidRPr="006846FB">
        <w:rPr>
          <w:rFonts w:ascii="Roboto" w:hAnsi="Roboto"/>
          <w:b/>
          <w:iCs/>
          <w:lang w:val="es-CR"/>
        </w:rPr>
        <w:t>Asociación de Aseguradoras Privadas</w:t>
      </w:r>
    </w:p>
    <w:p w:rsidRPr="006846FB" w:rsidR="006846FB" w:rsidP="006846FB" w:rsidRDefault="006846FB" w14:paraId="2535BE3D" w14:textId="77777777">
      <w:pPr>
        <w:jc w:val="both"/>
        <w:rPr>
          <w:rFonts w:ascii="Roboto" w:hAnsi="Roboto"/>
          <w:b/>
          <w:iCs/>
          <w:lang w:val="es-CR"/>
        </w:rPr>
      </w:pPr>
      <w:r w:rsidRPr="006846FB">
        <w:rPr>
          <w:rFonts w:ascii="Roboto" w:hAnsi="Roboto"/>
          <w:b/>
          <w:iCs/>
          <w:lang w:val="es-CR"/>
        </w:rPr>
        <w:t>Cámara de Intermediarios de Seguros</w:t>
      </w:r>
    </w:p>
    <w:p w:rsidR="006846FB" w:rsidP="006846FB" w:rsidRDefault="006846FB" w14:paraId="19CFF2FE" w14:textId="77777777">
      <w:pPr>
        <w:jc w:val="both"/>
        <w:rPr>
          <w:rFonts w:ascii="Roboto" w:hAnsi="Roboto"/>
          <w:lang w:val="es-CR"/>
        </w:rPr>
      </w:pPr>
    </w:p>
    <w:p w:rsidRPr="006846FB" w:rsidR="006846FB" w:rsidP="006846FB" w:rsidRDefault="006846FB" w14:paraId="1BFA2652" w14:textId="77777777">
      <w:pPr>
        <w:jc w:val="both"/>
        <w:rPr>
          <w:rFonts w:ascii="Roboto" w:hAnsi="Roboto"/>
          <w:lang w:val="es-CR"/>
        </w:rPr>
      </w:pPr>
    </w:p>
    <w:p w:rsidRPr="006846FB" w:rsidR="006846FB" w:rsidP="006846FB" w:rsidRDefault="006846FB" w14:paraId="59A9C307" w14:textId="77777777">
      <w:pPr>
        <w:jc w:val="both"/>
        <w:rPr>
          <w:rFonts w:ascii="Roboto" w:hAnsi="Roboto"/>
          <w:lang w:val="es-CR"/>
        </w:rPr>
      </w:pPr>
      <w:r w:rsidRPr="006846FB">
        <w:rPr>
          <w:rFonts w:ascii="Roboto" w:hAnsi="Roboto"/>
          <w:lang w:val="es-CR"/>
        </w:rPr>
        <w:t>Estimada señora/Estimado señor:</w:t>
      </w:r>
    </w:p>
    <w:p w:rsidRPr="006846FB" w:rsidR="006846FB" w:rsidP="006846FB" w:rsidRDefault="006846FB" w14:paraId="60ABCBB1" w14:textId="77777777">
      <w:pPr>
        <w:jc w:val="both"/>
        <w:rPr>
          <w:rFonts w:ascii="Roboto" w:hAnsi="Roboto"/>
          <w:lang w:val="es-CR"/>
        </w:rPr>
      </w:pPr>
    </w:p>
    <w:p w:rsidRPr="006846FB" w:rsidR="006846FB" w:rsidP="006846FB" w:rsidRDefault="006846FB" w14:paraId="39B23193" w14:textId="77777777">
      <w:pPr>
        <w:autoSpaceDE w:val="0"/>
        <w:autoSpaceDN w:val="0"/>
        <w:adjustRightInd w:val="0"/>
        <w:jc w:val="both"/>
        <w:rPr>
          <w:rFonts w:ascii="Roboto" w:hAnsi="Roboto" w:eastAsiaTheme="minorHAnsi" w:cstheme="minorHAnsi"/>
          <w:color w:val="000000"/>
          <w:lang w:val="es-CR" w:eastAsia="en-US"/>
        </w:rPr>
      </w:pPr>
      <w:r w:rsidRPr="006846FB">
        <w:rPr>
          <w:rFonts w:ascii="Roboto" w:hAnsi="Roboto" w:eastAsiaTheme="minorHAnsi" w:cstheme="minorHAnsi"/>
          <w:color w:val="000000"/>
          <w:lang w:val="es-CR" w:eastAsia="en-US"/>
        </w:rPr>
        <w:t xml:space="preserve">El Acuerdo CONASSIF 16-22 </w:t>
      </w:r>
      <w:r w:rsidRPr="006846FB">
        <w:rPr>
          <w:rFonts w:ascii="Roboto" w:hAnsi="Roboto" w:eastAsiaTheme="minorHAnsi" w:cstheme="minorHAnsi"/>
          <w:i/>
          <w:iCs/>
          <w:color w:val="000000"/>
          <w:lang w:val="es-CR" w:eastAsia="en-US"/>
        </w:rPr>
        <w:t>Reglamento</w:t>
      </w:r>
      <w:r w:rsidRPr="006846FB">
        <w:rPr>
          <w:rFonts w:ascii="Roboto" w:hAnsi="Roboto" w:eastAsiaTheme="minorHAnsi" w:cstheme="minorHAnsi"/>
          <w:color w:val="000000"/>
          <w:lang w:val="es-CR" w:eastAsia="en-US"/>
        </w:rPr>
        <w:t xml:space="preserve"> sobre Supervisión </w:t>
      </w:r>
      <w:r w:rsidRPr="006846FB">
        <w:rPr>
          <w:rFonts w:ascii="Roboto" w:hAnsi="Roboto" w:eastAsiaTheme="minorHAnsi" w:cstheme="minorHAnsi"/>
          <w:i/>
          <w:iCs/>
          <w:color w:val="000000"/>
          <w:lang w:val="es-CR" w:eastAsia="en-US"/>
        </w:rPr>
        <w:t>Consolidada,</w:t>
      </w:r>
      <w:r w:rsidRPr="006846FB">
        <w:rPr>
          <w:rFonts w:ascii="Roboto" w:hAnsi="Roboto" w:eastAsiaTheme="minorHAnsi" w:cstheme="minorHAnsi"/>
          <w:color w:val="000000"/>
          <w:lang w:val="es-CR" w:eastAsia="en-US"/>
        </w:rPr>
        <w:t xml:space="preserve"> aprobado por el Consejo Nacional de Supervisión del Sistema Financiero (CONASSIF) en las sesiones 1759-2022 y 1760-2022 celebradas el 26 de setiembre de 2022 y publicado en el alcance 222 del diario oficial La Gaceta 198, del 18 de octubre de 2022, sustituyó al </w:t>
      </w:r>
      <w:r w:rsidRPr="006846FB">
        <w:rPr>
          <w:rFonts w:ascii="Roboto" w:hAnsi="Roboto" w:eastAsiaTheme="minorHAnsi" w:cstheme="minorHAnsi"/>
          <w:i/>
          <w:iCs/>
          <w:color w:val="000000"/>
          <w:lang w:val="es-CR" w:eastAsia="en-US"/>
        </w:rPr>
        <w:t>Reglamento sobre suficiencia patrimonial de grupos y conglomerados financieros</w:t>
      </w:r>
      <w:r w:rsidRPr="006846FB">
        <w:rPr>
          <w:rFonts w:ascii="Roboto" w:hAnsi="Roboto" w:eastAsiaTheme="minorHAnsi" w:cstheme="minorHAnsi"/>
          <w:color w:val="000000"/>
          <w:lang w:val="es-CR" w:eastAsia="en-US"/>
        </w:rPr>
        <w:t xml:space="preserve">, y tiene como objeto </w:t>
      </w:r>
      <w:r w:rsidRPr="006846FB">
        <w:rPr>
          <w:rFonts w:ascii="Roboto" w:hAnsi="Roboto" w:eastAsiaTheme="minorHAnsi" w:cstheme="minorHAnsi"/>
          <w:i/>
          <w:iCs/>
          <w:color w:val="000000"/>
          <w:lang w:val="es-CR" w:eastAsia="en-US"/>
        </w:rPr>
        <w:t>“establecer el marco regulatorio para la supervisión consolidada sobre los grupos y conglomerados financieros”</w:t>
      </w:r>
      <w:r w:rsidRPr="006846FB">
        <w:rPr>
          <w:rFonts w:ascii="Roboto" w:hAnsi="Roboto" w:eastAsiaTheme="minorHAnsi" w:cstheme="minorHAnsi"/>
          <w:color w:val="000000"/>
          <w:lang w:val="es-CR" w:eastAsia="en-US"/>
        </w:rPr>
        <w:t>, para lo cual establece que:</w:t>
      </w:r>
    </w:p>
    <w:p w:rsidRPr="006846FB" w:rsidR="006846FB" w:rsidP="006846FB" w:rsidRDefault="006846FB" w14:paraId="042499F1" w14:textId="77777777">
      <w:pPr>
        <w:autoSpaceDE w:val="0"/>
        <w:autoSpaceDN w:val="0"/>
        <w:adjustRightInd w:val="0"/>
        <w:jc w:val="both"/>
        <w:rPr>
          <w:rFonts w:ascii="Roboto" w:hAnsi="Roboto" w:eastAsiaTheme="minorHAnsi" w:cstheme="minorHAnsi"/>
          <w:color w:val="000000"/>
          <w:lang w:val="es-CR" w:eastAsia="en-US"/>
        </w:rPr>
      </w:pPr>
    </w:p>
    <w:p w:rsidRPr="006846FB" w:rsidR="006846FB" w:rsidP="006846FB" w:rsidRDefault="006846FB" w14:paraId="0B32553F" w14:textId="77777777">
      <w:pPr>
        <w:autoSpaceDE w:val="0"/>
        <w:autoSpaceDN w:val="0"/>
        <w:adjustRightInd w:val="0"/>
        <w:ind w:left="567" w:right="713"/>
        <w:jc w:val="both"/>
        <w:rPr>
          <w:rFonts w:ascii="Roboto" w:hAnsi="Roboto" w:eastAsiaTheme="minorHAnsi"/>
          <w:i/>
          <w:iCs/>
          <w:color w:val="000000"/>
          <w:sz w:val="20"/>
          <w:szCs w:val="20"/>
          <w:lang w:val="es-CR" w:eastAsia="en-US"/>
        </w:rPr>
      </w:pPr>
      <w:r w:rsidRPr="006846FB">
        <w:rPr>
          <w:rFonts w:ascii="Roboto" w:hAnsi="Roboto" w:eastAsiaTheme="minorHAnsi" w:cstheme="minorHAnsi"/>
          <w:i/>
          <w:iCs/>
          <w:color w:val="000000"/>
          <w:sz w:val="20"/>
          <w:szCs w:val="20"/>
          <w:lang w:val="es-CR" w:eastAsia="en-US"/>
        </w:rPr>
        <w:t>“Se entiende por supervisión consolidada un enfoque de supervisión complementario e integral que aplica el supervisor responsable, para evaluar los riesgos que enfrentan las entidades supervisadas sujetas a un régimen jurídico especial de supervisión a nivel local, en sus interrelaciones por el hecho de formar parte de un grupo o conglomerado financiero. Las empresas supervisadas integrantes del grupo o conglomerado, que por la naturaleza de sus operaciones no están sujetas a un régimen jurídico especial de supervisión a nivel local, serán supervisadas según su impacto en la estabilidad y solvencia del grupo o conglomerado financiero”.</w:t>
      </w:r>
    </w:p>
    <w:p w:rsidRPr="006846FB" w:rsidR="006846FB" w:rsidP="006846FB" w:rsidRDefault="006846FB" w14:paraId="24FD0930" w14:textId="77777777">
      <w:pPr>
        <w:autoSpaceDE w:val="0"/>
        <w:autoSpaceDN w:val="0"/>
        <w:adjustRightInd w:val="0"/>
        <w:jc w:val="both"/>
        <w:rPr>
          <w:rFonts w:asciiTheme="majorHAnsi" w:hAnsiTheme="majorHAnsi" w:eastAsiaTheme="minorHAnsi"/>
          <w:color w:val="000000"/>
          <w:lang w:val="es-CR" w:eastAsia="en-US"/>
        </w:rPr>
      </w:pPr>
    </w:p>
    <w:p w:rsidRPr="006846FB" w:rsidR="006846FB" w:rsidP="006846FB" w:rsidRDefault="006846FB" w14:paraId="1A562BDD" w14:textId="77777777">
      <w:pPr>
        <w:jc w:val="both"/>
        <w:rPr>
          <w:rFonts w:ascii="Roboto" w:hAnsi="Roboto" w:cstheme="minorHAnsi"/>
          <w:lang w:val="es-CR"/>
        </w:rPr>
      </w:pPr>
      <w:r w:rsidRPr="006846FB">
        <w:rPr>
          <w:rFonts w:ascii="Roboto" w:hAnsi="Roboto" w:cstheme="minorHAnsi"/>
          <w:lang w:val="es-CR"/>
        </w:rPr>
        <w:t xml:space="preserve">El Título IV, del Capítulo III del Acuerdo CONASSIF 16-22, entrará en vigor el 30 de setiembre de 2026, por lo cual resulta necesario modificar el acuerdo de superintendente SGS-DES-A-021-2013, </w:t>
      </w:r>
      <w:r w:rsidRPr="006846FB">
        <w:rPr>
          <w:rFonts w:ascii="Roboto" w:hAnsi="Roboto" w:cstheme="minorHAnsi"/>
          <w:bCs/>
          <w:i/>
          <w:lang w:val="es-CR"/>
        </w:rPr>
        <w:t>Disposiciones para la Remisión de la Información Contable y Estadística a la Superintendencia General de Seguros por parte de las Entidades Supervisadas</w:t>
      </w:r>
      <w:r w:rsidRPr="006846FB">
        <w:rPr>
          <w:rFonts w:asciiTheme="minorHAnsi" w:hAnsiTheme="minorHAnsi" w:cstheme="minorHAnsi"/>
          <w:bCs/>
          <w:i/>
          <w:lang w:val="es-CR"/>
        </w:rPr>
        <w:t xml:space="preserve">, </w:t>
      </w:r>
      <w:r w:rsidRPr="006846FB">
        <w:rPr>
          <w:rFonts w:ascii="Roboto" w:hAnsi="Roboto" w:cstheme="minorHAnsi"/>
          <w:lang w:val="es-CR"/>
        </w:rPr>
        <w:t>para requerir a las entidades aseguradoras y reaseguradoras, intermediarios de seguros y empresas que pertenecen a grupos y conglomerados financieros la remisión de la siguiente información:</w:t>
      </w:r>
    </w:p>
    <w:p w:rsidRPr="006846FB" w:rsidR="006846FB" w:rsidP="006846FB" w:rsidRDefault="006846FB" w14:paraId="76DD8450" w14:textId="77777777">
      <w:pPr>
        <w:jc w:val="both"/>
        <w:rPr>
          <w:rFonts w:ascii="Roboto" w:hAnsi="Roboto" w:cstheme="minorHAnsi"/>
          <w:lang w:val="es-CR"/>
        </w:rPr>
      </w:pPr>
    </w:p>
    <w:p w:rsidRPr="006846FB" w:rsidR="006846FB" w:rsidP="006846FB" w:rsidRDefault="006846FB" w14:paraId="2B29F8C2" w14:textId="77777777">
      <w:pPr>
        <w:numPr>
          <w:ilvl w:val="0"/>
          <w:numId w:val="1"/>
        </w:numPr>
        <w:contextualSpacing/>
        <w:jc w:val="both"/>
        <w:rPr>
          <w:rFonts w:ascii="Roboto" w:hAnsi="Roboto" w:cstheme="minorHAnsi"/>
          <w:lang w:val="es-CR"/>
        </w:rPr>
      </w:pPr>
      <w:r w:rsidRPr="006846FB">
        <w:rPr>
          <w:rFonts w:ascii="Roboto" w:hAnsi="Roboto" w:cstheme="minorHAnsi"/>
          <w:lang w:val="es-CR"/>
        </w:rPr>
        <w:lastRenderedPageBreak/>
        <w:t>Operaciones Activas Directas e Indirectas (OADI).</w:t>
      </w:r>
    </w:p>
    <w:p w:rsidRPr="006846FB" w:rsidR="006846FB" w:rsidP="006846FB" w:rsidRDefault="006846FB" w14:paraId="04390285" w14:textId="77777777">
      <w:pPr>
        <w:numPr>
          <w:ilvl w:val="0"/>
          <w:numId w:val="1"/>
        </w:numPr>
        <w:contextualSpacing/>
        <w:jc w:val="both"/>
        <w:rPr>
          <w:rFonts w:ascii="Roboto" w:hAnsi="Roboto" w:cstheme="minorHAnsi"/>
          <w:lang w:val="es-CR"/>
        </w:rPr>
      </w:pPr>
      <w:r w:rsidRPr="006846FB">
        <w:rPr>
          <w:rFonts w:ascii="Roboto" w:hAnsi="Roboto" w:cstheme="minorHAnsi"/>
          <w:lang w:val="es-CR"/>
        </w:rPr>
        <w:t>Cuentas y cálculo del capital ajustado.</w:t>
      </w:r>
    </w:p>
    <w:p w:rsidRPr="006846FB" w:rsidR="006846FB" w:rsidP="006846FB" w:rsidRDefault="006846FB" w14:paraId="1A226C34" w14:textId="77777777">
      <w:pPr>
        <w:numPr>
          <w:ilvl w:val="0"/>
          <w:numId w:val="1"/>
        </w:numPr>
        <w:contextualSpacing/>
        <w:jc w:val="both"/>
        <w:rPr>
          <w:rFonts w:ascii="Roboto" w:hAnsi="Roboto" w:cstheme="minorHAnsi"/>
          <w:lang w:val="es-CR"/>
        </w:rPr>
      </w:pPr>
      <w:r w:rsidRPr="006846FB">
        <w:rPr>
          <w:rFonts w:ascii="Roboto" w:hAnsi="Roboto" w:cstheme="minorHAnsi"/>
          <w:lang w:val="es-CR"/>
        </w:rPr>
        <w:t>Informe anual de grupo económico.</w:t>
      </w:r>
    </w:p>
    <w:p w:rsidRPr="006846FB" w:rsidR="006846FB" w:rsidP="006846FB" w:rsidRDefault="006846FB" w14:paraId="359DD019" w14:textId="77777777">
      <w:pPr>
        <w:jc w:val="both"/>
        <w:rPr>
          <w:rFonts w:asciiTheme="minorHAnsi" w:hAnsiTheme="minorHAnsi" w:cstheme="minorHAnsi"/>
          <w:lang w:val="es-CR"/>
        </w:rPr>
      </w:pPr>
    </w:p>
    <w:p w:rsidRPr="006846FB" w:rsidR="006846FB" w:rsidP="006846FB" w:rsidRDefault="006846FB" w14:paraId="02451452" w14:textId="77777777">
      <w:pPr>
        <w:jc w:val="both"/>
        <w:rPr>
          <w:rFonts w:asciiTheme="majorHAnsi" w:hAnsiTheme="majorHAnsi"/>
          <w:lang w:val="es-CR"/>
        </w:rPr>
      </w:pPr>
      <w:r w:rsidRPr="006846FB">
        <w:rPr>
          <w:rFonts w:ascii="Roboto" w:hAnsi="Roboto" w:cstheme="minorHAnsi"/>
          <w:lang w:val="es-CR"/>
        </w:rPr>
        <w:t>Adicionalmente, es necesario actualizar en el acuerdo en cita la referencia a la normativa de supervisión consolidada vigente y además se aprovecha la reforma para incluir campos adicionales en el Anexo 15 sobre información crediticia, cambiar el formato y medio de remisión de esa información.</w:t>
      </w:r>
    </w:p>
    <w:p w:rsidRPr="006846FB" w:rsidR="006846FB" w:rsidP="006846FB" w:rsidRDefault="006846FB" w14:paraId="2F293AF9" w14:textId="77777777">
      <w:pPr>
        <w:jc w:val="both"/>
        <w:rPr>
          <w:rFonts w:asciiTheme="majorHAnsi" w:hAnsiTheme="majorHAnsi"/>
          <w:i/>
          <w:lang w:val="es-CR"/>
        </w:rPr>
      </w:pPr>
    </w:p>
    <w:p w:rsidRPr="006846FB" w:rsidR="006846FB" w:rsidP="006846FB" w:rsidRDefault="006846FB" w14:paraId="5BC82A3D" w14:textId="77777777">
      <w:pPr>
        <w:jc w:val="both"/>
        <w:rPr>
          <w:rFonts w:ascii="Roboto" w:hAnsi="Roboto"/>
          <w:lang w:val="es-CR"/>
        </w:rPr>
      </w:pPr>
      <w:r w:rsidRPr="006846FB">
        <w:rPr>
          <w:rFonts w:ascii="Roboto" w:hAnsi="Roboto"/>
          <w:lang w:val="es-CR"/>
        </w:rPr>
        <w:t xml:space="preserve">Por lo que, en acatamiento de lo estipulado en el artículo 361, numeral 2, de la Ley General de Administración Pública, se remite en consulta de su representada </w:t>
      </w:r>
      <w:r w:rsidRPr="006846FB">
        <w:rPr>
          <w:rFonts w:ascii="Roboto" w:hAnsi="Roboto"/>
          <w:bCs/>
          <w:iCs/>
          <w:lang w:val="es-CR"/>
        </w:rPr>
        <w:t xml:space="preserve">el proyecto de acuerdo de Superintendente (Anexo 1), para observaciones y comentarios, los cuales deben remitirse al correo </w:t>
      </w:r>
      <w:hyperlink w:history="1" r:id="rId13">
        <w:r w:rsidRPr="006846FB">
          <w:rPr>
            <w:rFonts w:ascii="Roboto" w:hAnsi="Roboto"/>
            <w:iCs/>
            <w:color w:val="0000FF"/>
            <w:u w:val="single"/>
            <w:lang w:val="es-CR"/>
          </w:rPr>
          <w:t>sugese@sugese.fi.cr</w:t>
        </w:r>
      </w:hyperlink>
      <w:r w:rsidRPr="006846FB">
        <w:rPr>
          <w:rFonts w:ascii="Roboto" w:hAnsi="Roboto"/>
          <w:bCs/>
          <w:iCs/>
          <w:lang w:val="es-CR"/>
        </w:rPr>
        <w:t xml:space="preserve"> , dentro del plazo</w:t>
      </w:r>
      <w:r w:rsidRPr="006846FB">
        <w:rPr>
          <w:rFonts w:ascii="Roboto" w:hAnsi="Roboto"/>
          <w:iCs/>
          <w:lang w:val="es-CR"/>
        </w:rPr>
        <w:t xml:space="preserve"> de</w:t>
      </w:r>
      <w:r w:rsidRPr="006846FB">
        <w:rPr>
          <w:rFonts w:ascii="Roboto" w:hAnsi="Roboto"/>
          <w:lang w:val="es-CR"/>
        </w:rPr>
        <w:t xml:space="preserve"> </w:t>
      </w:r>
      <w:r w:rsidRPr="006846FB">
        <w:rPr>
          <w:rFonts w:ascii="Roboto" w:hAnsi="Roboto"/>
          <w:b/>
          <w:i/>
          <w:lang w:val="es-CR"/>
        </w:rPr>
        <w:t>diez (10) días hábiles</w:t>
      </w:r>
      <w:r w:rsidRPr="006846FB">
        <w:rPr>
          <w:rFonts w:ascii="Roboto" w:hAnsi="Roboto"/>
          <w:lang w:val="es-CR"/>
        </w:rPr>
        <w:t xml:space="preserve"> posteriores a la notificación de este oficio. Para la remisión de las observaciones se recomienda utilizar la matriz incluida en el Anexo 2.</w:t>
      </w:r>
    </w:p>
    <w:p w:rsidRPr="006846FB" w:rsidR="006846FB" w:rsidP="006846FB" w:rsidRDefault="006846FB" w14:paraId="29095774" w14:textId="77777777">
      <w:pPr>
        <w:jc w:val="both"/>
        <w:rPr>
          <w:rFonts w:ascii="Roboto" w:hAnsi="Roboto"/>
          <w:lang w:val="es-CR"/>
        </w:rPr>
      </w:pPr>
    </w:p>
    <w:p w:rsidRPr="006846FB" w:rsidR="006846FB" w:rsidP="006846FB" w:rsidRDefault="006846FB" w14:paraId="666CC931" w14:textId="77777777">
      <w:pPr>
        <w:jc w:val="both"/>
        <w:rPr>
          <w:rFonts w:ascii="Roboto" w:hAnsi="Roboto"/>
          <w:lang w:val="es-CR"/>
        </w:rPr>
      </w:pPr>
    </w:p>
    <w:p w:rsidRPr="006846FB" w:rsidR="006846FB" w:rsidP="006846FB" w:rsidRDefault="006846FB" w14:paraId="766F44A6" w14:textId="77777777">
      <w:pPr>
        <w:jc w:val="both"/>
        <w:rPr>
          <w:rFonts w:ascii="Roboto" w:hAnsi="Roboto"/>
          <w:lang w:val="es-CR"/>
        </w:rPr>
      </w:pPr>
      <w:r w:rsidRPr="006846FB">
        <w:rPr>
          <w:rFonts w:ascii="Roboto" w:hAnsi="Roboto"/>
          <w:lang w:val="es-CR"/>
        </w:rPr>
        <w:t>Cordialmente,</w:t>
      </w:r>
    </w:p>
    <w:p w:rsidRPr="006846FB" w:rsidR="006846FB" w:rsidP="006846FB" w:rsidRDefault="006846FB" w14:paraId="25A98B11" w14:textId="77777777">
      <w:pPr>
        <w:jc w:val="both"/>
        <w:rPr>
          <w:rFonts w:asciiTheme="majorHAnsi" w:hAnsiTheme="majorHAnsi"/>
          <w:lang w:val="es-CR"/>
        </w:rPr>
      </w:pPr>
    </w:p>
    <w:p w:rsidRPr="006846FB" w:rsidR="006846FB" w:rsidP="006846FB" w:rsidRDefault="006846FB" w14:paraId="1B11D284" w14:textId="77777777">
      <w:pPr>
        <w:rPr>
          <w:rFonts w:ascii="Roboto" w:hAnsi="Roboto"/>
          <w:lang w:val="es-CR"/>
        </w:rPr>
      </w:pPr>
      <w:r w:rsidRPr="006846FB">
        <w:rPr>
          <w:rFonts w:ascii="Roboto" w:hAnsi="Roboto"/>
          <w:noProof/>
          <w:lang w:val="es-CR"/>
        </w:rPr>
        <w:drawing>
          <wp:inline distT="0" distB="0" distL="0" distR="0" wp14:anchorId="53BFA49A" wp14:editId="77188075">
            <wp:extent cx="1528719" cy="594501"/>
            <wp:effectExtent l="0" t="0" r="0" b="0"/>
            <wp:docPr id="129027323" name="Imagen 129027323" descr="Interfaz de usuario gráfica&#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9027323" name="Imagen 129027323" descr="Interfaz de usuario gráfica&#10;&#10;El contenido generado por IA puede ser incorrecto."/>
                    <pic:cNvPicPr>
                      <a:picLocks noChangeAspect="1" noChangeArrowheads="1"/>
                    </pic:cNvPicPr>
                  </pic:nvPicPr>
                  <pic:blipFill rotWithShape="1">
                    <a:blip r:embed="rId14" cstate="print">
                      <a:extLst>
                        <a:ext uri="{28A0092B-C50C-407E-A947-70E740481C1C}">
                          <a14:useLocalDpi xmlns:a14="http://schemas.microsoft.com/office/drawing/2010/main" val="0"/>
                        </a:ext>
                      </a:extLst>
                    </a:blip>
                    <a:srcRect/>
                    <a:stretch/>
                  </pic:blipFill>
                  <pic:spPr bwMode="auto">
                    <a:xfrm>
                      <a:off x="0" y="0"/>
                      <a:ext cx="1582230" cy="615311"/>
                    </a:xfrm>
                    <a:prstGeom prst="rect">
                      <a:avLst/>
                    </a:prstGeom>
                    <a:noFill/>
                    <a:ln>
                      <a:noFill/>
                    </a:ln>
                    <a:extLst>
                      <a:ext uri="{53640926-AAD7-44D8-BBD7-CCE9431645EC}">
                        <a14:shadowObscured xmlns:a14="http://schemas.microsoft.com/office/drawing/2010/main"/>
                      </a:ext>
                    </a:extLst>
                  </pic:spPr>
                </pic:pic>
              </a:graphicData>
            </a:graphic>
          </wp:inline>
        </w:drawing>
      </w:r>
    </w:p>
    <w:p w:rsidRPr="006846FB" w:rsidR="006846FB" w:rsidP="006846FB" w:rsidRDefault="006846FB" w14:paraId="15C5D863" w14:textId="77777777">
      <w:pPr>
        <w:rPr>
          <w:rFonts w:ascii="Roboto" w:hAnsi="Roboto"/>
          <w:lang w:val="es-CR"/>
        </w:rPr>
      </w:pPr>
    </w:p>
    <w:p w:rsidRPr="006846FB" w:rsidR="006846FB" w:rsidP="006846FB" w:rsidRDefault="006846FB" w14:paraId="620B1DE9" w14:textId="77777777">
      <w:pPr>
        <w:spacing w:after="200" w:line="276" w:lineRule="auto"/>
        <w:rPr>
          <w:rFonts w:ascii="Roboto" w:hAnsi="Roboto"/>
          <w:lang w:val="es-CR"/>
        </w:rPr>
      </w:pPr>
      <w:r w:rsidRPr="006846FB">
        <w:rPr>
          <w:rFonts w:ascii="Roboto" w:hAnsi="Roboto"/>
          <w:lang w:val="es-CR"/>
        </w:rPr>
        <w:br w:type="page"/>
      </w:r>
    </w:p>
    <w:p w:rsidRPr="006846FB" w:rsidR="006846FB" w:rsidP="006846FB" w:rsidRDefault="006846FB" w14:paraId="5F876C94" w14:textId="77777777">
      <w:pPr>
        <w:pBdr>
          <w:bottom w:val="single" w:color="auto" w:sz="4" w:space="1"/>
        </w:pBdr>
        <w:jc w:val="center"/>
        <w:rPr>
          <w:rFonts w:ascii="Roboto" w:hAnsi="Roboto"/>
          <w:b/>
          <w:sz w:val="28"/>
          <w:szCs w:val="28"/>
        </w:rPr>
      </w:pPr>
      <w:r w:rsidRPr="006846FB">
        <w:rPr>
          <w:rFonts w:ascii="Roboto" w:hAnsi="Roboto"/>
          <w:b/>
          <w:sz w:val="28"/>
          <w:szCs w:val="28"/>
        </w:rPr>
        <w:lastRenderedPageBreak/>
        <w:t>ANEXO 1</w:t>
      </w:r>
    </w:p>
    <w:p w:rsidRPr="006846FB" w:rsidR="006846FB" w:rsidP="006846FB" w:rsidRDefault="006846FB" w14:paraId="695D4A0C" w14:textId="77777777">
      <w:pPr>
        <w:jc w:val="center"/>
        <w:rPr>
          <w:rFonts w:ascii="Roboto" w:hAnsi="Roboto"/>
          <w:b/>
          <w:sz w:val="28"/>
          <w:szCs w:val="28"/>
        </w:rPr>
      </w:pPr>
    </w:p>
    <w:p w:rsidRPr="006846FB" w:rsidR="006846FB" w:rsidP="006846FB" w:rsidRDefault="006846FB" w14:paraId="3AEE97DC" w14:textId="77777777">
      <w:pPr>
        <w:jc w:val="center"/>
        <w:rPr>
          <w:rFonts w:ascii="Roboto" w:hAnsi="Roboto"/>
          <w:b/>
          <w:sz w:val="28"/>
          <w:szCs w:val="28"/>
          <w:lang w:eastAsia="es-CR"/>
        </w:rPr>
      </w:pPr>
      <w:r w:rsidRPr="006846FB">
        <w:rPr>
          <w:rFonts w:ascii="Roboto" w:hAnsi="Roboto"/>
          <w:b/>
          <w:sz w:val="28"/>
          <w:szCs w:val="28"/>
          <w:lang w:eastAsia="es-CR"/>
        </w:rPr>
        <w:t>PROYECTO DE ACUERDO DE SUPERINTENDENTE</w:t>
      </w:r>
    </w:p>
    <w:p w:rsidRPr="006846FB" w:rsidR="006846FB" w:rsidP="006846FB" w:rsidRDefault="006846FB" w14:paraId="6E44A32B" w14:textId="77777777">
      <w:pPr>
        <w:jc w:val="center"/>
        <w:rPr>
          <w:rFonts w:ascii="Roboto" w:hAnsi="Roboto"/>
          <w:b/>
          <w:lang w:eastAsia="es-CR"/>
        </w:rPr>
      </w:pPr>
    </w:p>
    <w:p w:rsidRPr="006846FB" w:rsidR="006846FB" w:rsidP="006846FB" w:rsidRDefault="006846FB" w14:paraId="5A349710" w14:textId="77777777">
      <w:pPr>
        <w:jc w:val="center"/>
        <w:rPr>
          <w:rFonts w:ascii="Roboto" w:hAnsi="Roboto" w:cstheme="minorHAnsi"/>
          <w:b/>
          <w:i/>
          <w:lang w:val="es-ES_tradnl"/>
        </w:rPr>
      </w:pPr>
      <w:r w:rsidRPr="006846FB">
        <w:rPr>
          <w:rFonts w:ascii="Roboto" w:hAnsi="Roboto" w:cstheme="minorHAnsi"/>
          <w:b/>
          <w:caps/>
        </w:rPr>
        <w:t>R</w:t>
      </w:r>
      <w:r w:rsidRPr="006846FB">
        <w:rPr>
          <w:rFonts w:ascii="Roboto" w:hAnsi="Roboto" w:cstheme="minorHAnsi"/>
          <w:b/>
        </w:rPr>
        <w:t xml:space="preserve">eforma al Acuerdo </w:t>
      </w:r>
      <w:r w:rsidRPr="006846FB">
        <w:rPr>
          <w:rFonts w:ascii="Roboto" w:hAnsi="Roboto" w:cstheme="minorHAnsi"/>
          <w:b/>
          <w:i/>
          <w:iCs/>
          <w:caps/>
        </w:rPr>
        <w:t xml:space="preserve">SGS-DES-A-021-2013 </w:t>
      </w:r>
      <w:r w:rsidRPr="006846FB">
        <w:rPr>
          <w:rFonts w:ascii="Roboto" w:hAnsi="Roboto" w:cstheme="minorHAnsi"/>
          <w:b/>
          <w:i/>
          <w:lang w:val="es-ES_tradnl"/>
        </w:rPr>
        <w:t xml:space="preserve">Disposiciones para la Remisión de la Información Contable y Estadística a la Superintendencia General de Seguros por parte de las Entidades Supervisadas, </w:t>
      </w:r>
      <w:r w:rsidRPr="006846FB">
        <w:rPr>
          <w:rFonts w:ascii="Roboto" w:hAnsi="Roboto" w:cstheme="minorHAnsi"/>
          <w:b/>
          <w:iCs/>
          <w:lang w:val="es-ES_tradnl"/>
        </w:rPr>
        <w:t>para normar la remisión de la información de las entidades supervisadas y empresas que forman parte de grupos o conglomerados financieros</w:t>
      </w:r>
    </w:p>
    <w:p w:rsidRPr="006846FB" w:rsidR="006846FB" w:rsidP="006846FB" w:rsidRDefault="006846FB" w14:paraId="2E943720" w14:textId="77777777">
      <w:pPr>
        <w:jc w:val="center"/>
        <w:rPr>
          <w:rFonts w:ascii="Roboto" w:hAnsi="Roboto" w:cstheme="minorHAnsi"/>
          <w:lang w:val="es-ES_tradnl"/>
        </w:rPr>
      </w:pPr>
    </w:p>
    <w:p w:rsidRPr="006846FB" w:rsidR="006846FB" w:rsidP="006846FB" w:rsidRDefault="006846FB" w14:paraId="07139933" w14:textId="77777777">
      <w:pPr>
        <w:jc w:val="center"/>
        <w:rPr>
          <w:rFonts w:ascii="Roboto" w:hAnsi="Roboto" w:cstheme="minorHAnsi"/>
          <w:lang w:val="es-ES_tradnl"/>
        </w:rPr>
      </w:pPr>
    </w:p>
    <w:p w:rsidRPr="006846FB" w:rsidR="006846FB" w:rsidP="006846FB" w:rsidRDefault="006846FB" w14:paraId="15E8F373" w14:textId="77777777">
      <w:pPr>
        <w:rPr>
          <w:rFonts w:ascii="Roboto" w:hAnsi="Roboto"/>
        </w:rPr>
      </w:pPr>
      <w:r w:rsidRPr="006846FB">
        <w:rPr>
          <w:rFonts w:ascii="Roboto" w:hAnsi="Roboto" w:cstheme="minorHAnsi"/>
        </w:rPr>
        <w:t>El Superintendente General de Seguros, considerando que:</w:t>
      </w:r>
    </w:p>
    <w:p w:rsidRPr="006846FB" w:rsidR="006846FB" w:rsidP="006846FB" w:rsidRDefault="006846FB" w14:paraId="24D045EA" w14:textId="77777777">
      <w:pPr>
        <w:rPr>
          <w:rFonts w:ascii="Roboto" w:hAnsi="Roboto"/>
          <w:lang w:val="es-CR"/>
        </w:rPr>
      </w:pPr>
    </w:p>
    <w:p w:rsidRPr="006846FB" w:rsidR="006846FB" w:rsidP="006846FB" w:rsidRDefault="006846FB" w14:paraId="6516F241" w14:textId="77777777">
      <w:pPr>
        <w:jc w:val="both"/>
        <w:rPr>
          <w:rFonts w:ascii="Roboto" w:hAnsi="Roboto" w:cstheme="minorHAnsi"/>
        </w:rPr>
      </w:pPr>
      <w:r w:rsidRPr="006846FB">
        <w:rPr>
          <w:rFonts w:ascii="Roboto" w:hAnsi="Roboto" w:cstheme="minorHAnsi"/>
          <w:b/>
          <w:bCs/>
        </w:rPr>
        <w:t>Primero.</w:t>
      </w:r>
      <w:r w:rsidRPr="006846FB">
        <w:rPr>
          <w:rFonts w:ascii="Roboto" w:hAnsi="Roboto" w:cstheme="minorHAnsi"/>
        </w:rPr>
        <w:t xml:space="preserve"> Mediante la Ley 9768, publicada en el Alcance 242 del diario oficial La Gaceta 209 del 4 de noviembre de 2019, fue reformada la Ley Orgánica del Banco Central de Costa Rica (Ley 7558) y otras relacionadas, con el objetivo, entre otros, de establecer las facultades y atribuciones necesarias para lograr una supervisión consolidada efectiva de los grupos financieros, así como mejorar la supervisión de los conglomerados financieros.</w:t>
      </w:r>
    </w:p>
    <w:p w:rsidRPr="006846FB" w:rsidR="006846FB" w:rsidP="006846FB" w:rsidRDefault="006846FB" w14:paraId="3C58960F" w14:textId="77777777">
      <w:pPr>
        <w:jc w:val="both"/>
        <w:rPr>
          <w:rFonts w:ascii="Roboto" w:hAnsi="Roboto" w:cstheme="minorHAnsi"/>
        </w:rPr>
      </w:pPr>
    </w:p>
    <w:p w:rsidRPr="006846FB" w:rsidR="006846FB" w:rsidP="006846FB" w:rsidRDefault="006846FB" w14:paraId="2D818D40" w14:textId="77777777">
      <w:pPr>
        <w:ind w:right="153"/>
        <w:contextualSpacing/>
        <w:jc w:val="both"/>
        <w:rPr>
          <w:rFonts w:ascii="Roboto" w:hAnsi="Roboto" w:eastAsia="Calibri" w:cstheme="minorHAnsi"/>
          <w:lang w:val="es-CR" w:eastAsia="en-US"/>
        </w:rPr>
      </w:pPr>
      <w:r w:rsidRPr="006846FB">
        <w:rPr>
          <w:rFonts w:ascii="Roboto" w:hAnsi="Roboto" w:eastAsia="Calibri" w:cstheme="minorHAnsi"/>
          <w:lang w:val="es-CR" w:eastAsia="en-US"/>
        </w:rPr>
        <w:t xml:space="preserve">En particular, el párrafo 1 del artículo 148, </w:t>
      </w:r>
      <w:r w:rsidRPr="006846FB">
        <w:rPr>
          <w:rFonts w:ascii="Roboto" w:hAnsi="Roboto" w:eastAsia="Calibri" w:cstheme="minorHAnsi"/>
          <w:i/>
          <w:lang w:val="es-CR" w:eastAsia="en-US"/>
        </w:rPr>
        <w:t>Aplicación de límites establecidos</w:t>
      </w:r>
      <w:r w:rsidRPr="006846FB">
        <w:rPr>
          <w:rFonts w:ascii="Roboto" w:hAnsi="Roboto" w:eastAsia="Calibri" w:cstheme="minorHAnsi"/>
          <w:lang w:val="es-CR" w:eastAsia="en-US"/>
        </w:rPr>
        <w:t>, dispone que los límites establecidos en la ley a las entidades financieras, en relación con las operaciones activas con una sola persona, natural o jurídica, con grupos de interés económico o con empresas vinculadas a la propia entidad financiera, por propiedad o gestión, serán aplicables a cada una de las entidades sujetas a supervisión que formen parte de los grupos o conglomerados financieros.</w:t>
      </w:r>
    </w:p>
    <w:p w:rsidRPr="006846FB" w:rsidR="006846FB" w:rsidP="006846FB" w:rsidRDefault="006846FB" w14:paraId="5E1494E2" w14:textId="77777777">
      <w:pPr>
        <w:ind w:left="1134" w:right="153" w:hanging="426"/>
        <w:jc w:val="both"/>
        <w:rPr>
          <w:rFonts w:ascii="Roboto" w:hAnsi="Roboto" w:eastAsia="Calibri" w:cstheme="minorHAnsi"/>
          <w:lang w:val="es-CR" w:eastAsia="en-US"/>
        </w:rPr>
      </w:pPr>
    </w:p>
    <w:p w:rsidRPr="006846FB" w:rsidR="006846FB" w:rsidP="006846FB" w:rsidRDefault="006846FB" w14:paraId="56A08AA0" w14:textId="77777777">
      <w:pPr>
        <w:jc w:val="both"/>
        <w:rPr>
          <w:rFonts w:ascii="Roboto" w:hAnsi="Roboto"/>
          <w:lang w:val="es-CR"/>
        </w:rPr>
      </w:pPr>
      <w:r w:rsidRPr="006846FB">
        <w:rPr>
          <w:rFonts w:ascii="Roboto" w:hAnsi="Roboto" w:eastAsia="Calibri" w:cstheme="minorHAnsi"/>
          <w:lang w:val="es-CR" w:eastAsia="en-US"/>
        </w:rPr>
        <w:t>Adicionalmente, los párrafos 2 y 3 del artículo 148 citado, disponen que dichos límites serán aplicables al grupo o conglomerado financiero de manera consolidada, como parte de la supervisión consolidada, con el propósito de reducir los riesgos del grupo o conglomerado y proteger el Sistema Financiero Nacional.</w:t>
      </w:r>
    </w:p>
    <w:p w:rsidRPr="006846FB" w:rsidR="006846FB" w:rsidP="006846FB" w:rsidRDefault="006846FB" w14:paraId="67F304DF" w14:textId="77777777">
      <w:pPr>
        <w:jc w:val="both"/>
        <w:rPr>
          <w:rFonts w:ascii="Roboto" w:hAnsi="Roboto"/>
          <w:lang w:val="es-CR"/>
        </w:rPr>
      </w:pPr>
    </w:p>
    <w:p w:rsidRPr="006846FB" w:rsidR="006846FB" w:rsidP="006846FB" w:rsidRDefault="006846FB" w14:paraId="710EDCAA" w14:textId="77777777">
      <w:pPr>
        <w:jc w:val="both"/>
        <w:rPr>
          <w:rFonts w:ascii="Roboto" w:hAnsi="Roboto" w:cstheme="minorHAnsi"/>
        </w:rPr>
      </w:pPr>
      <w:r w:rsidRPr="006846FB">
        <w:rPr>
          <w:rFonts w:ascii="Roboto" w:hAnsi="Roboto" w:cstheme="minorHAnsi"/>
          <w:b/>
          <w:bCs/>
        </w:rPr>
        <w:t>Segundo.</w:t>
      </w:r>
      <w:r w:rsidRPr="006846FB">
        <w:rPr>
          <w:rFonts w:ascii="Roboto" w:hAnsi="Roboto" w:cstheme="minorHAnsi"/>
        </w:rPr>
        <w:t xml:space="preserve"> El Acuerdo CONASSIF 16-22 </w:t>
      </w:r>
      <w:r w:rsidRPr="006846FB">
        <w:rPr>
          <w:rFonts w:ascii="Roboto" w:hAnsi="Roboto" w:cstheme="minorHAnsi"/>
          <w:i/>
          <w:iCs/>
        </w:rPr>
        <w:t>Reglamento</w:t>
      </w:r>
      <w:r w:rsidRPr="006846FB">
        <w:rPr>
          <w:rFonts w:ascii="Roboto" w:hAnsi="Roboto" w:cstheme="minorHAnsi"/>
        </w:rPr>
        <w:t xml:space="preserve"> sobre Supervisión </w:t>
      </w:r>
      <w:r w:rsidRPr="006846FB">
        <w:rPr>
          <w:rFonts w:ascii="Roboto" w:hAnsi="Roboto" w:cstheme="minorHAnsi"/>
          <w:i/>
          <w:iCs/>
        </w:rPr>
        <w:t>Consolidada,</w:t>
      </w:r>
      <w:r w:rsidRPr="006846FB">
        <w:rPr>
          <w:rFonts w:ascii="Roboto" w:hAnsi="Roboto" w:cstheme="minorHAnsi"/>
        </w:rPr>
        <w:t xml:space="preserve"> aprobado por el Consejo Nacional de Supervisión del Sistema Financiero (CONASSIF) en las sesiones 1759-2022 y 1760-2022 celebradas el 26 de setiembre de 2022 y publicado en el alcance 222 del diario oficial la Gaceta 198 del 18 de octubre de 2022, sustituyó al </w:t>
      </w:r>
      <w:r w:rsidRPr="006846FB">
        <w:rPr>
          <w:rFonts w:ascii="Roboto" w:hAnsi="Roboto" w:cstheme="minorHAnsi"/>
          <w:i/>
          <w:iCs/>
        </w:rPr>
        <w:t>Reglamento sobre suficiencia patrimonial de grupos y conglomerados financieros</w:t>
      </w:r>
      <w:r w:rsidRPr="006846FB">
        <w:rPr>
          <w:rFonts w:ascii="Roboto" w:hAnsi="Roboto" w:cstheme="minorHAnsi"/>
        </w:rPr>
        <w:t xml:space="preserve">, y tiene como objeto </w:t>
      </w:r>
      <w:r w:rsidRPr="006846FB">
        <w:rPr>
          <w:rFonts w:ascii="Roboto" w:hAnsi="Roboto" w:cstheme="minorHAnsi"/>
          <w:i/>
          <w:iCs/>
        </w:rPr>
        <w:t>“establecer el marco regulatorio para la supervisión consolidada sobre los grupos y conglomerados financieros”</w:t>
      </w:r>
      <w:r w:rsidRPr="006846FB">
        <w:rPr>
          <w:rFonts w:ascii="Roboto" w:hAnsi="Roboto" w:cstheme="minorHAnsi"/>
        </w:rPr>
        <w:t xml:space="preserve">, para lo cual establece que </w:t>
      </w:r>
      <w:r w:rsidRPr="006846FB">
        <w:rPr>
          <w:rFonts w:ascii="Roboto" w:hAnsi="Roboto" w:cstheme="minorHAnsi"/>
          <w:i/>
          <w:iCs/>
        </w:rPr>
        <w:t xml:space="preserve">“Se entiende por </w:t>
      </w:r>
      <w:r w:rsidRPr="006846FB">
        <w:rPr>
          <w:rFonts w:ascii="Roboto" w:hAnsi="Roboto" w:cstheme="minorHAnsi"/>
          <w:i/>
          <w:iCs/>
        </w:rPr>
        <w:lastRenderedPageBreak/>
        <w:t>supervisión consolidada un enfoque de supervisión complementario e integral que aplica el supervisor responsable, para evaluar los riesgos que enfrentan las entidades supervisadas sujetas a un régimen jurídico especial de supervisión a nivel local, en sus interrelaciones por el hecho de formar parte de un grupo o conglomerado financiero. Las empresas supervisadas integrantes del grupo o conglomerado, que por la naturaleza de sus operaciones no están sujetas a un régimen jurídico especial de supervisión a nivel local, serán supervisadas según su impacto en la estabilidad y solvencia del grupo o conglomerado financiero”.</w:t>
      </w:r>
    </w:p>
    <w:p w:rsidRPr="006846FB" w:rsidR="006846FB" w:rsidP="006846FB" w:rsidRDefault="006846FB" w14:paraId="6234570C" w14:textId="77777777">
      <w:pPr>
        <w:tabs>
          <w:tab w:val="left" w:pos="5810"/>
          <w:tab w:val="right" w:pos="9360"/>
        </w:tabs>
        <w:rPr>
          <w:rFonts w:ascii="Roboto" w:hAnsi="Roboto"/>
          <w:lang w:val="es-CR"/>
        </w:rPr>
      </w:pPr>
    </w:p>
    <w:p w:rsidRPr="006846FB" w:rsidR="006846FB" w:rsidP="006846FB" w:rsidRDefault="006846FB" w14:paraId="0CFC59C7" w14:textId="77777777">
      <w:pPr>
        <w:jc w:val="both"/>
        <w:rPr>
          <w:rFonts w:ascii="Roboto" w:hAnsi="Roboto" w:cstheme="minorHAnsi"/>
        </w:rPr>
      </w:pPr>
      <w:r w:rsidRPr="006846FB">
        <w:rPr>
          <w:rFonts w:ascii="Roboto" w:hAnsi="Roboto" w:cstheme="minorHAnsi"/>
          <w:b/>
          <w:bCs/>
        </w:rPr>
        <w:t>Tercero.</w:t>
      </w:r>
      <w:r w:rsidRPr="006846FB">
        <w:rPr>
          <w:rFonts w:ascii="Roboto" w:hAnsi="Roboto" w:cstheme="minorHAnsi"/>
        </w:rPr>
        <w:t xml:space="preserve"> En relación con las normas sobre los límites a las operaciones activas, directas o indirectas (OADI), realizadas por personas físicas o jurídicas vinculadas con las entidades y empresas fiscalizadas de un grupo o conglomerado financiero, y en el conjunto de todas estas, en el artículo 68 del Título III, Capítulo VI </w:t>
      </w:r>
      <w:r w:rsidRPr="006846FB">
        <w:rPr>
          <w:rFonts w:ascii="Roboto" w:hAnsi="Roboto" w:cstheme="minorHAnsi"/>
          <w:i/>
          <w:iCs/>
        </w:rPr>
        <w:t>“Límites prudenciales a exposiciones con grupos de interés económico</w:t>
      </w:r>
      <w:r w:rsidRPr="006846FB">
        <w:rPr>
          <w:rFonts w:ascii="Roboto" w:hAnsi="Roboto" w:cstheme="minorHAnsi"/>
        </w:rPr>
        <w:t>” del Acuerdo CONASSIF 16-22, que entrará en vigor a partir del 30 de setiembre de 2026, establece:</w:t>
      </w:r>
    </w:p>
    <w:p w:rsidRPr="006846FB" w:rsidR="006846FB" w:rsidP="006846FB" w:rsidRDefault="006846FB" w14:paraId="480CE8C8" w14:textId="77777777">
      <w:pPr>
        <w:ind w:left="720"/>
        <w:contextualSpacing/>
        <w:rPr>
          <w:rFonts w:ascii="Roboto" w:hAnsi="Roboto" w:cstheme="minorHAnsi"/>
        </w:rPr>
      </w:pPr>
    </w:p>
    <w:p w:rsidRPr="006846FB" w:rsidR="006846FB" w:rsidP="006846FB" w:rsidRDefault="006846FB" w14:paraId="324B110E" w14:textId="77777777">
      <w:pPr>
        <w:ind w:left="567" w:right="571"/>
        <w:contextualSpacing/>
        <w:jc w:val="both"/>
        <w:rPr>
          <w:rFonts w:ascii="Roboto" w:hAnsi="Roboto" w:cstheme="minorHAnsi"/>
          <w:i/>
          <w:iCs/>
        </w:rPr>
      </w:pPr>
      <w:r w:rsidRPr="006846FB">
        <w:rPr>
          <w:rFonts w:ascii="Roboto" w:hAnsi="Roboto" w:cstheme="minorHAnsi"/>
          <w:i/>
          <w:iCs/>
        </w:rPr>
        <w:t>“</w:t>
      </w:r>
      <w:r w:rsidRPr="006846FB">
        <w:rPr>
          <w:rFonts w:ascii="Roboto" w:hAnsi="Roboto" w:cstheme="minorHAnsi"/>
          <w:b/>
          <w:bCs/>
          <w:i/>
          <w:iCs/>
        </w:rPr>
        <w:t>Artículo 68.</w:t>
      </w:r>
      <w:r w:rsidRPr="006846FB">
        <w:rPr>
          <w:rFonts w:ascii="Roboto" w:hAnsi="Roboto" w:cstheme="minorHAnsi"/>
          <w:i/>
          <w:iCs/>
        </w:rPr>
        <w:t xml:space="preserve"> Límite aplicable a las operaciones activas directas e indirectas </w:t>
      </w:r>
    </w:p>
    <w:p w:rsidRPr="006846FB" w:rsidR="006846FB" w:rsidP="006846FB" w:rsidRDefault="006846FB" w14:paraId="04DA1C1C" w14:textId="77777777">
      <w:pPr>
        <w:ind w:left="567" w:right="571"/>
        <w:contextualSpacing/>
        <w:jc w:val="both"/>
        <w:rPr>
          <w:rFonts w:ascii="Roboto" w:hAnsi="Roboto" w:cstheme="minorHAnsi"/>
          <w:i/>
          <w:iCs/>
        </w:rPr>
      </w:pPr>
      <w:r w:rsidRPr="006846FB">
        <w:rPr>
          <w:rFonts w:ascii="Roboto" w:hAnsi="Roboto" w:cstheme="minorHAnsi"/>
          <w:i/>
          <w:iCs/>
        </w:rPr>
        <w:t>El límite prudencial máximo para el total de las operaciones activas directas e indirectas que las integrantes del grupo o conglomerado financiero, a nivel individual y sobre una base consolidada, podrán realizar con el conjunto de las personas que conforman el grupo vinculado, es la suma equivalente al 20% del capital ajustado. […]”.</w:t>
      </w:r>
    </w:p>
    <w:p w:rsidRPr="006846FB" w:rsidR="006846FB" w:rsidP="006846FB" w:rsidRDefault="006846FB" w14:paraId="3E74FF5E" w14:textId="77777777">
      <w:pPr>
        <w:ind w:left="460" w:right="465"/>
        <w:contextualSpacing/>
        <w:jc w:val="both"/>
        <w:rPr>
          <w:rFonts w:ascii="Roboto" w:hAnsi="Roboto" w:cstheme="minorHAnsi"/>
          <w:i/>
          <w:iCs/>
        </w:rPr>
      </w:pPr>
    </w:p>
    <w:p w:rsidRPr="006846FB" w:rsidR="006846FB" w:rsidP="006846FB" w:rsidRDefault="006846FB" w14:paraId="29757E89" w14:textId="77777777">
      <w:pPr>
        <w:tabs>
          <w:tab w:val="left" w:pos="5810"/>
          <w:tab w:val="right" w:pos="9360"/>
        </w:tabs>
        <w:jc w:val="both"/>
        <w:rPr>
          <w:rFonts w:ascii="Roboto" w:hAnsi="Roboto" w:cstheme="minorHAnsi"/>
        </w:rPr>
      </w:pPr>
      <w:r w:rsidRPr="006846FB">
        <w:rPr>
          <w:rFonts w:ascii="Roboto" w:hAnsi="Roboto" w:cstheme="minorHAnsi"/>
        </w:rPr>
        <w:t>Debido a la norma citada se requiere que las entidades supervisadas informen las OADI que realizan las personas que conforman un grupo o conglomerado financiero, así como el capital ajustado dado el interés del supervisor responsable de identificar los riesgos correlacionados entre sí, para reducir los del grupo o conglomerado y proteger el Sistema Financiero Nacional.</w:t>
      </w:r>
    </w:p>
    <w:p w:rsidRPr="006846FB" w:rsidR="006846FB" w:rsidP="006846FB" w:rsidRDefault="006846FB" w14:paraId="1B8408E4" w14:textId="77777777">
      <w:pPr>
        <w:tabs>
          <w:tab w:val="left" w:pos="5810"/>
          <w:tab w:val="right" w:pos="9360"/>
        </w:tabs>
        <w:jc w:val="both"/>
        <w:rPr>
          <w:rFonts w:ascii="Roboto" w:hAnsi="Roboto" w:cstheme="minorHAnsi"/>
        </w:rPr>
      </w:pPr>
    </w:p>
    <w:p w:rsidRPr="006846FB" w:rsidR="006846FB" w:rsidP="006846FB" w:rsidRDefault="006846FB" w14:paraId="3355D25E" w14:textId="77777777">
      <w:pPr>
        <w:tabs>
          <w:tab w:val="left" w:pos="5810"/>
          <w:tab w:val="right" w:pos="9360"/>
        </w:tabs>
        <w:jc w:val="both"/>
        <w:rPr>
          <w:rFonts w:ascii="Roboto" w:hAnsi="Roboto" w:cstheme="minorHAnsi"/>
        </w:rPr>
      </w:pPr>
      <w:r w:rsidRPr="006846FB">
        <w:rPr>
          <w:rFonts w:ascii="Roboto" w:hAnsi="Roboto" w:cstheme="minorHAnsi"/>
          <w:b/>
          <w:bCs/>
        </w:rPr>
        <w:t>Cuarto.</w:t>
      </w:r>
      <w:r w:rsidRPr="006846FB">
        <w:rPr>
          <w:rFonts w:ascii="Roboto" w:hAnsi="Roboto" w:cstheme="minorHAnsi"/>
        </w:rPr>
        <w:t xml:space="preserve"> De conformidad con el artículo 29 de la Ley Reguladora del Mercado de Seguros (LRMS), Ley 8653, la Superintendencia General de Seguros (SUGESE) tiene por objeto velar por la estabilidad y el eficiente funcionamiento del mercado de seguros, así como entregar la más amplia información a los asegurados.</w:t>
      </w:r>
    </w:p>
    <w:p w:rsidRPr="006846FB" w:rsidR="006846FB" w:rsidP="006846FB" w:rsidRDefault="006846FB" w14:paraId="7E743B2F" w14:textId="77777777">
      <w:pPr>
        <w:tabs>
          <w:tab w:val="left" w:pos="5810"/>
          <w:tab w:val="right" w:pos="9360"/>
        </w:tabs>
        <w:jc w:val="both"/>
        <w:rPr>
          <w:rFonts w:ascii="Roboto" w:hAnsi="Roboto" w:cstheme="minorHAnsi"/>
        </w:rPr>
      </w:pPr>
    </w:p>
    <w:p w:rsidRPr="006846FB" w:rsidR="006846FB" w:rsidP="006846FB" w:rsidRDefault="006846FB" w14:paraId="4C0F6E83" w14:textId="77777777">
      <w:pPr>
        <w:tabs>
          <w:tab w:val="left" w:pos="5810"/>
          <w:tab w:val="right" w:pos="9360"/>
        </w:tabs>
        <w:jc w:val="both"/>
        <w:rPr>
          <w:rFonts w:ascii="Roboto" w:hAnsi="Roboto" w:cstheme="minorHAnsi"/>
        </w:rPr>
      </w:pPr>
      <w:r w:rsidRPr="006846FB">
        <w:rPr>
          <w:rFonts w:ascii="Roboto" w:hAnsi="Roboto" w:cstheme="minorHAnsi"/>
          <w:b/>
          <w:bCs/>
        </w:rPr>
        <w:t>Quinto</w:t>
      </w:r>
      <w:r w:rsidRPr="006846FB">
        <w:rPr>
          <w:rFonts w:ascii="Roboto" w:hAnsi="Roboto" w:cstheme="minorHAnsi"/>
        </w:rPr>
        <w:t>. Para cumplir su objetivo principal, la LRMS mediante el inciso j) del artículo 29 le asignó a la SUGESE la función esencial de dictar las normas y directrices de carácter técnico u operativo que se requieran.</w:t>
      </w:r>
    </w:p>
    <w:p w:rsidR="006846FB" w:rsidP="006846FB" w:rsidRDefault="006846FB" w14:paraId="070F7BEC" w14:textId="77777777">
      <w:pPr>
        <w:tabs>
          <w:tab w:val="left" w:pos="5810"/>
          <w:tab w:val="right" w:pos="9360"/>
        </w:tabs>
        <w:jc w:val="both"/>
        <w:rPr>
          <w:rFonts w:ascii="Roboto" w:hAnsi="Roboto" w:cstheme="minorHAnsi"/>
        </w:rPr>
      </w:pPr>
    </w:p>
    <w:p w:rsidRPr="006846FB" w:rsidR="006846FB" w:rsidP="006846FB" w:rsidRDefault="006846FB" w14:paraId="2AAA04CC" w14:textId="77777777">
      <w:pPr>
        <w:tabs>
          <w:tab w:val="left" w:pos="5810"/>
          <w:tab w:val="right" w:pos="9360"/>
        </w:tabs>
        <w:jc w:val="both"/>
        <w:rPr>
          <w:rFonts w:ascii="Roboto" w:hAnsi="Roboto" w:cstheme="minorHAnsi"/>
        </w:rPr>
      </w:pPr>
    </w:p>
    <w:p w:rsidRPr="006846FB" w:rsidR="006846FB" w:rsidP="006846FB" w:rsidRDefault="006846FB" w14:paraId="7811C886" w14:textId="77777777">
      <w:pPr>
        <w:tabs>
          <w:tab w:val="left" w:pos="5810"/>
          <w:tab w:val="right" w:pos="9360"/>
        </w:tabs>
        <w:jc w:val="both"/>
        <w:rPr>
          <w:rFonts w:ascii="Roboto" w:hAnsi="Roboto" w:cstheme="minorHAnsi"/>
          <w:i/>
          <w:iCs/>
        </w:rPr>
      </w:pPr>
      <w:r w:rsidRPr="006846FB">
        <w:rPr>
          <w:rFonts w:ascii="Roboto" w:hAnsi="Roboto" w:cstheme="minorHAnsi"/>
          <w:b/>
          <w:bCs/>
        </w:rPr>
        <w:lastRenderedPageBreak/>
        <w:t>Sexto</w:t>
      </w:r>
      <w:r w:rsidRPr="006846FB">
        <w:rPr>
          <w:rFonts w:ascii="Roboto" w:hAnsi="Roboto" w:cstheme="minorHAnsi"/>
        </w:rPr>
        <w:t xml:space="preserve">. De conformidad con los artículos 25 c) y el 26 g) de la Ley 8653, las entidades aseguradoras y reaseguradoras, y los intermediarios de seguros, respectivamente, están obligadas a proporcionar a la Superintendencia la información correcta y completa, dentro de los plazos y las formalidades requeridos, lo cual se refuerza con lo señalado en el último párrafo de los artículos citados, que indica: </w:t>
      </w:r>
      <w:r w:rsidRPr="006846FB">
        <w:rPr>
          <w:rFonts w:ascii="Roboto" w:hAnsi="Roboto" w:cstheme="minorHAnsi"/>
          <w:i/>
          <w:iCs/>
        </w:rPr>
        <w:t>“Para las obligaciones señaladas en este artículo, el Consejo Nacional y la Superintendencia, según corresponda, podrán emitir la normativa necesaria que determine el contenido de las obligaciones, la periodicidad, las condiciones, los formatos, los términos, la operatividad y, en general, cualquier aspecto necesario para su efectivo cumplimiento, supervisión, verificación y sanción en caso de inobservancia”.</w:t>
      </w:r>
    </w:p>
    <w:p w:rsidRPr="006846FB" w:rsidR="006846FB" w:rsidP="006846FB" w:rsidRDefault="006846FB" w14:paraId="5D46BAEF" w14:textId="77777777">
      <w:pPr>
        <w:tabs>
          <w:tab w:val="left" w:pos="5810"/>
          <w:tab w:val="right" w:pos="9360"/>
        </w:tabs>
        <w:rPr>
          <w:rFonts w:ascii="Roboto" w:hAnsi="Roboto" w:cstheme="minorHAnsi"/>
          <w:i/>
          <w:iCs/>
        </w:rPr>
      </w:pPr>
    </w:p>
    <w:p w:rsidRPr="006846FB" w:rsidR="006846FB" w:rsidP="006846FB" w:rsidRDefault="006846FB" w14:paraId="7D7E3F35" w14:textId="77777777">
      <w:pPr>
        <w:jc w:val="both"/>
        <w:rPr>
          <w:rFonts w:ascii="Roboto" w:hAnsi="Roboto" w:cstheme="minorHAnsi"/>
        </w:rPr>
      </w:pPr>
      <w:r w:rsidRPr="006846FB">
        <w:rPr>
          <w:rFonts w:ascii="Roboto" w:hAnsi="Roboto" w:cstheme="minorHAnsi"/>
          <w:b/>
          <w:bCs/>
        </w:rPr>
        <w:t>Sétimo.</w:t>
      </w:r>
      <w:r w:rsidRPr="006846FB">
        <w:rPr>
          <w:rFonts w:ascii="Roboto" w:hAnsi="Roboto" w:cstheme="minorHAnsi"/>
        </w:rPr>
        <w:t xml:space="preserve">  El </w:t>
      </w:r>
      <w:r w:rsidRPr="006846FB">
        <w:rPr>
          <w:rFonts w:ascii="Roboto" w:hAnsi="Roboto" w:cstheme="minorHAnsi"/>
          <w:i/>
          <w:iCs/>
        </w:rPr>
        <w:t>Joint Forum</w:t>
      </w:r>
      <w:r w:rsidRPr="006846FB">
        <w:rPr>
          <w:rFonts w:ascii="Roboto" w:hAnsi="Roboto" w:cstheme="minorHAnsi"/>
        </w:rPr>
        <w:t xml:space="preserve"> se estableció bajo los auspicios del Comité de Supervisión Bancaria de Basilea (BCBS, por sus siglas en inglés), la Organización Internacional de Comisiones de Valores (IOSCO, por sus siglas en inglés) y la Asociación Internacional de Supervisores de Seguros (IAIS, por sus siglas en inglés) para tratar temas comunes los sectores de banca, valores y seguros, incluida la regulación de conglomerados financieros. Los Principios sobre Conglomerados Financieros de setiembre de 2012, planteados por este foro pretenden proporcionar a las autoridades nacionales, emisores de normas y supervisores, un conjunto de principios acordados internacionalmente que respaldan una supervisión coherente y eficaz de los grupos y conglomerados financieros. </w:t>
      </w:r>
    </w:p>
    <w:p w:rsidRPr="006846FB" w:rsidR="006846FB" w:rsidP="006846FB" w:rsidRDefault="006846FB" w14:paraId="6F4BD308" w14:textId="77777777">
      <w:pPr>
        <w:ind w:left="360"/>
        <w:contextualSpacing/>
        <w:jc w:val="both"/>
        <w:rPr>
          <w:rFonts w:ascii="Roboto" w:hAnsi="Roboto" w:cstheme="minorHAnsi"/>
        </w:rPr>
      </w:pPr>
    </w:p>
    <w:p w:rsidRPr="006846FB" w:rsidR="006846FB" w:rsidP="006846FB" w:rsidRDefault="006846FB" w14:paraId="4AEBC0A2" w14:textId="77777777">
      <w:pPr>
        <w:jc w:val="both"/>
        <w:rPr>
          <w:rFonts w:ascii="Roboto" w:hAnsi="Roboto" w:cstheme="minorHAnsi"/>
        </w:rPr>
      </w:pPr>
      <w:r w:rsidRPr="006846FB">
        <w:rPr>
          <w:rFonts w:ascii="Roboto" w:hAnsi="Roboto" w:cstheme="minorHAnsi"/>
        </w:rPr>
        <w:t>En consonancia con tales directrices, el principio 19 de los principios básicos de Basilea, establece las consideraciones de concentración de riesgos y límites de exposición a grandes riesgos. Lo que requiere que la legislación local y la reglamentación fijen límites prudenciales sobre grandes exposiciones frente a un mismo prestatario o grupo de prestatarios conectados. Esta regulación sobre grandes exposiciones al riesgo ha sido concebida como herramienta para limitar la pérdida máxima que una entidad puede enfrentar en caso de quebrar alguna de sus contrapartes, a un nivel que no haga peligrar la solvencia de la entidad.</w:t>
      </w:r>
    </w:p>
    <w:p w:rsidRPr="006846FB" w:rsidR="006846FB" w:rsidP="006846FB" w:rsidRDefault="006846FB" w14:paraId="5149E1E4" w14:textId="77777777">
      <w:pPr>
        <w:tabs>
          <w:tab w:val="left" w:pos="5810"/>
          <w:tab w:val="right" w:pos="9360"/>
        </w:tabs>
        <w:rPr>
          <w:rFonts w:ascii="Roboto" w:hAnsi="Roboto"/>
          <w:lang w:val="es-CR"/>
        </w:rPr>
      </w:pPr>
    </w:p>
    <w:p w:rsidRPr="006846FB" w:rsidR="006846FB" w:rsidP="006846FB" w:rsidRDefault="006846FB" w14:paraId="1A6BB5E8" w14:textId="77777777">
      <w:pPr>
        <w:tabs>
          <w:tab w:val="left" w:pos="5810"/>
          <w:tab w:val="right" w:pos="9360"/>
        </w:tabs>
        <w:jc w:val="both"/>
        <w:rPr>
          <w:rFonts w:ascii="Roboto" w:hAnsi="Roboto" w:cstheme="minorHAnsi"/>
        </w:rPr>
      </w:pPr>
      <w:r w:rsidRPr="006846FB">
        <w:rPr>
          <w:rFonts w:ascii="Roboto" w:hAnsi="Roboto" w:cstheme="minorHAnsi"/>
        </w:rPr>
        <w:t xml:space="preserve">Por su parte, los Principios Básicos de Seguros, emitidos por la IAIS, actualizados en 2019, refuerzan y amplían el enfoque sobre la supervisión consolidada de grupos económicos y financieros.  </w:t>
      </w:r>
    </w:p>
    <w:p w:rsidRPr="006846FB" w:rsidR="006846FB" w:rsidP="006846FB" w:rsidRDefault="006846FB" w14:paraId="312E4319" w14:textId="77777777">
      <w:pPr>
        <w:tabs>
          <w:tab w:val="left" w:pos="5810"/>
          <w:tab w:val="right" w:pos="9360"/>
        </w:tabs>
        <w:rPr>
          <w:rFonts w:ascii="Roboto" w:hAnsi="Roboto" w:cstheme="minorHAnsi"/>
        </w:rPr>
      </w:pPr>
    </w:p>
    <w:p w:rsidRPr="006846FB" w:rsidR="006846FB" w:rsidP="006846FB" w:rsidRDefault="006846FB" w14:paraId="56D0EA4D" w14:textId="77777777">
      <w:pPr>
        <w:tabs>
          <w:tab w:val="left" w:pos="5810"/>
          <w:tab w:val="right" w:pos="9360"/>
        </w:tabs>
        <w:jc w:val="both"/>
        <w:rPr>
          <w:rFonts w:ascii="Roboto" w:hAnsi="Roboto" w:cstheme="minorBidi"/>
        </w:rPr>
      </w:pPr>
      <w:r w:rsidRPr="006846FB">
        <w:rPr>
          <w:rFonts w:ascii="Roboto" w:hAnsi="Roboto" w:cstheme="minorBidi"/>
          <w:b/>
        </w:rPr>
        <w:t>Octavo</w:t>
      </w:r>
      <w:r w:rsidRPr="006846FB">
        <w:rPr>
          <w:rFonts w:ascii="Roboto" w:hAnsi="Roboto" w:cstheme="minorBidi"/>
        </w:rPr>
        <w:t>. Según el artículo 29 de la Ley 8653, al Superintendente le será aplicable el artículo 180 de la Ley Reguladora del Mercado de Valores, el cual autoriza la utilización de medios electrónicos o magnéticos de transmisión y almacenamiento de datos, para solicitar información a las entidades supervisadas y para mantener sus archivos, actas y demás documentos. La información así mantenida tiene valor probatorio equivalente al de los documentos para todos los efectos legales.</w:t>
      </w:r>
    </w:p>
    <w:p w:rsidRPr="006846FB" w:rsidR="006846FB" w:rsidP="006846FB" w:rsidRDefault="006846FB" w14:paraId="27B96C1C" w14:textId="77777777">
      <w:pPr>
        <w:tabs>
          <w:tab w:val="left" w:pos="5810"/>
          <w:tab w:val="right" w:pos="9360"/>
        </w:tabs>
        <w:jc w:val="both"/>
        <w:rPr>
          <w:rFonts w:ascii="Roboto" w:hAnsi="Roboto" w:cstheme="minorBidi"/>
        </w:rPr>
      </w:pPr>
    </w:p>
    <w:p w:rsidRPr="006846FB" w:rsidR="006846FB" w:rsidP="006846FB" w:rsidRDefault="006846FB" w14:paraId="0F752360" w14:textId="77777777">
      <w:pPr>
        <w:tabs>
          <w:tab w:val="left" w:pos="5810"/>
          <w:tab w:val="right" w:pos="9360"/>
        </w:tabs>
        <w:jc w:val="both"/>
        <w:rPr>
          <w:rFonts w:ascii="Roboto" w:hAnsi="Roboto" w:cstheme="minorHAnsi"/>
        </w:rPr>
      </w:pPr>
      <w:r w:rsidRPr="006846FB">
        <w:rPr>
          <w:rFonts w:ascii="Roboto" w:hAnsi="Roboto" w:cstheme="minorHAnsi"/>
          <w:b/>
          <w:bCs/>
        </w:rPr>
        <w:t xml:space="preserve">Noveno. </w:t>
      </w:r>
      <w:r w:rsidRPr="006846FB">
        <w:rPr>
          <w:rFonts w:ascii="Roboto" w:hAnsi="Roboto" w:cstheme="minorHAnsi"/>
        </w:rPr>
        <w:t xml:space="preserve">El Superintendente de Seguros, mediante acuerdo SGS-DES-A-021-2013, emitió las </w:t>
      </w:r>
      <w:r w:rsidRPr="006846FB">
        <w:rPr>
          <w:rFonts w:ascii="Roboto" w:hAnsi="Roboto" w:cstheme="minorHAnsi"/>
          <w:i/>
          <w:iCs/>
        </w:rPr>
        <w:t>“Disposiciones para la Remisión de la Información Contable y Estadística a la Superintendencia General de Seguros por parte de las Entidades Supervisadas”</w:t>
      </w:r>
      <w:r w:rsidRPr="006846FB">
        <w:rPr>
          <w:rFonts w:ascii="Roboto" w:hAnsi="Roboto" w:cstheme="minorHAnsi"/>
        </w:rPr>
        <w:t>, a efecto de normar los requerimientos de información que las entidades supervisadas deben remitir de forma periódica a la Superintendencia.</w:t>
      </w:r>
    </w:p>
    <w:p w:rsidRPr="006846FB" w:rsidR="006846FB" w:rsidP="006846FB" w:rsidRDefault="006846FB" w14:paraId="1BDACC01" w14:textId="77777777">
      <w:pPr>
        <w:tabs>
          <w:tab w:val="left" w:pos="5810"/>
          <w:tab w:val="right" w:pos="9360"/>
        </w:tabs>
        <w:jc w:val="both"/>
        <w:rPr>
          <w:rFonts w:ascii="Roboto" w:hAnsi="Roboto" w:cstheme="minorHAnsi"/>
        </w:rPr>
      </w:pPr>
    </w:p>
    <w:p w:rsidRPr="006846FB" w:rsidR="006846FB" w:rsidP="006846FB" w:rsidRDefault="006846FB" w14:paraId="33D109B2" w14:textId="77777777">
      <w:pPr>
        <w:jc w:val="both"/>
        <w:rPr>
          <w:rFonts w:ascii="Roboto" w:hAnsi="Roboto" w:cstheme="minorHAnsi"/>
        </w:rPr>
      </w:pPr>
      <w:r w:rsidRPr="006846FB">
        <w:rPr>
          <w:rFonts w:ascii="Roboto" w:hAnsi="Roboto" w:cstheme="minorHAnsi"/>
          <w:b/>
          <w:bCs/>
        </w:rPr>
        <w:t xml:space="preserve">Décimo. </w:t>
      </w:r>
      <w:r w:rsidRPr="006846FB">
        <w:rPr>
          <w:rFonts w:ascii="Roboto" w:hAnsi="Roboto" w:cstheme="minorHAnsi"/>
        </w:rPr>
        <w:t>Con la entrada en vigor del Título IV, del Capítulo III del Acuerdo CONASSIF 16-22, resulta necesario modificar el acuerdo SGS-DES-A-021-2013, para requerir a las entidades aseguradoras y reaseguradoras, intermediarios de seguros (sociedades corredoras y sociedades agencia de seguros) y empresas que pertenecen a grupos y conglomerados financieros la remisión de la siguiente información:</w:t>
      </w:r>
    </w:p>
    <w:p w:rsidRPr="006846FB" w:rsidR="006846FB" w:rsidP="006846FB" w:rsidRDefault="006846FB" w14:paraId="756DC881" w14:textId="77777777">
      <w:pPr>
        <w:jc w:val="both"/>
        <w:rPr>
          <w:rFonts w:ascii="Roboto" w:hAnsi="Roboto" w:cstheme="minorHAnsi"/>
        </w:rPr>
      </w:pPr>
    </w:p>
    <w:p w:rsidRPr="006846FB" w:rsidR="006846FB" w:rsidP="006846FB" w:rsidRDefault="006846FB" w14:paraId="0FB1EAB6" w14:textId="77777777">
      <w:pPr>
        <w:numPr>
          <w:ilvl w:val="0"/>
          <w:numId w:val="1"/>
        </w:numPr>
        <w:contextualSpacing/>
        <w:jc w:val="both"/>
        <w:rPr>
          <w:rFonts w:ascii="Roboto" w:hAnsi="Roboto" w:cstheme="minorHAnsi"/>
        </w:rPr>
      </w:pPr>
      <w:r w:rsidRPr="006846FB">
        <w:rPr>
          <w:rFonts w:ascii="Roboto" w:hAnsi="Roboto" w:cstheme="minorHAnsi"/>
        </w:rPr>
        <w:t>Archivo OADI que contenga la información de las inversiones.</w:t>
      </w:r>
    </w:p>
    <w:p w:rsidRPr="006846FB" w:rsidR="006846FB" w:rsidP="006846FB" w:rsidRDefault="006846FB" w14:paraId="378606AF" w14:textId="77777777">
      <w:pPr>
        <w:numPr>
          <w:ilvl w:val="0"/>
          <w:numId w:val="1"/>
        </w:numPr>
        <w:contextualSpacing/>
        <w:jc w:val="both"/>
        <w:rPr>
          <w:rFonts w:ascii="Roboto" w:hAnsi="Roboto" w:cstheme="minorHAnsi"/>
        </w:rPr>
      </w:pPr>
      <w:r w:rsidRPr="006846FB">
        <w:rPr>
          <w:rFonts w:ascii="Roboto" w:hAnsi="Roboto" w:cstheme="minorHAnsi"/>
        </w:rPr>
        <w:t>Archivo con cálculo del capital ajustado.</w:t>
      </w:r>
    </w:p>
    <w:p w:rsidRPr="006846FB" w:rsidR="006846FB" w:rsidP="006846FB" w:rsidRDefault="006846FB" w14:paraId="2BBB34C0" w14:textId="77777777">
      <w:pPr>
        <w:numPr>
          <w:ilvl w:val="0"/>
          <w:numId w:val="1"/>
        </w:numPr>
        <w:contextualSpacing/>
        <w:jc w:val="both"/>
        <w:rPr>
          <w:rFonts w:ascii="Roboto" w:hAnsi="Roboto" w:cstheme="minorHAnsi"/>
        </w:rPr>
      </w:pPr>
      <w:r w:rsidRPr="006846FB">
        <w:rPr>
          <w:rFonts w:ascii="Roboto" w:hAnsi="Roboto" w:cstheme="minorHAnsi"/>
        </w:rPr>
        <w:t>Informe anual de grupo económico, según lo dispuesto en el Acuerdo CONASSIF 16-22.</w:t>
      </w:r>
    </w:p>
    <w:p w:rsidRPr="006846FB" w:rsidR="006846FB" w:rsidP="006846FB" w:rsidRDefault="006846FB" w14:paraId="47E38709" w14:textId="77777777">
      <w:pPr>
        <w:tabs>
          <w:tab w:val="left" w:pos="5810"/>
          <w:tab w:val="right" w:pos="9360"/>
        </w:tabs>
        <w:jc w:val="both"/>
        <w:rPr>
          <w:rFonts w:ascii="Roboto" w:hAnsi="Roboto" w:cstheme="minorHAnsi"/>
        </w:rPr>
      </w:pPr>
    </w:p>
    <w:p w:rsidRPr="006846FB" w:rsidR="006846FB" w:rsidP="006846FB" w:rsidRDefault="006846FB" w14:paraId="7EC04393" w14:textId="77777777">
      <w:pPr>
        <w:tabs>
          <w:tab w:val="left" w:pos="5810"/>
          <w:tab w:val="right" w:pos="9360"/>
        </w:tabs>
        <w:jc w:val="both"/>
        <w:rPr>
          <w:rFonts w:ascii="Roboto" w:hAnsi="Roboto" w:cstheme="minorHAnsi"/>
        </w:rPr>
      </w:pPr>
      <w:r w:rsidRPr="006846FB">
        <w:rPr>
          <w:rFonts w:ascii="Roboto" w:hAnsi="Roboto" w:cstheme="minorHAnsi"/>
        </w:rPr>
        <w:t>Adicionalmente, se deben incluir campos adicionales en el Anexo 15 sobre información crediticia, cambiar el formato y el medio de remisión, y también actualizar la referencia a la normativa de supervisión consolidada vigente.</w:t>
      </w:r>
    </w:p>
    <w:p w:rsidRPr="006846FB" w:rsidR="006846FB" w:rsidP="006846FB" w:rsidRDefault="006846FB" w14:paraId="30ED6067" w14:textId="77777777">
      <w:pPr>
        <w:tabs>
          <w:tab w:val="left" w:pos="5810"/>
          <w:tab w:val="right" w:pos="9360"/>
        </w:tabs>
        <w:rPr>
          <w:rFonts w:ascii="Roboto" w:hAnsi="Roboto" w:cstheme="minorHAnsi"/>
        </w:rPr>
      </w:pPr>
    </w:p>
    <w:p w:rsidRPr="006846FB" w:rsidR="006846FB" w:rsidP="006846FB" w:rsidRDefault="006846FB" w14:paraId="1D982EF4" w14:textId="77777777">
      <w:pPr>
        <w:tabs>
          <w:tab w:val="left" w:pos="5810"/>
          <w:tab w:val="right" w:pos="9360"/>
        </w:tabs>
        <w:rPr>
          <w:rFonts w:ascii="Roboto" w:hAnsi="Roboto" w:cstheme="minorHAnsi"/>
        </w:rPr>
      </w:pPr>
      <w:r w:rsidRPr="006846FB">
        <w:rPr>
          <w:rFonts w:ascii="Roboto" w:hAnsi="Roboto" w:cstheme="minorHAnsi"/>
          <w:b/>
          <w:bCs/>
        </w:rPr>
        <w:t>Dispone</w:t>
      </w:r>
      <w:r w:rsidRPr="006846FB">
        <w:rPr>
          <w:rFonts w:ascii="Roboto" w:hAnsi="Roboto" w:cstheme="minorHAnsi"/>
        </w:rPr>
        <w:t>:</w:t>
      </w:r>
    </w:p>
    <w:p w:rsidRPr="006846FB" w:rsidR="006846FB" w:rsidP="006846FB" w:rsidRDefault="006846FB" w14:paraId="724E10D1" w14:textId="77777777">
      <w:pPr>
        <w:tabs>
          <w:tab w:val="left" w:pos="5810"/>
          <w:tab w:val="right" w:pos="9360"/>
        </w:tabs>
        <w:rPr>
          <w:rFonts w:ascii="Roboto" w:hAnsi="Roboto" w:cstheme="minorHAnsi"/>
        </w:rPr>
      </w:pPr>
    </w:p>
    <w:p w:rsidRPr="006846FB" w:rsidR="006846FB" w:rsidP="006846FB" w:rsidRDefault="006846FB" w14:paraId="37E81B63" w14:textId="77777777">
      <w:pPr>
        <w:jc w:val="both"/>
        <w:rPr>
          <w:rFonts w:ascii="Roboto" w:hAnsi="Roboto" w:cstheme="minorHAnsi"/>
        </w:rPr>
      </w:pPr>
      <w:r w:rsidRPr="006846FB">
        <w:rPr>
          <w:rFonts w:ascii="Roboto" w:hAnsi="Roboto" w:cstheme="minorHAnsi"/>
          <w:b/>
          <w:bCs/>
        </w:rPr>
        <w:t>Primero</w:t>
      </w:r>
      <w:r w:rsidRPr="006846FB">
        <w:rPr>
          <w:rFonts w:ascii="Roboto" w:hAnsi="Roboto" w:cstheme="minorHAnsi"/>
        </w:rPr>
        <w:t>: Sustituir de la tabla del artículo 2 del Acuerdo SGS-DES-A-021-2013 la línea relativa a Información crediticia, para que en adelante se lea:</w:t>
      </w:r>
    </w:p>
    <w:p w:rsidRPr="006846FB" w:rsidR="006846FB" w:rsidP="006846FB" w:rsidRDefault="006846FB" w14:paraId="5E6F695F" w14:textId="77777777">
      <w:pPr>
        <w:tabs>
          <w:tab w:val="left" w:pos="5810"/>
          <w:tab w:val="right" w:pos="9360"/>
        </w:tabs>
        <w:rPr>
          <w:rFonts w:ascii="Roboto" w:hAnsi="Roboto" w:cstheme="minorBidi"/>
        </w:rPr>
      </w:pPr>
    </w:p>
    <w:p w:rsidRPr="006846FB" w:rsidR="006846FB" w:rsidP="006846FB" w:rsidRDefault="006846FB" w14:paraId="732A5B7E" w14:textId="77777777">
      <w:pPr>
        <w:ind w:left="709" w:right="571"/>
        <w:jc w:val="both"/>
        <w:rPr>
          <w:rFonts w:ascii="Roboto" w:hAnsi="Roboto" w:cstheme="minorHAnsi"/>
          <w:b/>
          <w:i/>
          <w:iCs/>
        </w:rPr>
      </w:pPr>
      <w:r w:rsidRPr="006846FB">
        <w:rPr>
          <w:rFonts w:ascii="Roboto" w:hAnsi="Roboto" w:cstheme="minorHAnsi"/>
          <w:b/>
          <w:i/>
          <w:iCs/>
        </w:rPr>
        <w:t xml:space="preserve">Artículo 2. Información que deben Enviar las Entidades de Seguros, Periodicidad, Plazo y Medio de Remisión </w:t>
      </w:r>
    </w:p>
    <w:p w:rsidRPr="006846FB" w:rsidR="006846FB" w:rsidP="006846FB" w:rsidRDefault="006846FB" w14:paraId="3B04E5E3" w14:textId="77777777">
      <w:pPr>
        <w:ind w:left="709" w:right="571"/>
        <w:jc w:val="both"/>
        <w:rPr>
          <w:rFonts w:ascii="Roboto" w:hAnsi="Roboto" w:cstheme="minorHAnsi"/>
          <w:i/>
          <w:iCs/>
        </w:rPr>
      </w:pPr>
      <w:r w:rsidRPr="006846FB">
        <w:rPr>
          <w:rFonts w:ascii="Roboto" w:hAnsi="Roboto" w:cstheme="minorHAnsi"/>
          <w:i/>
          <w:iCs/>
        </w:rPr>
        <w:t>Las entidades de seguros supervisadas deben remitir a la Superintendencia la siguiente información, en las condiciones que se indican a continuación:</w:t>
      </w:r>
    </w:p>
    <w:p w:rsidRPr="006846FB" w:rsidR="006846FB" w:rsidP="006846FB" w:rsidRDefault="006846FB" w14:paraId="45F40BB5" w14:textId="77777777">
      <w:pPr>
        <w:jc w:val="both"/>
        <w:rPr>
          <w:rFonts w:ascii="Roboto" w:hAnsi="Roboto"/>
        </w:rPr>
      </w:pPr>
      <w:r w:rsidRPr="006846FB">
        <w:rPr>
          <w:rFonts w:ascii="Roboto" w:hAnsi="Roboto"/>
        </w:rPr>
        <w:t>[…]</w:t>
      </w:r>
    </w:p>
    <w:p w:rsidRPr="006846FB" w:rsidR="006846FB" w:rsidP="006846FB" w:rsidRDefault="006846FB" w14:paraId="3E71FB37" w14:textId="77777777">
      <w:pPr>
        <w:jc w:val="both"/>
        <w:rPr>
          <w:rFonts w:ascii="Roboto" w:hAnsi="Roboto"/>
        </w:rPr>
      </w:pPr>
    </w:p>
    <w:tbl>
      <w:tblPr>
        <w:tblStyle w:val="Tablaconcuadrcula"/>
        <w:tblW w:w="8080" w:type="dxa"/>
        <w:tblInd w:w="704" w:type="dxa"/>
        <w:tblLook w:val="04A0" w:firstRow="1" w:lastRow="0" w:firstColumn="1" w:lastColumn="0" w:noHBand="0" w:noVBand="1"/>
      </w:tblPr>
      <w:tblGrid>
        <w:gridCol w:w="2830"/>
        <w:gridCol w:w="1560"/>
        <w:gridCol w:w="1559"/>
        <w:gridCol w:w="2131"/>
      </w:tblGrid>
      <w:tr w:rsidRPr="006846FB" w:rsidR="006846FB" w:rsidTr="00261290" w14:paraId="54B9DF73" w14:textId="77777777">
        <w:tc>
          <w:tcPr>
            <w:tcW w:w="2830" w:type="dxa"/>
            <w:shd w:val="clear" w:color="auto" w:fill="A6A6A6" w:themeFill="background1" w:themeFillShade="A6"/>
            <w:vAlign w:val="center"/>
          </w:tcPr>
          <w:p w:rsidRPr="006846FB" w:rsidR="006846FB" w:rsidP="006846FB" w:rsidRDefault="006846FB" w14:paraId="35BF4C5D" w14:textId="77777777">
            <w:pPr>
              <w:jc w:val="center"/>
              <w:rPr>
                <w:rFonts w:ascii="Roboto" w:hAnsi="Roboto"/>
                <w:b/>
                <w:bCs/>
                <w:i/>
                <w:iCs/>
              </w:rPr>
            </w:pPr>
            <w:r w:rsidRPr="006846FB">
              <w:rPr>
                <w:rFonts w:ascii="Roboto" w:hAnsi="Roboto"/>
                <w:b/>
                <w:bCs/>
                <w:i/>
                <w:iCs/>
              </w:rPr>
              <w:t>Información</w:t>
            </w:r>
          </w:p>
        </w:tc>
        <w:tc>
          <w:tcPr>
            <w:tcW w:w="1560" w:type="dxa"/>
            <w:shd w:val="clear" w:color="auto" w:fill="A6A6A6" w:themeFill="background1" w:themeFillShade="A6"/>
            <w:vAlign w:val="center"/>
          </w:tcPr>
          <w:p w:rsidRPr="006846FB" w:rsidR="006846FB" w:rsidP="006846FB" w:rsidRDefault="006846FB" w14:paraId="06E16E65" w14:textId="77777777">
            <w:pPr>
              <w:jc w:val="center"/>
              <w:rPr>
                <w:rFonts w:ascii="Roboto" w:hAnsi="Roboto"/>
                <w:b/>
                <w:bCs/>
                <w:i/>
                <w:iCs/>
              </w:rPr>
            </w:pPr>
            <w:r w:rsidRPr="006846FB">
              <w:rPr>
                <w:rFonts w:ascii="Roboto" w:hAnsi="Roboto"/>
                <w:b/>
                <w:bCs/>
                <w:i/>
                <w:iCs/>
              </w:rPr>
              <w:t>Periodicidad</w:t>
            </w:r>
          </w:p>
        </w:tc>
        <w:tc>
          <w:tcPr>
            <w:tcW w:w="1559" w:type="dxa"/>
            <w:shd w:val="clear" w:color="auto" w:fill="A6A6A6" w:themeFill="background1" w:themeFillShade="A6"/>
            <w:vAlign w:val="center"/>
          </w:tcPr>
          <w:p w:rsidRPr="006846FB" w:rsidR="006846FB" w:rsidP="006846FB" w:rsidRDefault="006846FB" w14:paraId="1154CDAB" w14:textId="77777777">
            <w:pPr>
              <w:jc w:val="center"/>
              <w:rPr>
                <w:rFonts w:ascii="Roboto" w:hAnsi="Roboto"/>
                <w:b/>
                <w:bCs/>
                <w:i/>
                <w:iCs/>
              </w:rPr>
            </w:pPr>
            <w:r w:rsidRPr="006846FB">
              <w:rPr>
                <w:rFonts w:ascii="Roboto" w:hAnsi="Roboto"/>
                <w:b/>
                <w:bCs/>
                <w:i/>
                <w:iCs/>
              </w:rPr>
              <w:t>Plazo de entrega</w:t>
            </w:r>
          </w:p>
        </w:tc>
        <w:tc>
          <w:tcPr>
            <w:tcW w:w="2131" w:type="dxa"/>
            <w:shd w:val="clear" w:color="auto" w:fill="A6A6A6" w:themeFill="background1" w:themeFillShade="A6"/>
            <w:vAlign w:val="center"/>
          </w:tcPr>
          <w:p w:rsidRPr="006846FB" w:rsidR="006846FB" w:rsidP="006846FB" w:rsidRDefault="006846FB" w14:paraId="7D62DCB4" w14:textId="77777777">
            <w:pPr>
              <w:jc w:val="center"/>
              <w:rPr>
                <w:rFonts w:ascii="Roboto" w:hAnsi="Roboto"/>
                <w:b/>
                <w:bCs/>
                <w:i/>
                <w:iCs/>
              </w:rPr>
            </w:pPr>
            <w:r w:rsidRPr="006846FB">
              <w:rPr>
                <w:rFonts w:ascii="Roboto" w:hAnsi="Roboto"/>
                <w:b/>
                <w:bCs/>
                <w:i/>
                <w:iCs/>
              </w:rPr>
              <w:t>Medio</w:t>
            </w:r>
          </w:p>
        </w:tc>
      </w:tr>
      <w:tr w:rsidRPr="006846FB" w:rsidR="006846FB" w:rsidTr="00261290" w14:paraId="4D408BEA" w14:textId="77777777">
        <w:tc>
          <w:tcPr>
            <w:tcW w:w="2830" w:type="dxa"/>
          </w:tcPr>
          <w:p w:rsidRPr="006846FB" w:rsidR="006846FB" w:rsidP="006846FB" w:rsidRDefault="006846FB" w14:paraId="79BE1491" w14:textId="77777777">
            <w:r w:rsidRPr="006846FB">
              <w:rPr>
                <w:rFonts w:ascii="Roboto" w:hAnsi="Roboto"/>
                <w:b/>
              </w:rPr>
              <w:t>Modelo 20 SSS: Información crediticia</w:t>
            </w:r>
          </w:p>
        </w:tc>
        <w:tc>
          <w:tcPr>
            <w:tcW w:w="1560" w:type="dxa"/>
          </w:tcPr>
          <w:p w:rsidRPr="006846FB" w:rsidR="006846FB" w:rsidP="006846FB" w:rsidRDefault="006846FB" w14:paraId="0C27FE0F" w14:textId="77777777">
            <w:r w:rsidRPr="006846FB">
              <w:rPr>
                <w:rFonts w:ascii="Roboto" w:hAnsi="Roboto"/>
                <w:bCs/>
              </w:rPr>
              <w:t>Trimestral</w:t>
            </w:r>
          </w:p>
        </w:tc>
        <w:tc>
          <w:tcPr>
            <w:tcW w:w="1559" w:type="dxa"/>
          </w:tcPr>
          <w:p w:rsidRPr="006846FB" w:rsidR="006846FB" w:rsidP="006846FB" w:rsidRDefault="006846FB" w14:paraId="754A30D4" w14:textId="77777777">
            <w:pPr>
              <w:jc w:val="both"/>
            </w:pPr>
            <w:r w:rsidRPr="006846FB">
              <w:rPr>
                <w:rFonts w:ascii="Roboto" w:hAnsi="Roboto"/>
                <w:bCs/>
              </w:rPr>
              <w:t xml:space="preserve">15 días hábiles después del cierre de los meses de </w:t>
            </w:r>
            <w:r w:rsidRPr="006846FB">
              <w:rPr>
                <w:rFonts w:ascii="Roboto" w:hAnsi="Roboto"/>
                <w:bCs/>
              </w:rPr>
              <w:lastRenderedPageBreak/>
              <w:t>marzo, junio, setiembre y diciembre</w:t>
            </w:r>
          </w:p>
        </w:tc>
        <w:tc>
          <w:tcPr>
            <w:tcW w:w="2131" w:type="dxa"/>
          </w:tcPr>
          <w:p w:rsidRPr="006846FB" w:rsidR="006846FB" w:rsidP="006846FB" w:rsidRDefault="006846FB" w14:paraId="3A403BBD" w14:textId="77777777">
            <w:pPr>
              <w:jc w:val="both"/>
            </w:pPr>
            <w:r w:rsidRPr="006846FB">
              <w:rPr>
                <w:rFonts w:ascii="Roboto" w:hAnsi="Roboto" w:cstheme="minorHAnsi"/>
                <w:snapToGrid w:val="0"/>
                <w:color w:val="000000" w:themeColor="text1"/>
              </w:rPr>
              <w:lastRenderedPageBreak/>
              <w:t>Web Service, a través de archivos *.</w:t>
            </w:r>
            <w:proofErr w:type="spellStart"/>
            <w:r w:rsidRPr="006846FB">
              <w:rPr>
                <w:rFonts w:ascii="Roboto" w:hAnsi="Roboto" w:cstheme="minorHAnsi"/>
                <w:snapToGrid w:val="0"/>
                <w:color w:val="000000" w:themeColor="text1"/>
              </w:rPr>
              <w:t>xml</w:t>
            </w:r>
            <w:proofErr w:type="spellEnd"/>
            <w:r w:rsidRPr="006846FB">
              <w:rPr>
                <w:rFonts w:ascii="Roboto" w:hAnsi="Roboto" w:cstheme="minorHAnsi"/>
                <w:snapToGrid w:val="0"/>
                <w:color w:val="000000" w:themeColor="text1"/>
              </w:rPr>
              <w:t xml:space="preserve">, de conformidad con Estándar de </w:t>
            </w:r>
            <w:r w:rsidRPr="006846FB">
              <w:rPr>
                <w:rFonts w:ascii="Roboto" w:hAnsi="Roboto" w:cstheme="minorHAnsi"/>
                <w:snapToGrid w:val="0"/>
                <w:color w:val="000000" w:themeColor="text1"/>
              </w:rPr>
              <w:lastRenderedPageBreak/>
              <w:t xml:space="preserve">Negocio para Entidades de Seguros, incluido en el </w:t>
            </w:r>
            <w:r w:rsidRPr="006846FB">
              <w:rPr>
                <w:rFonts w:ascii="Roboto" w:hAnsi="Roboto" w:cstheme="minorHAnsi"/>
                <w:b/>
                <w:bCs/>
                <w:snapToGrid w:val="0"/>
                <w:color w:val="000000" w:themeColor="text1"/>
              </w:rPr>
              <w:t>Anexo 5</w:t>
            </w:r>
            <w:r w:rsidRPr="006846FB">
              <w:rPr>
                <w:rFonts w:ascii="Roboto" w:hAnsi="Roboto" w:cstheme="minorHAnsi"/>
                <w:snapToGrid w:val="0"/>
                <w:color w:val="000000" w:themeColor="text1"/>
              </w:rPr>
              <w:t>.</w:t>
            </w:r>
          </w:p>
        </w:tc>
      </w:tr>
    </w:tbl>
    <w:p w:rsidRPr="006846FB" w:rsidR="006846FB" w:rsidP="006846FB" w:rsidRDefault="006846FB" w14:paraId="40446A12" w14:textId="77777777">
      <w:pPr>
        <w:ind w:left="709" w:right="571"/>
        <w:jc w:val="center"/>
        <w:rPr>
          <w:rFonts w:ascii="Roboto" w:hAnsi="Roboto" w:cstheme="majorHAnsi"/>
        </w:rPr>
      </w:pPr>
    </w:p>
    <w:p w:rsidRPr="006846FB" w:rsidR="006846FB" w:rsidP="006846FB" w:rsidRDefault="006846FB" w14:paraId="1BA61B1E" w14:textId="77777777">
      <w:pPr>
        <w:jc w:val="both"/>
        <w:rPr>
          <w:rFonts w:ascii="Roboto" w:hAnsi="Roboto" w:cstheme="minorHAnsi"/>
          <w:bCs/>
        </w:rPr>
      </w:pPr>
      <w:r w:rsidRPr="006846FB">
        <w:rPr>
          <w:rFonts w:ascii="Roboto" w:hAnsi="Roboto" w:cstheme="minorHAnsi"/>
          <w:b/>
        </w:rPr>
        <w:t xml:space="preserve">Segundo. </w:t>
      </w:r>
      <w:r w:rsidRPr="006846FB">
        <w:rPr>
          <w:rFonts w:ascii="Roboto" w:hAnsi="Roboto" w:cstheme="minorHAnsi"/>
          <w:bCs/>
        </w:rPr>
        <w:t>Modificar el artículo 7 del Acuerdo SGS-DES-A-021-2013, para que en adelante se lea así:</w:t>
      </w:r>
    </w:p>
    <w:p w:rsidRPr="006846FB" w:rsidR="006846FB" w:rsidP="006846FB" w:rsidRDefault="006846FB" w14:paraId="4E6B1AED" w14:textId="77777777">
      <w:pPr>
        <w:rPr>
          <w:rFonts w:ascii="Roboto" w:hAnsi="Roboto" w:cstheme="minorHAnsi"/>
        </w:rPr>
      </w:pPr>
    </w:p>
    <w:p w:rsidRPr="006846FB" w:rsidR="006846FB" w:rsidP="006846FB" w:rsidRDefault="006846FB" w14:paraId="7DF4C571" w14:textId="77777777">
      <w:pPr>
        <w:ind w:left="567" w:right="571"/>
        <w:jc w:val="both"/>
        <w:rPr>
          <w:rFonts w:ascii="Roboto" w:hAnsi="Roboto" w:cstheme="minorHAnsi"/>
          <w:b/>
          <w:i/>
        </w:rPr>
      </w:pPr>
      <w:r w:rsidRPr="006846FB">
        <w:rPr>
          <w:rFonts w:ascii="Roboto" w:hAnsi="Roboto" w:cstheme="minorHAnsi"/>
          <w:b/>
          <w:bCs/>
          <w:i/>
        </w:rPr>
        <w:t>“Artículo 7.  Información que deben remitir los grupos o conglomerados financieros</w:t>
      </w:r>
      <w:r w:rsidRPr="006846FB">
        <w:rPr>
          <w:rFonts w:ascii="Roboto" w:hAnsi="Roboto" w:cstheme="minorHAnsi"/>
          <w:b/>
          <w:i/>
        </w:rPr>
        <w:t xml:space="preserve"> </w:t>
      </w:r>
    </w:p>
    <w:p w:rsidRPr="006846FB" w:rsidR="006846FB" w:rsidP="006846FB" w:rsidRDefault="006846FB" w14:paraId="32478DF7" w14:textId="77777777">
      <w:pPr>
        <w:ind w:left="567" w:right="571"/>
        <w:jc w:val="both"/>
        <w:rPr>
          <w:rFonts w:ascii="Roboto" w:hAnsi="Roboto" w:cstheme="minorHAnsi"/>
          <w:i/>
        </w:rPr>
      </w:pPr>
      <w:r w:rsidRPr="006846FB">
        <w:rPr>
          <w:rFonts w:ascii="Roboto" w:hAnsi="Roboto" w:cstheme="minorHAnsi"/>
          <w:i/>
        </w:rPr>
        <w:t>Las disposiciones anteriores no sustituyen las normas establecidas en cuanto a la información que deben remitir los grupos o conglomerados financieros sobre su suficiencia patrimonial de conformidad con lo establecido en el Acuerdo CONASSIF 16-22 Reglamento sobre Supervisión Consolidada”.</w:t>
      </w:r>
    </w:p>
    <w:p w:rsidRPr="006846FB" w:rsidR="006846FB" w:rsidP="006846FB" w:rsidRDefault="006846FB" w14:paraId="7E1E17C4" w14:textId="77777777">
      <w:pPr>
        <w:tabs>
          <w:tab w:val="left" w:pos="5810"/>
          <w:tab w:val="right" w:pos="9360"/>
        </w:tabs>
        <w:rPr>
          <w:rFonts w:ascii="Roboto" w:hAnsi="Roboto" w:cstheme="minorHAnsi"/>
          <w:i/>
        </w:rPr>
      </w:pPr>
    </w:p>
    <w:p w:rsidRPr="006846FB" w:rsidR="006846FB" w:rsidP="006846FB" w:rsidRDefault="006846FB" w14:paraId="6382AEA4" w14:textId="77777777">
      <w:pPr>
        <w:jc w:val="both"/>
        <w:rPr>
          <w:rFonts w:ascii="Roboto" w:hAnsi="Roboto" w:cstheme="minorHAnsi"/>
        </w:rPr>
      </w:pPr>
      <w:r w:rsidRPr="006846FB">
        <w:rPr>
          <w:rFonts w:ascii="Roboto" w:hAnsi="Roboto" w:cstheme="minorHAnsi"/>
          <w:b/>
          <w:bCs/>
        </w:rPr>
        <w:t>Tercero.</w:t>
      </w:r>
      <w:r w:rsidRPr="006846FB">
        <w:rPr>
          <w:rFonts w:ascii="Roboto" w:hAnsi="Roboto" w:cstheme="minorHAnsi"/>
        </w:rPr>
        <w:t xml:space="preserve"> Agregar un nuevo artículo 4 al Acuerdo SGS-DES-A-021-2013, que se lea según se indica a continuación y renumerar los artículos siguientes:</w:t>
      </w:r>
    </w:p>
    <w:p w:rsidRPr="006846FB" w:rsidR="006846FB" w:rsidP="006846FB" w:rsidRDefault="006846FB" w14:paraId="2772ADE9" w14:textId="77777777">
      <w:pPr>
        <w:jc w:val="both"/>
        <w:rPr>
          <w:rFonts w:ascii="Roboto" w:hAnsi="Roboto" w:cstheme="minorHAnsi"/>
        </w:rPr>
      </w:pPr>
    </w:p>
    <w:p w:rsidRPr="006846FB" w:rsidR="006846FB" w:rsidP="006846FB" w:rsidRDefault="006846FB" w14:paraId="75867F6F" w14:textId="77777777">
      <w:pPr>
        <w:ind w:left="567" w:right="571"/>
        <w:jc w:val="both"/>
        <w:rPr>
          <w:rFonts w:ascii="Roboto" w:hAnsi="Roboto" w:cstheme="minorHAnsi"/>
          <w:i/>
          <w:iCs/>
        </w:rPr>
      </w:pPr>
      <w:r w:rsidRPr="006846FB">
        <w:rPr>
          <w:rFonts w:ascii="Roboto" w:hAnsi="Roboto" w:cstheme="minorHAnsi"/>
          <w:b/>
          <w:bCs/>
          <w:i/>
          <w:iCs/>
        </w:rPr>
        <w:t>“Artículo 4:</w:t>
      </w:r>
      <w:r w:rsidRPr="006846FB">
        <w:rPr>
          <w:rFonts w:ascii="Roboto" w:hAnsi="Roboto" w:cstheme="minorHAnsi"/>
          <w:i/>
          <w:iCs/>
        </w:rPr>
        <w:t xml:space="preserve"> Información que deben remitir las aseguradoras, intermediarios de seguros (sociedades corredoras y sociedades agencia de seguros) y empresas pertenecientes a grupos financieros.</w:t>
      </w:r>
    </w:p>
    <w:p w:rsidRPr="006846FB" w:rsidR="006846FB" w:rsidP="006846FB" w:rsidRDefault="006846FB" w14:paraId="43D3C394" w14:textId="77777777">
      <w:pPr>
        <w:tabs>
          <w:tab w:val="left" w:pos="857"/>
          <w:tab w:val="left" w:pos="1168"/>
          <w:tab w:val="left" w:pos="8505"/>
        </w:tabs>
        <w:spacing w:line="276" w:lineRule="auto"/>
        <w:ind w:left="567" w:right="571" w:hanging="141"/>
        <w:jc w:val="both"/>
        <w:rPr>
          <w:rFonts w:ascii="Roboto" w:hAnsi="Roboto" w:eastAsiaTheme="minorHAnsi" w:cstheme="minorHAnsi"/>
          <w:i/>
          <w:iCs/>
          <w:color w:val="0070C0"/>
          <w:lang w:val="es-CR" w:eastAsia="en-US"/>
        </w:rPr>
      </w:pPr>
    </w:p>
    <w:p w:rsidRPr="006846FB" w:rsidR="006846FB" w:rsidP="006846FB" w:rsidRDefault="006846FB" w14:paraId="2E02E127" w14:textId="77777777">
      <w:pPr>
        <w:ind w:left="567" w:right="571"/>
        <w:jc w:val="both"/>
        <w:rPr>
          <w:rFonts w:ascii="Roboto" w:hAnsi="Roboto" w:cstheme="minorHAnsi"/>
          <w:i/>
          <w:iCs/>
        </w:rPr>
      </w:pPr>
      <w:r w:rsidRPr="006846FB">
        <w:rPr>
          <w:rFonts w:ascii="Roboto" w:hAnsi="Roboto" w:cstheme="minorHAnsi"/>
          <w:i/>
          <w:iCs/>
        </w:rPr>
        <w:t>Las entidades de seguros supervisadas, los intermediarios financieros y las empresas pertenecientes a grupos financieros deben remitir a la Superintendencia la siguiente información en las condiciones que se indican a continuación:</w:t>
      </w:r>
    </w:p>
    <w:p w:rsidRPr="006846FB" w:rsidR="006846FB" w:rsidP="006846FB" w:rsidRDefault="006846FB" w14:paraId="3F846D95" w14:textId="77777777">
      <w:pPr>
        <w:ind w:left="709" w:right="571"/>
        <w:jc w:val="both"/>
        <w:rPr>
          <w:rFonts w:ascii="Roboto" w:hAnsi="Roboto" w:cstheme="minorHAnsi"/>
          <w:i/>
          <w:iCs/>
        </w:rPr>
      </w:pPr>
    </w:p>
    <w:p w:rsidRPr="006846FB" w:rsidR="006846FB" w:rsidP="006846FB" w:rsidRDefault="006846FB" w14:paraId="566CD3DB" w14:textId="77777777">
      <w:pPr>
        <w:numPr>
          <w:ilvl w:val="0"/>
          <w:numId w:val="2"/>
        </w:numPr>
        <w:ind w:right="571"/>
        <w:contextualSpacing/>
        <w:jc w:val="both"/>
        <w:rPr>
          <w:rFonts w:ascii="Roboto" w:hAnsi="Roboto" w:cstheme="minorHAnsi"/>
          <w:i/>
          <w:iCs/>
        </w:rPr>
      </w:pPr>
      <w:r w:rsidRPr="006846FB">
        <w:rPr>
          <w:rFonts w:ascii="Roboto" w:hAnsi="Roboto" w:cstheme="minorHAnsi"/>
          <w:i/>
          <w:iCs/>
        </w:rPr>
        <w:t>Cuando el supervisor responsable del grupo o conglomerado financiero sea SUGEF, SUGEVAL o SUPEN:</w:t>
      </w:r>
    </w:p>
    <w:p w:rsidRPr="006846FB" w:rsidR="006846FB" w:rsidP="006846FB" w:rsidRDefault="006846FB" w14:paraId="28085386" w14:textId="77777777">
      <w:pPr>
        <w:ind w:left="1429" w:right="571"/>
        <w:contextualSpacing/>
        <w:jc w:val="both"/>
        <w:rPr>
          <w:rFonts w:ascii="Roboto" w:hAnsi="Roboto" w:cstheme="minorHAnsi"/>
          <w:i/>
          <w:iCs/>
        </w:rPr>
      </w:pPr>
    </w:p>
    <w:tbl>
      <w:tblPr>
        <w:tblStyle w:val="Tablaconcuadrcula"/>
        <w:tblW w:w="8222" w:type="dxa"/>
        <w:tblInd w:w="704" w:type="dxa"/>
        <w:tblLook w:val="04A0" w:firstRow="1" w:lastRow="0" w:firstColumn="1" w:lastColumn="0" w:noHBand="0" w:noVBand="1"/>
      </w:tblPr>
      <w:tblGrid>
        <w:gridCol w:w="2830"/>
        <w:gridCol w:w="1560"/>
        <w:gridCol w:w="1559"/>
        <w:gridCol w:w="2273"/>
      </w:tblGrid>
      <w:tr w:rsidRPr="006846FB" w:rsidR="006846FB" w:rsidTr="00261290" w14:paraId="2EE51109" w14:textId="77777777">
        <w:tc>
          <w:tcPr>
            <w:tcW w:w="2830" w:type="dxa"/>
            <w:shd w:val="clear" w:color="auto" w:fill="A6A6A6" w:themeFill="background1" w:themeFillShade="A6"/>
            <w:vAlign w:val="center"/>
          </w:tcPr>
          <w:p w:rsidRPr="006846FB" w:rsidR="006846FB" w:rsidP="006846FB" w:rsidRDefault="006846FB" w14:paraId="627902C9" w14:textId="77777777">
            <w:pPr>
              <w:jc w:val="center"/>
              <w:rPr>
                <w:rFonts w:ascii="Roboto" w:hAnsi="Roboto"/>
                <w:b/>
                <w:bCs/>
                <w:i/>
                <w:iCs/>
              </w:rPr>
            </w:pPr>
            <w:r w:rsidRPr="006846FB">
              <w:rPr>
                <w:rFonts w:ascii="Roboto" w:hAnsi="Roboto"/>
                <w:b/>
                <w:bCs/>
                <w:i/>
                <w:iCs/>
              </w:rPr>
              <w:t>Información</w:t>
            </w:r>
          </w:p>
        </w:tc>
        <w:tc>
          <w:tcPr>
            <w:tcW w:w="1560" w:type="dxa"/>
            <w:shd w:val="clear" w:color="auto" w:fill="A6A6A6" w:themeFill="background1" w:themeFillShade="A6"/>
            <w:vAlign w:val="center"/>
          </w:tcPr>
          <w:p w:rsidRPr="006846FB" w:rsidR="006846FB" w:rsidP="006846FB" w:rsidRDefault="006846FB" w14:paraId="576CC152" w14:textId="77777777">
            <w:pPr>
              <w:jc w:val="center"/>
              <w:rPr>
                <w:rFonts w:ascii="Roboto" w:hAnsi="Roboto"/>
                <w:b/>
                <w:bCs/>
                <w:i/>
                <w:iCs/>
              </w:rPr>
            </w:pPr>
            <w:r w:rsidRPr="006846FB">
              <w:rPr>
                <w:rFonts w:ascii="Roboto" w:hAnsi="Roboto"/>
                <w:b/>
                <w:bCs/>
                <w:i/>
                <w:iCs/>
              </w:rPr>
              <w:t>Periodicidad</w:t>
            </w:r>
          </w:p>
        </w:tc>
        <w:tc>
          <w:tcPr>
            <w:tcW w:w="1559" w:type="dxa"/>
            <w:shd w:val="clear" w:color="auto" w:fill="A6A6A6" w:themeFill="background1" w:themeFillShade="A6"/>
            <w:vAlign w:val="center"/>
          </w:tcPr>
          <w:p w:rsidRPr="006846FB" w:rsidR="006846FB" w:rsidP="006846FB" w:rsidRDefault="006846FB" w14:paraId="02413AA3" w14:textId="77777777">
            <w:pPr>
              <w:jc w:val="center"/>
              <w:rPr>
                <w:rFonts w:ascii="Roboto" w:hAnsi="Roboto"/>
                <w:b/>
                <w:bCs/>
                <w:i/>
                <w:iCs/>
              </w:rPr>
            </w:pPr>
            <w:r w:rsidRPr="006846FB">
              <w:rPr>
                <w:rFonts w:ascii="Roboto" w:hAnsi="Roboto"/>
                <w:b/>
                <w:bCs/>
                <w:i/>
                <w:iCs/>
              </w:rPr>
              <w:t>Plazo de entrega</w:t>
            </w:r>
          </w:p>
        </w:tc>
        <w:tc>
          <w:tcPr>
            <w:tcW w:w="2273" w:type="dxa"/>
            <w:shd w:val="clear" w:color="auto" w:fill="A6A6A6" w:themeFill="background1" w:themeFillShade="A6"/>
            <w:vAlign w:val="center"/>
          </w:tcPr>
          <w:p w:rsidRPr="006846FB" w:rsidR="006846FB" w:rsidP="006846FB" w:rsidRDefault="006846FB" w14:paraId="1B733C82" w14:textId="77777777">
            <w:pPr>
              <w:jc w:val="center"/>
              <w:rPr>
                <w:rFonts w:ascii="Roboto" w:hAnsi="Roboto"/>
                <w:b/>
                <w:bCs/>
                <w:i/>
                <w:iCs/>
              </w:rPr>
            </w:pPr>
            <w:r w:rsidRPr="006846FB">
              <w:rPr>
                <w:rFonts w:ascii="Roboto" w:hAnsi="Roboto"/>
                <w:b/>
                <w:bCs/>
                <w:i/>
                <w:iCs/>
              </w:rPr>
              <w:t>Medio</w:t>
            </w:r>
          </w:p>
        </w:tc>
      </w:tr>
      <w:tr w:rsidRPr="006846FB" w:rsidR="006846FB" w:rsidTr="00261290" w14:paraId="43B8660C" w14:textId="77777777">
        <w:tc>
          <w:tcPr>
            <w:tcW w:w="2830" w:type="dxa"/>
          </w:tcPr>
          <w:p w:rsidRPr="006846FB" w:rsidR="006846FB" w:rsidP="006846FB" w:rsidRDefault="006846FB" w14:paraId="24CB4D87" w14:textId="77777777">
            <w:pPr>
              <w:rPr>
                <w:rFonts w:ascii="Roboto" w:hAnsi="Roboto"/>
              </w:rPr>
            </w:pPr>
            <w:r w:rsidRPr="006846FB">
              <w:rPr>
                <w:rFonts w:ascii="Roboto" w:hAnsi="Roboto"/>
                <w:b/>
                <w:bCs/>
              </w:rPr>
              <w:t>Modelo 18</w:t>
            </w:r>
            <w:r w:rsidRPr="006846FB">
              <w:rPr>
                <w:rFonts w:ascii="Roboto" w:hAnsi="Roboto"/>
              </w:rPr>
              <w:t>. Inversiones Otros Activos Directos e Indirectos (OADI)</w:t>
            </w:r>
          </w:p>
        </w:tc>
        <w:tc>
          <w:tcPr>
            <w:tcW w:w="1560" w:type="dxa"/>
          </w:tcPr>
          <w:p w:rsidRPr="006846FB" w:rsidR="006846FB" w:rsidP="006846FB" w:rsidRDefault="006846FB" w14:paraId="266A03EB" w14:textId="77777777">
            <w:pPr>
              <w:jc w:val="center"/>
              <w:rPr>
                <w:rFonts w:ascii="Roboto" w:hAnsi="Roboto"/>
              </w:rPr>
            </w:pPr>
            <w:r w:rsidRPr="006846FB">
              <w:rPr>
                <w:rFonts w:ascii="Roboto" w:hAnsi="Roboto"/>
                <w:bCs/>
              </w:rPr>
              <w:t>Trimestral</w:t>
            </w:r>
          </w:p>
        </w:tc>
        <w:tc>
          <w:tcPr>
            <w:tcW w:w="1559" w:type="dxa"/>
          </w:tcPr>
          <w:p w:rsidRPr="006846FB" w:rsidR="006846FB" w:rsidP="006846FB" w:rsidRDefault="006846FB" w14:paraId="4C2519F9" w14:textId="77777777">
            <w:pPr>
              <w:jc w:val="both"/>
              <w:rPr>
                <w:rFonts w:ascii="Roboto" w:hAnsi="Roboto"/>
              </w:rPr>
            </w:pPr>
            <w:r w:rsidRPr="006846FB">
              <w:rPr>
                <w:rFonts w:ascii="Roboto" w:hAnsi="Roboto"/>
                <w:bCs/>
              </w:rPr>
              <w:t xml:space="preserve">15 días hábiles después del cierre de los meses de marzo, junio, </w:t>
            </w:r>
            <w:r w:rsidRPr="006846FB">
              <w:rPr>
                <w:rFonts w:ascii="Roboto" w:hAnsi="Roboto"/>
                <w:bCs/>
              </w:rPr>
              <w:lastRenderedPageBreak/>
              <w:t>setiembre y diciembre</w:t>
            </w:r>
          </w:p>
        </w:tc>
        <w:tc>
          <w:tcPr>
            <w:tcW w:w="2273" w:type="dxa"/>
          </w:tcPr>
          <w:p w:rsidRPr="006846FB" w:rsidR="006846FB" w:rsidP="006846FB" w:rsidRDefault="006846FB" w14:paraId="466249DC" w14:textId="77777777">
            <w:pPr>
              <w:jc w:val="both"/>
              <w:rPr>
                <w:rFonts w:ascii="Roboto" w:hAnsi="Roboto"/>
              </w:rPr>
            </w:pPr>
            <w:r w:rsidRPr="006846FB">
              <w:rPr>
                <w:rFonts w:ascii="Roboto" w:hAnsi="Roboto"/>
                <w:bCs/>
              </w:rPr>
              <w:lastRenderedPageBreak/>
              <w:t>Web Service, a través de archivos *.</w:t>
            </w:r>
            <w:proofErr w:type="spellStart"/>
            <w:r w:rsidRPr="006846FB">
              <w:rPr>
                <w:rFonts w:ascii="Roboto" w:hAnsi="Roboto"/>
                <w:bCs/>
              </w:rPr>
              <w:t>xml</w:t>
            </w:r>
            <w:proofErr w:type="spellEnd"/>
            <w:r w:rsidRPr="006846FB">
              <w:rPr>
                <w:rFonts w:ascii="Roboto" w:hAnsi="Roboto"/>
                <w:bCs/>
              </w:rPr>
              <w:t xml:space="preserve">, de conformidad con </w:t>
            </w:r>
            <w:r w:rsidRPr="006846FB">
              <w:rPr>
                <w:rFonts w:ascii="Roboto" w:hAnsi="Roboto"/>
                <w:bCs/>
                <w:i/>
              </w:rPr>
              <w:t xml:space="preserve">Estándar de Negocio para Entidades de </w:t>
            </w:r>
            <w:r w:rsidRPr="006846FB">
              <w:rPr>
                <w:rFonts w:ascii="Roboto" w:hAnsi="Roboto"/>
                <w:bCs/>
                <w:i/>
              </w:rPr>
              <w:lastRenderedPageBreak/>
              <w:t>Seguros,</w:t>
            </w:r>
            <w:r w:rsidRPr="006846FB">
              <w:rPr>
                <w:rFonts w:ascii="Roboto" w:hAnsi="Roboto"/>
                <w:bCs/>
              </w:rPr>
              <w:t xml:space="preserve"> incluido en el </w:t>
            </w:r>
            <w:r w:rsidRPr="006846FB">
              <w:rPr>
                <w:rFonts w:ascii="Roboto" w:hAnsi="Roboto"/>
                <w:b/>
                <w:bCs/>
              </w:rPr>
              <w:t>Anexo 5.</w:t>
            </w:r>
          </w:p>
        </w:tc>
      </w:tr>
    </w:tbl>
    <w:p w:rsidRPr="006846FB" w:rsidR="006846FB" w:rsidP="006846FB" w:rsidRDefault="006846FB" w14:paraId="142FAE22" w14:textId="77777777">
      <w:pPr>
        <w:tabs>
          <w:tab w:val="left" w:pos="8505"/>
        </w:tabs>
        <w:ind w:left="567" w:right="571" w:hanging="141"/>
        <w:jc w:val="center"/>
        <w:rPr>
          <w:rFonts w:ascii="Roboto" w:hAnsi="Roboto" w:cstheme="minorHAnsi"/>
          <w:i/>
          <w:iCs/>
        </w:rPr>
      </w:pPr>
    </w:p>
    <w:p w:rsidRPr="006846FB" w:rsidR="006846FB" w:rsidP="006846FB" w:rsidRDefault="006846FB" w14:paraId="043804AE" w14:textId="77777777">
      <w:pPr>
        <w:tabs>
          <w:tab w:val="left" w:pos="8505"/>
        </w:tabs>
        <w:ind w:left="567" w:right="571" w:hanging="141"/>
        <w:jc w:val="both"/>
        <w:rPr>
          <w:rFonts w:ascii="Roboto" w:hAnsi="Roboto" w:cstheme="minorHAnsi"/>
          <w:i/>
          <w:iCs/>
        </w:rPr>
      </w:pPr>
    </w:p>
    <w:p w:rsidRPr="006846FB" w:rsidR="006846FB" w:rsidP="006846FB" w:rsidRDefault="006846FB" w14:paraId="74182EC5" w14:textId="77777777">
      <w:pPr>
        <w:numPr>
          <w:ilvl w:val="0"/>
          <w:numId w:val="2"/>
        </w:numPr>
        <w:ind w:right="571"/>
        <w:contextualSpacing/>
        <w:jc w:val="both"/>
        <w:rPr>
          <w:rFonts w:ascii="Roboto" w:hAnsi="Roboto" w:cstheme="minorHAnsi"/>
          <w:i/>
          <w:iCs/>
        </w:rPr>
      </w:pPr>
      <w:r w:rsidRPr="006846FB">
        <w:rPr>
          <w:rFonts w:ascii="Roboto" w:hAnsi="Roboto" w:cstheme="minorHAnsi"/>
          <w:i/>
          <w:iCs/>
        </w:rPr>
        <w:t>Cuando el supervisor responsable del grupo o conglomerado financiero sea SUGESE:</w:t>
      </w:r>
    </w:p>
    <w:p w:rsidRPr="006846FB" w:rsidR="006846FB" w:rsidP="006846FB" w:rsidRDefault="006846FB" w14:paraId="5EC7382C" w14:textId="77777777">
      <w:pPr>
        <w:tabs>
          <w:tab w:val="left" w:pos="8505"/>
        </w:tabs>
        <w:ind w:left="567" w:right="571" w:hanging="141"/>
        <w:contextualSpacing/>
        <w:jc w:val="both"/>
        <w:rPr>
          <w:rFonts w:ascii="Roboto" w:hAnsi="Roboto" w:cstheme="minorHAnsi"/>
          <w:i/>
          <w:iCs/>
        </w:rPr>
      </w:pPr>
    </w:p>
    <w:tbl>
      <w:tblPr>
        <w:tblStyle w:val="Tablaconcuadrcula"/>
        <w:tblW w:w="8222" w:type="dxa"/>
        <w:tblInd w:w="704" w:type="dxa"/>
        <w:tblLook w:val="04A0" w:firstRow="1" w:lastRow="0" w:firstColumn="1" w:lastColumn="0" w:noHBand="0" w:noVBand="1"/>
      </w:tblPr>
      <w:tblGrid>
        <w:gridCol w:w="2830"/>
        <w:gridCol w:w="1560"/>
        <w:gridCol w:w="1559"/>
        <w:gridCol w:w="2273"/>
      </w:tblGrid>
      <w:tr w:rsidRPr="006846FB" w:rsidR="006846FB" w:rsidTr="00261290" w14:paraId="040D423F" w14:textId="77777777">
        <w:tc>
          <w:tcPr>
            <w:tcW w:w="2830" w:type="dxa"/>
            <w:shd w:val="clear" w:color="auto" w:fill="A6A6A6" w:themeFill="background1" w:themeFillShade="A6"/>
            <w:vAlign w:val="center"/>
          </w:tcPr>
          <w:p w:rsidRPr="006846FB" w:rsidR="006846FB" w:rsidP="006846FB" w:rsidRDefault="006846FB" w14:paraId="1BC2CC86" w14:textId="77777777">
            <w:pPr>
              <w:jc w:val="center"/>
              <w:rPr>
                <w:rFonts w:ascii="Roboto" w:hAnsi="Roboto"/>
                <w:b/>
                <w:bCs/>
                <w:i/>
                <w:iCs/>
              </w:rPr>
            </w:pPr>
            <w:r w:rsidRPr="006846FB">
              <w:rPr>
                <w:rFonts w:ascii="Roboto" w:hAnsi="Roboto"/>
                <w:b/>
                <w:bCs/>
                <w:i/>
                <w:iCs/>
              </w:rPr>
              <w:t>Información</w:t>
            </w:r>
          </w:p>
        </w:tc>
        <w:tc>
          <w:tcPr>
            <w:tcW w:w="1560" w:type="dxa"/>
            <w:shd w:val="clear" w:color="auto" w:fill="A6A6A6" w:themeFill="background1" w:themeFillShade="A6"/>
            <w:vAlign w:val="center"/>
          </w:tcPr>
          <w:p w:rsidRPr="006846FB" w:rsidR="006846FB" w:rsidP="006846FB" w:rsidRDefault="006846FB" w14:paraId="1B2CF0AC" w14:textId="77777777">
            <w:pPr>
              <w:jc w:val="center"/>
              <w:rPr>
                <w:rFonts w:ascii="Roboto" w:hAnsi="Roboto"/>
                <w:b/>
                <w:bCs/>
                <w:i/>
                <w:iCs/>
              </w:rPr>
            </w:pPr>
            <w:r w:rsidRPr="006846FB">
              <w:rPr>
                <w:rFonts w:ascii="Roboto" w:hAnsi="Roboto"/>
                <w:b/>
                <w:bCs/>
                <w:i/>
                <w:iCs/>
              </w:rPr>
              <w:t>Periodicidad</w:t>
            </w:r>
          </w:p>
        </w:tc>
        <w:tc>
          <w:tcPr>
            <w:tcW w:w="1559" w:type="dxa"/>
            <w:shd w:val="clear" w:color="auto" w:fill="A6A6A6" w:themeFill="background1" w:themeFillShade="A6"/>
            <w:vAlign w:val="center"/>
          </w:tcPr>
          <w:p w:rsidRPr="006846FB" w:rsidR="006846FB" w:rsidP="006846FB" w:rsidRDefault="006846FB" w14:paraId="2619AE9C" w14:textId="77777777">
            <w:pPr>
              <w:jc w:val="center"/>
              <w:rPr>
                <w:rFonts w:ascii="Roboto" w:hAnsi="Roboto"/>
                <w:b/>
                <w:bCs/>
                <w:i/>
                <w:iCs/>
              </w:rPr>
            </w:pPr>
            <w:r w:rsidRPr="006846FB">
              <w:rPr>
                <w:rFonts w:ascii="Roboto" w:hAnsi="Roboto"/>
                <w:b/>
                <w:bCs/>
                <w:i/>
                <w:iCs/>
              </w:rPr>
              <w:t>Plazo de entrega</w:t>
            </w:r>
          </w:p>
        </w:tc>
        <w:tc>
          <w:tcPr>
            <w:tcW w:w="2273" w:type="dxa"/>
            <w:shd w:val="clear" w:color="auto" w:fill="A6A6A6" w:themeFill="background1" w:themeFillShade="A6"/>
            <w:vAlign w:val="center"/>
          </w:tcPr>
          <w:p w:rsidRPr="006846FB" w:rsidR="006846FB" w:rsidP="006846FB" w:rsidRDefault="006846FB" w14:paraId="424C4C05" w14:textId="77777777">
            <w:pPr>
              <w:jc w:val="center"/>
              <w:rPr>
                <w:rFonts w:ascii="Roboto" w:hAnsi="Roboto"/>
                <w:b/>
                <w:bCs/>
                <w:i/>
                <w:iCs/>
              </w:rPr>
            </w:pPr>
            <w:r w:rsidRPr="006846FB">
              <w:rPr>
                <w:rFonts w:ascii="Roboto" w:hAnsi="Roboto"/>
                <w:b/>
                <w:bCs/>
                <w:i/>
                <w:iCs/>
              </w:rPr>
              <w:t>Medio</w:t>
            </w:r>
          </w:p>
        </w:tc>
      </w:tr>
      <w:tr w:rsidRPr="006846FB" w:rsidR="006846FB" w:rsidTr="00261290" w14:paraId="7449E9E4" w14:textId="77777777">
        <w:tc>
          <w:tcPr>
            <w:tcW w:w="2830" w:type="dxa"/>
          </w:tcPr>
          <w:p w:rsidRPr="006846FB" w:rsidR="006846FB" w:rsidP="006846FB" w:rsidRDefault="006846FB" w14:paraId="0BB329FB" w14:textId="77777777">
            <w:pPr>
              <w:rPr>
                <w:rFonts w:ascii="Roboto" w:hAnsi="Roboto"/>
                <w:b/>
                <w:bCs/>
              </w:rPr>
            </w:pPr>
            <w:r w:rsidRPr="006846FB">
              <w:rPr>
                <w:rFonts w:ascii="Roboto" w:hAnsi="Roboto"/>
                <w:b/>
                <w:bCs/>
              </w:rPr>
              <w:t>Modelo 19</w:t>
            </w:r>
            <w:r w:rsidRPr="006846FB">
              <w:rPr>
                <w:rFonts w:ascii="Roboto" w:hAnsi="Roboto"/>
              </w:rPr>
              <w:t xml:space="preserve">. Modelo </w:t>
            </w:r>
            <w:r w:rsidRPr="006846FB">
              <w:rPr>
                <w:rFonts w:ascii="Roboto" w:hAnsi="Roboto"/>
                <w:lang w:eastAsia="en-US"/>
              </w:rPr>
              <w:t>de inversiones Empresas de Grupo o Conglomerado Financiero</w:t>
            </w:r>
          </w:p>
        </w:tc>
        <w:tc>
          <w:tcPr>
            <w:tcW w:w="1560" w:type="dxa"/>
          </w:tcPr>
          <w:p w:rsidRPr="006846FB" w:rsidR="006846FB" w:rsidP="006846FB" w:rsidRDefault="006846FB" w14:paraId="735E3369" w14:textId="77777777">
            <w:pPr>
              <w:jc w:val="center"/>
              <w:rPr>
                <w:rFonts w:ascii="Roboto" w:hAnsi="Roboto"/>
                <w:bCs/>
              </w:rPr>
            </w:pPr>
            <w:r w:rsidRPr="006846FB">
              <w:rPr>
                <w:rFonts w:ascii="Roboto" w:hAnsi="Roboto"/>
                <w:bCs/>
              </w:rPr>
              <w:t>Trimestral</w:t>
            </w:r>
          </w:p>
        </w:tc>
        <w:tc>
          <w:tcPr>
            <w:tcW w:w="1559" w:type="dxa"/>
          </w:tcPr>
          <w:p w:rsidRPr="006846FB" w:rsidR="006846FB" w:rsidP="006846FB" w:rsidRDefault="006846FB" w14:paraId="7FE729F1" w14:textId="77777777">
            <w:pPr>
              <w:jc w:val="both"/>
              <w:rPr>
                <w:rFonts w:ascii="Roboto" w:hAnsi="Roboto"/>
                <w:bCs/>
              </w:rPr>
            </w:pPr>
            <w:r w:rsidRPr="006846FB">
              <w:rPr>
                <w:rFonts w:ascii="Roboto" w:hAnsi="Roboto"/>
                <w:bCs/>
              </w:rPr>
              <w:t>15 días hábiles después del cierre de los meses de marzo, junio, setiembre y diciembre</w:t>
            </w:r>
          </w:p>
        </w:tc>
        <w:tc>
          <w:tcPr>
            <w:tcW w:w="2273" w:type="dxa"/>
          </w:tcPr>
          <w:p w:rsidRPr="006846FB" w:rsidR="006846FB" w:rsidP="006846FB" w:rsidRDefault="006846FB" w14:paraId="62410AD8" w14:textId="77777777">
            <w:pPr>
              <w:jc w:val="both"/>
              <w:rPr>
                <w:rFonts w:ascii="Roboto" w:hAnsi="Roboto"/>
                <w:bCs/>
              </w:rPr>
            </w:pPr>
            <w:r w:rsidRPr="006846FB">
              <w:rPr>
                <w:rFonts w:ascii="Roboto" w:hAnsi="Roboto"/>
                <w:bCs/>
              </w:rPr>
              <w:t>Web Service, a través de archivos *.</w:t>
            </w:r>
            <w:proofErr w:type="spellStart"/>
            <w:r w:rsidRPr="006846FB">
              <w:rPr>
                <w:rFonts w:ascii="Roboto" w:hAnsi="Roboto"/>
                <w:bCs/>
              </w:rPr>
              <w:t>xml</w:t>
            </w:r>
            <w:proofErr w:type="spellEnd"/>
            <w:r w:rsidRPr="006846FB">
              <w:rPr>
                <w:rFonts w:ascii="Roboto" w:hAnsi="Roboto"/>
                <w:bCs/>
              </w:rPr>
              <w:t xml:space="preserve">, de conformidad con </w:t>
            </w:r>
            <w:r w:rsidRPr="006846FB">
              <w:rPr>
                <w:rFonts w:ascii="Roboto" w:hAnsi="Roboto"/>
                <w:bCs/>
                <w:i/>
              </w:rPr>
              <w:t>Estándar de Negocio para Entidades de Seguros,</w:t>
            </w:r>
            <w:r w:rsidRPr="006846FB">
              <w:rPr>
                <w:rFonts w:ascii="Roboto" w:hAnsi="Roboto"/>
                <w:bCs/>
              </w:rPr>
              <w:t xml:space="preserve"> incluido en el </w:t>
            </w:r>
            <w:r w:rsidRPr="006846FB">
              <w:rPr>
                <w:rFonts w:ascii="Roboto" w:hAnsi="Roboto"/>
                <w:b/>
                <w:bCs/>
              </w:rPr>
              <w:t>Anexo 5.</w:t>
            </w:r>
          </w:p>
        </w:tc>
      </w:tr>
    </w:tbl>
    <w:p w:rsidRPr="006846FB" w:rsidR="006846FB" w:rsidP="006846FB" w:rsidRDefault="006846FB" w14:paraId="529EBF78" w14:textId="77777777">
      <w:pPr>
        <w:tabs>
          <w:tab w:val="left" w:pos="8505"/>
        </w:tabs>
        <w:ind w:left="567" w:right="571" w:hanging="141"/>
        <w:jc w:val="center"/>
        <w:rPr>
          <w:rFonts w:ascii="Roboto" w:hAnsi="Roboto" w:cstheme="minorHAnsi"/>
          <w:i/>
          <w:iCs/>
        </w:rPr>
      </w:pPr>
    </w:p>
    <w:p w:rsidRPr="006846FB" w:rsidR="006846FB" w:rsidP="006846FB" w:rsidRDefault="006846FB" w14:paraId="2F24514F" w14:textId="77777777">
      <w:pPr>
        <w:tabs>
          <w:tab w:val="left" w:pos="8505"/>
        </w:tabs>
        <w:ind w:left="567" w:right="571" w:hanging="141"/>
        <w:jc w:val="both"/>
        <w:rPr>
          <w:rFonts w:ascii="Roboto" w:hAnsi="Roboto" w:cstheme="minorHAnsi"/>
          <w:i/>
          <w:iCs/>
        </w:rPr>
      </w:pPr>
    </w:p>
    <w:p w:rsidRPr="006846FB" w:rsidR="006846FB" w:rsidP="006846FB" w:rsidRDefault="006846FB" w14:paraId="1F502110" w14:textId="77777777">
      <w:pPr>
        <w:numPr>
          <w:ilvl w:val="0"/>
          <w:numId w:val="2"/>
        </w:numPr>
        <w:ind w:right="571"/>
        <w:contextualSpacing/>
        <w:jc w:val="both"/>
        <w:rPr>
          <w:rFonts w:ascii="Roboto" w:hAnsi="Roboto" w:cstheme="minorHAnsi"/>
          <w:i/>
          <w:iCs/>
        </w:rPr>
      </w:pPr>
      <w:r w:rsidRPr="006846FB">
        <w:rPr>
          <w:rFonts w:ascii="Roboto" w:hAnsi="Roboto" w:cstheme="minorHAnsi"/>
          <w:i/>
          <w:iCs/>
        </w:rPr>
        <w:t>Para todas las entidades y empresas:</w:t>
      </w:r>
    </w:p>
    <w:p w:rsidRPr="006846FB" w:rsidR="006846FB" w:rsidP="006846FB" w:rsidRDefault="006846FB" w14:paraId="601122BA" w14:textId="77777777">
      <w:pPr>
        <w:tabs>
          <w:tab w:val="left" w:pos="8505"/>
        </w:tabs>
        <w:ind w:left="567" w:right="571" w:hanging="141"/>
        <w:jc w:val="both"/>
        <w:rPr>
          <w:rFonts w:ascii="Roboto" w:hAnsi="Roboto" w:cstheme="minorHAnsi"/>
          <w:i/>
          <w:iCs/>
        </w:rPr>
      </w:pPr>
    </w:p>
    <w:tbl>
      <w:tblPr>
        <w:tblStyle w:val="Tablaconcuadrcula"/>
        <w:tblW w:w="8222" w:type="dxa"/>
        <w:tblInd w:w="704" w:type="dxa"/>
        <w:tblLook w:val="04A0" w:firstRow="1" w:lastRow="0" w:firstColumn="1" w:lastColumn="0" w:noHBand="0" w:noVBand="1"/>
      </w:tblPr>
      <w:tblGrid>
        <w:gridCol w:w="2830"/>
        <w:gridCol w:w="1560"/>
        <w:gridCol w:w="1559"/>
        <w:gridCol w:w="2273"/>
      </w:tblGrid>
      <w:tr w:rsidRPr="006846FB" w:rsidR="006846FB" w:rsidTr="00261290" w14:paraId="3C2D11B9" w14:textId="77777777">
        <w:tc>
          <w:tcPr>
            <w:tcW w:w="2830" w:type="dxa"/>
            <w:shd w:val="clear" w:color="auto" w:fill="A6A6A6" w:themeFill="background1" w:themeFillShade="A6"/>
            <w:vAlign w:val="center"/>
          </w:tcPr>
          <w:p w:rsidRPr="006846FB" w:rsidR="006846FB" w:rsidP="006846FB" w:rsidRDefault="006846FB" w14:paraId="0C6E1117" w14:textId="77777777">
            <w:pPr>
              <w:jc w:val="center"/>
              <w:rPr>
                <w:rFonts w:ascii="Roboto" w:hAnsi="Roboto"/>
                <w:b/>
                <w:bCs/>
                <w:i/>
                <w:iCs/>
              </w:rPr>
            </w:pPr>
            <w:r w:rsidRPr="006846FB">
              <w:rPr>
                <w:rFonts w:ascii="Roboto" w:hAnsi="Roboto"/>
                <w:b/>
                <w:bCs/>
                <w:i/>
                <w:iCs/>
              </w:rPr>
              <w:t>Información</w:t>
            </w:r>
          </w:p>
        </w:tc>
        <w:tc>
          <w:tcPr>
            <w:tcW w:w="1560" w:type="dxa"/>
            <w:shd w:val="clear" w:color="auto" w:fill="A6A6A6" w:themeFill="background1" w:themeFillShade="A6"/>
            <w:vAlign w:val="center"/>
          </w:tcPr>
          <w:p w:rsidRPr="006846FB" w:rsidR="006846FB" w:rsidP="006846FB" w:rsidRDefault="006846FB" w14:paraId="759258D3" w14:textId="77777777">
            <w:pPr>
              <w:jc w:val="center"/>
              <w:rPr>
                <w:rFonts w:ascii="Roboto" w:hAnsi="Roboto"/>
                <w:b/>
                <w:bCs/>
                <w:i/>
                <w:iCs/>
              </w:rPr>
            </w:pPr>
            <w:r w:rsidRPr="006846FB">
              <w:rPr>
                <w:rFonts w:ascii="Roboto" w:hAnsi="Roboto"/>
                <w:b/>
                <w:bCs/>
                <w:i/>
                <w:iCs/>
              </w:rPr>
              <w:t>Periodicidad</w:t>
            </w:r>
          </w:p>
        </w:tc>
        <w:tc>
          <w:tcPr>
            <w:tcW w:w="1559" w:type="dxa"/>
            <w:shd w:val="clear" w:color="auto" w:fill="A6A6A6" w:themeFill="background1" w:themeFillShade="A6"/>
            <w:vAlign w:val="center"/>
          </w:tcPr>
          <w:p w:rsidRPr="006846FB" w:rsidR="006846FB" w:rsidP="006846FB" w:rsidRDefault="006846FB" w14:paraId="0A667CB5" w14:textId="77777777">
            <w:pPr>
              <w:jc w:val="center"/>
              <w:rPr>
                <w:rFonts w:ascii="Roboto" w:hAnsi="Roboto"/>
                <w:b/>
                <w:bCs/>
                <w:i/>
                <w:iCs/>
              </w:rPr>
            </w:pPr>
            <w:r w:rsidRPr="006846FB">
              <w:rPr>
                <w:rFonts w:ascii="Roboto" w:hAnsi="Roboto"/>
                <w:b/>
                <w:bCs/>
                <w:i/>
                <w:iCs/>
              </w:rPr>
              <w:t>Plazo de entrega</w:t>
            </w:r>
          </w:p>
        </w:tc>
        <w:tc>
          <w:tcPr>
            <w:tcW w:w="2273" w:type="dxa"/>
            <w:shd w:val="clear" w:color="auto" w:fill="A6A6A6" w:themeFill="background1" w:themeFillShade="A6"/>
            <w:vAlign w:val="center"/>
          </w:tcPr>
          <w:p w:rsidRPr="006846FB" w:rsidR="006846FB" w:rsidP="006846FB" w:rsidRDefault="006846FB" w14:paraId="18CAEE85" w14:textId="77777777">
            <w:pPr>
              <w:jc w:val="center"/>
              <w:rPr>
                <w:rFonts w:ascii="Roboto" w:hAnsi="Roboto"/>
                <w:b/>
                <w:bCs/>
                <w:i/>
                <w:iCs/>
              </w:rPr>
            </w:pPr>
            <w:r w:rsidRPr="006846FB">
              <w:rPr>
                <w:rFonts w:ascii="Roboto" w:hAnsi="Roboto"/>
                <w:b/>
                <w:bCs/>
                <w:i/>
                <w:iCs/>
              </w:rPr>
              <w:t>Medio</w:t>
            </w:r>
          </w:p>
        </w:tc>
      </w:tr>
      <w:tr w:rsidRPr="006846FB" w:rsidR="006846FB" w:rsidTr="00261290" w14:paraId="7F32E483" w14:textId="77777777">
        <w:tc>
          <w:tcPr>
            <w:tcW w:w="2830" w:type="dxa"/>
          </w:tcPr>
          <w:p w:rsidRPr="006846FB" w:rsidR="006846FB" w:rsidP="006846FB" w:rsidRDefault="006846FB" w14:paraId="280DC2E5" w14:textId="77777777">
            <w:pPr>
              <w:rPr>
                <w:rFonts w:ascii="Roboto" w:hAnsi="Roboto"/>
                <w:b/>
                <w:bCs/>
              </w:rPr>
            </w:pPr>
            <w:r w:rsidRPr="006846FB">
              <w:rPr>
                <w:rFonts w:ascii="Roboto" w:hAnsi="Roboto"/>
                <w:b/>
                <w:bCs/>
              </w:rPr>
              <w:t>Capital Ajustado</w:t>
            </w:r>
          </w:p>
        </w:tc>
        <w:tc>
          <w:tcPr>
            <w:tcW w:w="1560" w:type="dxa"/>
          </w:tcPr>
          <w:p w:rsidRPr="006846FB" w:rsidR="006846FB" w:rsidP="006846FB" w:rsidRDefault="006846FB" w14:paraId="32FA991E" w14:textId="77777777">
            <w:pPr>
              <w:jc w:val="center"/>
              <w:rPr>
                <w:rFonts w:ascii="Roboto" w:hAnsi="Roboto"/>
                <w:bCs/>
              </w:rPr>
            </w:pPr>
            <w:r w:rsidRPr="006846FB">
              <w:rPr>
                <w:rFonts w:ascii="Roboto" w:hAnsi="Roboto"/>
                <w:bCs/>
              </w:rPr>
              <w:t>Trimestral</w:t>
            </w:r>
          </w:p>
        </w:tc>
        <w:tc>
          <w:tcPr>
            <w:tcW w:w="1559" w:type="dxa"/>
          </w:tcPr>
          <w:p w:rsidRPr="006846FB" w:rsidR="006846FB" w:rsidP="006846FB" w:rsidRDefault="006846FB" w14:paraId="52D0EA24" w14:textId="77777777">
            <w:pPr>
              <w:jc w:val="both"/>
              <w:rPr>
                <w:rFonts w:ascii="Roboto" w:hAnsi="Roboto"/>
                <w:bCs/>
              </w:rPr>
            </w:pPr>
            <w:r w:rsidRPr="006846FB">
              <w:rPr>
                <w:rFonts w:ascii="Roboto" w:hAnsi="Roboto"/>
                <w:bCs/>
              </w:rPr>
              <w:t>15 días hábiles después del cierre de los meses de marzo, junio, setiembre y diciembre</w:t>
            </w:r>
          </w:p>
        </w:tc>
        <w:tc>
          <w:tcPr>
            <w:tcW w:w="2273" w:type="dxa"/>
          </w:tcPr>
          <w:p w:rsidRPr="006846FB" w:rsidR="006846FB" w:rsidP="006846FB" w:rsidRDefault="006846FB" w14:paraId="33B3438A" w14:textId="77777777">
            <w:pPr>
              <w:jc w:val="both"/>
              <w:rPr>
                <w:rFonts w:ascii="Roboto" w:hAnsi="Roboto"/>
                <w:bCs/>
              </w:rPr>
            </w:pPr>
            <w:r w:rsidRPr="006846FB">
              <w:rPr>
                <w:rFonts w:ascii="Roboto" w:hAnsi="Roboto"/>
              </w:rPr>
              <w:t xml:space="preserve">En hoja electrónica (Excel), según formato establecido en el </w:t>
            </w:r>
            <w:r w:rsidRPr="006846FB">
              <w:rPr>
                <w:rFonts w:ascii="Roboto" w:hAnsi="Roboto"/>
                <w:b/>
              </w:rPr>
              <w:t xml:space="preserve">Anexo 18, </w:t>
            </w:r>
            <w:r w:rsidRPr="006846FB">
              <w:rPr>
                <w:rFonts w:ascii="Roboto" w:hAnsi="Roboto"/>
              </w:rPr>
              <w:t xml:space="preserve">remitida como requerimiento mediante el Servicio de Ejecución de Estudios y Seguimiento (EES) de </w:t>
            </w:r>
            <w:r w:rsidRPr="006846FB">
              <w:rPr>
                <w:rFonts w:ascii="Roboto" w:hAnsi="Roboto"/>
                <w:i/>
                <w:iCs/>
              </w:rPr>
              <w:t>SUGESE en Línea</w:t>
            </w:r>
            <w:r w:rsidRPr="006846FB">
              <w:rPr>
                <w:rFonts w:ascii="Roboto" w:hAnsi="Roboto"/>
              </w:rPr>
              <w:t>.</w:t>
            </w:r>
          </w:p>
        </w:tc>
      </w:tr>
    </w:tbl>
    <w:p w:rsidRPr="006846FB" w:rsidR="006846FB" w:rsidP="006846FB" w:rsidRDefault="006846FB" w14:paraId="5E757E8F" w14:textId="200FF646">
      <w:pPr>
        <w:ind w:left="567" w:right="571" w:hanging="141"/>
        <w:jc w:val="center"/>
        <w:rPr>
          <w:rFonts w:ascii="Roboto" w:hAnsi="Roboto" w:cstheme="minorHAnsi"/>
        </w:rPr>
      </w:pPr>
    </w:p>
    <w:p w:rsidRPr="006846FB" w:rsidR="006846FB" w:rsidP="006846FB" w:rsidRDefault="006846FB" w14:paraId="5C850F49" w14:textId="77777777">
      <w:pPr>
        <w:tabs>
          <w:tab w:val="left" w:pos="5810"/>
          <w:tab w:val="right" w:pos="9360"/>
        </w:tabs>
        <w:rPr>
          <w:rFonts w:ascii="Roboto" w:hAnsi="Roboto" w:cstheme="minorBidi"/>
        </w:rPr>
      </w:pPr>
    </w:p>
    <w:p w:rsidRPr="006846FB" w:rsidR="006846FB" w:rsidP="006846FB" w:rsidRDefault="006846FB" w14:paraId="77A84D77" w14:textId="77777777">
      <w:pPr>
        <w:jc w:val="both"/>
        <w:rPr>
          <w:rFonts w:ascii="Roboto" w:hAnsi="Roboto" w:cstheme="minorHAnsi"/>
        </w:rPr>
      </w:pPr>
      <w:r w:rsidRPr="006846FB">
        <w:rPr>
          <w:rFonts w:ascii="Roboto" w:hAnsi="Roboto" w:cstheme="minorHAnsi"/>
          <w:b/>
          <w:bCs/>
          <w:lang w:val="es-CR"/>
        </w:rPr>
        <w:lastRenderedPageBreak/>
        <w:t>Cuarto.</w:t>
      </w:r>
      <w:r w:rsidRPr="006846FB">
        <w:rPr>
          <w:rFonts w:ascii="Roboto" w:hAnsi="Roboto" w:cstheme="minorHAnsi"/>
          <w:lang w:val="es-CR"/>
        </w:rPr>
        <w:t xml:space="preserve"> Sustituir el </w:t>
      </w:r>
      <w:r w:rsidRPr="006846FB">
        <w:rPr>
          <w:rFonts w:ascii="Roboto" w:hAnsi="Roboto" w:cstheme="minorHAnsi"/>
        </w:rPr>
        <w:t>Estándar de Negocio que se encuentra en el Anexo 5 del Acuerdo SGS-DES-A-021-2013, con el fin de incorporar la remisión de las Operaciones activas directas e indirectas (OADI), con el siguiente texto:</w:t>
      </w:r>
    </w:p>
    <w:p w:rsidRPr="006846FB" w:rsidR="006846FB" w:rsidP="006846FB" w:rsidRDefault="006846FB" w14:paraId="0EB0C84B" w14:textId="77777777">
      <w:pPr>
        <w:jc w:val="both"/>
        <w:rPr>
          <w:rFonts w:ascii="Roboto" w:hAnsi="Roboto" w:cstheme="majorHAnsi"/>
        </w:rPr>
      </w:pPr>
    </w:p>
    <w:p w:rsidRPr="006846FB" w:rsidR="006846FB" w:rsidP="006846FB" w:rsidRDefault="006846FB" w14:paraId="2F0094AD" w14:textId="77777777">
      <w:pPr>
        <w:jc w:val="center"/>
        <w:rPr>
          <w:rFonts w:ascii="Roboto" w:hAnsi="Roboto" w:cstheme="majorHAnsi"/>
          <w:b/>
          <w:bCs/>
          <w:i/>
          <w:iCs/>
        </w:rPr>
      </w:pPr>
      <w:r w:rsidRPr="006846FB">
        <w:rPr>
          <w:rFonts w:ascii="Roboto" w:hAnsi="Roboto" w:cstheme="majorHAnsi"/>
          <w:b/>
          <w:bCs/>
          <w:i/>
          <w:iCs/>
        </w:rPr>
        <w:t>“Anexo 5</w:t>
      </w:r>
    </w:p>
    <w:p w:rsidRPr="006846FB" w:rsidR="006846FB" w:rsidP="006846FB" w:rsidRDefault="006846FB" w14:paraId="445489DD" w14:textId="77777777">
      <w:pPr>
        <w:rPr>
          <w:rFonts w:ascii="Roboto" w:hAnsi="Roboto" w:cstheme="majorHAnsi"/>
        </w:rPr>
      </w:pPr>
    </w:p>
    <w:bookmarkStart w:name="_MON_1835758394" w:id="0"/>
    <w:bookmarkEnd w:id="0"/>
    <w:p w:rsidRPr="006846FB" w:rsidR="006846FB" w:rsidP="006846FB" w:rsidRDefault="006846FB" w14:paraId="7A39B507" w14:textId="77777777">
      <w:pPr>
        <w:jc w:val="center"/>
        <w:rPr>
          <w:rFonts w:ascii="Roboto" w:hAnsi="Roboto" w:cstheme="majorHAnsi"/>
        </w:rPr>
      </w:pPr>
      <w:r w:rsidRPr="006846FB">
        <w:rPr>
          <w:rFonts w:ascii="Roboto" w:hAnsi="Roboto" w:cstheme="majorHAnsi"/>
        </w:rPr>
        <w:object w:dxaOrig="1543" w:dyaOrig="998" w14:anchorId="71AFBBEE">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7.25pt;height:50.25pt" o:ole="" type="#_x0000_t75">
            <v:imagedata o:title="" r:id="rId15"/>
          </v:shape>
          <o:OLEObject Type="Embed" ProgID="Word.Document.12" ShapeID="_x0000_i1025" DrawAspect="Icon" ObjectID="_1835758456" r:id="rId16">
            <o:FieldCodes>\s</o:FieldCodes>
          </o:OLEObject>
        </w:object>
      </w:r>
      <w:r w:rsidRPr="006846FB">
        <w:rPr>
          <w:rFonts w:ascii="Roboto" w:hAnsi="Roboto" w:cstheme="majorHAnsi"/>
        </w:rPr>
        <w:t>”</w:t>
      </w:r>
    </w:p>
    <w:p w:rsidRPr="006846FB" w:rsidR="006846FB" w:rsidP="006846FB" w:rsidRDefault="006846FB" w14:paraId="12E2D444" w14:textId="77777777">
      <w:pPr>
        <w:tabs>
          <w:tab w:val="left" w:pos="5810"/>
          <w:tab w:val="right" w:pos="9360"/>
        </w:tabs>
        <w:rPr>
          <w:rFonts w:ascii="Roboto" w:hAnsi="Roboto" w:cstheme="minorBidi"/>
        </w:rPr>
      </w:pPr>
    </w:p>
    <w:p w:rsidRPr="006846FB" w:rsidR="006846FB" w:rsidP="006846FB" w:rsidRDefault="006846FB" w14:paraId="22F5FEF6" w14:textId="77777777">
      <w:pPr>
        <w:jc w:val="both"/>
        <w:rPr>
          <w:rFonts w:ascii="Roboto" w:hAnsi="Roboto" w:cstheme="minorHAnsi"/>
          <w:b/>
          <w:bCs/>
          <w:lang w:val="es-CR"/>
        </w:rPr>
      </w:pPr>
    </w:p>
    <w:p w:rsidRPr="006846FB" w:rsidR="006846FB" w:rsidP="006846FB" w:rsidRDefault="006846FB" w14:paraId="5242D711" w14:textId="77777777">
      <w:pPr>
        <w:jc w:val="both"/>
        <w:rPr>
          <w:rFonts w:ascii="Roboto" w:hAnsi="Roboto" w:cstheme="minorHAnsi"/>
          <w:lang w:val="es-CR"/>
        </w:rPr>
      </w:pPr>
      <w:r w:rsidRPr="006846FB">
        <w:rPr>
          <w:rFonts w:ascii="Roboto" w:hAnsi="Roboto" w:cstheme="minorHAnsi"/>
          <w:b/>
          <w:bCs/>
          <w:lang w:val="es-CR"/>
        </w:rPr>
        <w:t xml:space="preserve">Quinto: </w:t>
      </w:r>
      <w:r w:rsidRPr="006846FB">
        <w:rPr>
          <w:rFonts w:ascii="Roboto" w:hAnsi="Roboto" w:cstheme="minorHAnsi"/>
          <w:lang w:val="es-CR"/>
        </w:rPr>
        <w:t>Adicionar un nuevo Anexo 18, que en adelante se lea:</w:t>
      </w:r>
    </w:p>
    <w:p w:rsidRPr="006846FB" w:rsidR="006846FB" w:rsidP="006846FB" w:rsidRDefault="006846FB" w14:paraId="69418DC0" w14:textId="77777777">
      <w:pPr>
        <w:jc w:val="both"/>
        <w:rPr>
          <w:rFonts w:ascii="Roboto" w:hAnsi="Roboto" w:cstheme="minorHAnsi"/>
          <w:b/>
          <w:bCs/>
          <w:lang w:val="es-CR"/>
        </w:rPr>
      </w:pPr>
    </w:p>
    <w:p w:rsidRPr="006846FB" w:rsidR="006846FB" w:rsidP="006846FB" w:rsidRDefault="006846FB" w14:paraId="12E7F225" w14:textId="314ADD13">
      <w:pPr>
        <w:jc w:val="center"/>
        <w:rPr>
          <w:rFonts w:ascii="Roboto" w:hAnsi="Roboto" w:cstheme="minorHAnsi"/>
          <w:b/>
          <w:bCs/>
          <w:i/>
          <w:iCs/>
          <w:lang w:val="es-CR"/>
        </w:rPr>
      </w:pPr>
      <w:r>
        <w:rPr>
          <w:rFonts w:ascii="Roboto" w:hAnsi="Roboto" w:cstheme="minorHAnsi"/>
          <w:b/>
          <w:bCs/>
          <w:i/>
          <w:iCs/>
          <w:lang w:val="es-CR"/>
        </w:rPr>
        <w:t>“</w:t>
      </w:r>
      <w:r w:rsidRPr="006846FB">
        <w:rPr>
          <w:rFonts w:ascii="Roboto" w:hAnsi="Roboto" w:cstheme="minorHAnsi"/>
          <w:b/>
          <w:bCs/>
          <w:i/>
          <w:iCs/>
          <w:lang w:val="es-CR"/>
        </w:rPr>
        <w:t>Anexo 18</w:t>
      </w:r>
    </w:p>
    <w:p w:rsidRPr="006846FB" w:rsidR="006846FB" w:rsidP="006846FB" w:rsidRDefault="006846FB" w14:paraId="67411E6D" w14:textId="77777777">
      <w:pPr>
        <w:jc w:val="both"/>
        <w:rPr>
          <w:rFonts w:ascii="Roboto" w:hAnsi="Roboto" w:cstheme="minorHAnsi"/>
          <w:b/>
          <w:bCs/>
          <w:i/>
          <w:iCs/>
          <w:lang w:val="es-CR"/>
        </w:rPr>
      </w:pPr>
    </w:p>
    <w:p w:rsidRPr="006846FB" w:rsidR="006846FB" w:rsidP="006846FB" w:rsidRDefault="006846FB" w14:paraId="48392326" w14:textId="77777777">
      <w:pPr>
        <w:jc w:val="center"/>
        <w:rPr>
          <w:rFonts w:ascii="Roboto" w:hAnsi="Roboto" w:cstheme="minorHAnsi"/>
          <w:b/>
          <w:bCs/>
          <w:i/>
          <w:iCs/>
          <w:lang w:val="es-CR"/>
        </w:rPr>
      </w:pPr>
      <w:r w:rsidRPr="006846FB">
        <w:rPr>
          <w:rFonts w:ascii="Roboto" w:hAnsi="Roboto" w:cstheme="minorHAnsi"/>
          <w:b/>
          <w:bCs/>
          <w:i/>
          <w:iCs/>
          <w:lang w:val="es-CR"/>
        </w:rPr>
        <w:t>Supervisión Consolidada - Cálculo de Capital Ajustado</w:t>
      </w:r>
    </w:p>
    <w:p w:rsidRPr="006846FB" w:rsidR="006846FB" w:rsidP="006846FB" w:rsidRDefault="006846FB" w14:paraId="530643B1" w14:textId="686A6710">
      <w:pPr>
        <w:jc w:val="center"/>
        <w:rPr>
          <w:rFonts w:ascii="Roboto" w:hAnsi="Roboto" w:cstheme="minorHAnsi"/>
          <w:b/>
          <w:bCs/>
          <w:lang w:val="es-CR"/>
        </w:rPr>
      </w:pPr>
      <w:r w:rsidRPr="006846FB">
        <w:rPr>
          <w:rFonts w:ascii="Roboto" w:hAnsi="Roboto" w:cstheme="minorHAnsi"/>
          <w:b/>
          <w:bCs/>
          <w:lang w:val="es-CR"/>
        </w:rPr>
        <w:object w:dxaOrig="2000" w:dyaOrig="1307" w14:anchorId="7DC9825B">
          <v:shape id="_x0000_i1032" style="width:99.75pt;height:65.25pt" o:ole="" type="#_x0000_t75">
            <v:imagedata o:title="" r:id="rId17"/>
          </v:shape>
          <o:OLEObject Type="Embed" ProgID="Excel.Sheet.12" ShapeID="_x0000_i1032" DrawAspect="Icon" ObjectID="_1835758457" r:id="rId18"/>
        </w:object>
      </w:r>
      <w:r w:rsidRPr="006846FB">
        <w:rPr>
          <w:rFonts w:ascii="Roboto" w:hAnsi="Roboto" w:cstheme="minorHAnsi"/>
          <w:b/>
          <w:bCs/>
          <w:lang w:val="es-CR"/>
        </w:rPr>
        <w:t>”</w:t>
      </w:r>
    </w:p>
    <w:p w:rsidRPr="006846FB" w:rsidR="006846FB" w:rsidP="006846FB" w:rsidRDefault="006846FB" w14:paraId="325FC3CE" w14:textId="77777777">
      <w:pPr>
        <w:tabs>
          <w:tab w:val="left" w:pos="5810"/>
          <w:tab w:val="right" w:pos="9360"/>
        </w:tabs>
        <w:jc w:val="both"/>
        <w:rPr>
          <w:rFonts w:ascii="Roboto" w:hAnsi="Roboto" w:cstheme="minorBidi"/>
        </w:rPr>
      </w:pPr>
    </w:p>
    <w:p w:rsidRPr="006846FB" w:rsidR="006846FB" w:rsidP="006846FB" w:rsidRDefault="006846FB" w14:paraId="1EE77BE5" w14:textId="77777777">
      <w:pPr>
        <w:tabs>
          <w:tab w:val="left" w:pos="5810"/>
          <w:tab w:val="right" w:pos="9360"/>
        </w:tabs>
        <w:jc w:val="both"/>
        <w:rPr>
          <w:rFonts w:ascii="Roboto" w:hAnsi="Roboto" w:cstheme="minorBidi"/>
        </w:rPr>
      </w:pPr>
    </w:p>
    <w:p w:rsidRPr="006846FB" w:rsidR="006846FB" w:rsidP="006846FB" w:rsidRDefault="006846FB" w14:paraId="3188D3AA" w14:textId="77777777">
      <w:pPr>
        <w:tabs>
          <w:tab w:val="left" w:pos="5810"/>
          <w:tab w:val="right" w:pos="9360"/>
        </w:tabs>
        <w:jc w:val="both"/>
        <w:rPr>
          <w:rFonts w:ascii="Roboto" w:hAnsi="Roboto" w:cstheme="minorHAnsi"/>
        </w:rPr>
      </w:pPr>
      <w:r w:rsidRPr="006846FB">
        <w:rPr>
          <w:rFonts w:ascii="Roboto" w:hAnsi="Roboto" w:cstheme="minorHAnsi"/>
          <w:b/>
          <w:bCs/>
          <w:lang w:val="es-CR"/>
        </w:rPr>
        <w:t xml:space="preserve">Sexto. </w:t>
      </w:r>
      <w:r w:rsidRPr="006846FB">
        <w:rPr>
          <w:rFonts w:ascii="Roboto" w:hAnsi="Roboto" w:cstheme="minorHAnsi"/>
        </w:rPr>
        <w:t>Actualizar la versión publicada del Acuerdo SGS-DES-A-021-2013 para incluir las modificaciones señaladas en este acuerdo.</w:t>
      </w:r>
    </w:p>
    <w:p w:rsidRPr="006846FB" w:rsidR="006846FB" w:rsidP="006846FB" w:rsidRDefault="006846FB" w14:paraId="692CE192" w14:textId="77777777">
      <w:pPr>
        <w:tabs>
          <w:tab w:val="left" w:pos="5810"/>
          <w:tab w:val="right" w:pos="9360"/>
        </w:tabs>
        <w:jc w:val="both"/>
        <w:rPr>
          <w:rFonts w:ascii="Roboto" w:hAnsi="Roboto" w:cstheme="minorHAnsi"/>
        </w:rPr>
      </w:pPr>
    </w:p>
    <w:p w:rsidRPr="006846FB" w:rsidR="006846FB" w:rsidP="006846FB" w:rsidRDefault="006846FB" w14:paraId="79D67C72" w14:textId="77777777">
      <w:pPr>
        <w:tabs>
          <w:tab w:val="left" w:pos="5810"/>
          <w:tab w:val="right" w:pos="9360"/>
        </w:tabs>
        <w:jc w:val="both"/>
        <w:rPr>
          <w:rFonts w:ascii="Roboto" w:hAnsi="Roboto"/>
          <w:lang w:val="es-CR"/>
        </w:rPr>
      </w:pPr>
      <w:r w:rsidRPr="006846FB">
        <w:rPr>
          <w:rFonts w:ascii="Roboto" w:hAnsi="Roboto" w:cstheme="minorHAnsi"/>
          <w:b/>
          <w:bCs/>
          <w:lang w:val="es-CR"/>
        </w:rPr>
        <w:t xml:space="preserve">Sétimo: </w:t>
      </w:r>
      <w:r w:rsidRPr="006846FB">
        <w:rPr>
          <w:rFonts w:ascii="Roboto" w:hAnsi="Roboto" w:cstheme="minorHAnsi"/>
          <w:lang w:val="es-CR"/>
        </w:rPr>
        <w:t>Rige a partir de la remisión de la información con corte al 30 de setiembre de 2026.</w:t>
      </w:r>
      <w:r w:rsidRPr="006846FB">
        <w:rPr>
          <w:rFonts w:ascii="Roboto" w:hAnsi="Roboto"/>
          <w:lang w:val="es-CR"/>
        </w:rPr>
        <w:tab/>
      </w:r>
      <w:r w:rsidRPr="006846FB">
        <w:rPr>
          <w:rFonts w:ascii="Roboto" w:hAnsi="Roboto"/>
          <w:lang w:val="es-CR"/>
        </w:rPr>
        <w:tab/>
      </w:r>
    </w:p>
    <w:p w:rsidRPr="006846FB" w:rsidR="006846FB" w:rsidP="006846FB" w:rsidRDefault="006846FB" w14:paraId="34711C86" w14:textId="77777777">
      <w:pPr>
        <w:rPr>
          <w:rFonts w:ascii="Roboto" w:hAnsi="Roboto"/>
          <w:lang w:val="es-CR"/>
        </w:rPr>
      </w:pPr>
    </w:p>
    <w:p w:rsidRPr="006846FB" w:rsidR="006846FB" w:rsidP="006846FB" w:rsidRDefault="006846FB" w14:paraId="726004F0" w14:textId="77777777">
      <w:pPr>
        <w:jc w:val="center"/>
        <w:rPr>
          <w:rFonts w:ascii="Roboto" w:hAnsi="Roboto"/>
          <w:b/>
          <w:bCs/>
          <w:lang w:val="es-CR"/>
        </w:rPr>
      </w:pPr>
    </w:p>
    <w:p w:rsidRPr="006846FB" w:rsidR="006846FB" w:rsidP="006846FB" w:rsidRDefault="006846FB" w14:paraId="68AA573B" w14:textId="77777777">
      <w:pPr>
        <w:spacing w:after="200" w:line="276" w:lineRule="auto"/>
        <w:rPr>
          <w:rFonts w:ascii="Roboto" w:hAnsi="Roboto"/>
          <w:b/>
          <w:lang w:val="es-CR"/>
        </w:rPr>
      </w:pPr>
      <w:r w:rsidRPr="006846FB">
        <w:rPr>
          <w:rFonts w:ascii="Roboto" w:hAnsi="Roboto"/>
          <w:b/>
          <w:lang w:val="es-CR"/>
        </w:rPr>
        <w:br w:type="page"/>
      </w:r>
    </w:p>
    <w:p w:rsidRPr="006846FB" w:rsidR="006846FB" w:rsidP="006846FB" w:rsidRDefault="006846FB" w14:paraId="69E16FF0" w14:textId="77777777">
      <w:pPr>
        <w:jc w:val="center"/>
        <w:rPr>
          <w:rFonts w:ascii="Roboto" w:hAnsi="Roboto"/>
          <w:b/>
          <w:lang w:val="es-CR"/>
        </w:rPr>
      </w:pPr>
      <w:r w:rsidRPr="006846FB">
        <w:rPr>
          <w:rFonts w:ascii="Roboto" w:hAnsi="Roboto"/>
          <w:b/>
          <w:lang w:val="es-CR"/>
        </w:rPr>
        <w:lastRenderedPageBreak/>
        <w:t>ANEXO 2</w:t>
      </w:r>
    </w:p>
    <w:p w:rsidRPr="006846FB" w:rsidR="006846FB" w:rsidP="006846FB" w:rsidRDefault="006846FB" w14:paraId="08902D8C" w14:textId="77777777">
      <w:pPr>
        <w:jc w:val="center"/>
        <w:rPr>
          <w:rFonts w:ascii="Roboto" w:hAnsi="Roboto"/>
          <w:b/>
          <w:lang w:val="es-CR"/>
        </w:rPr>
      </w:pPr>
    </w:p>
    <w:p w:rsidRPr="006846FB" w:rsidR="006846FB" w:rsidP="006846FB" w:rsidRDefault="006846FB" w14:paraId="1E3001CB" w14:textId="77777777">
      <w:pPr>
        <w:jc w:val="center"/>
        <w:rPr>
          <w:rFonts w:ascii="Roboto" w:hAnsi="Roboto"/>
          <w:b/>
          <w:bCs/>
          <w:lang w:val="es-CR"/>
        </w:rPr>
      </w:pPr>
      <w:r w:rsidRPr="006846FB">
        <w:rPr>
          <w:rFonts w:ascii="Roboto" w:hAnsi="Roboto"/>
          <w:b/>
          <w:bCs/>
          <w:lang w:val="es-CR"/>
        </w:rPr>
        <w:t>MATRIZ PARA REMISIÓN DE OBSERVACIONES</w:t>
      </w:r>
    </w:p>
    <w:p w:rsidRPr="006846FB" w:rsidR="006846FB" w:rsidP="006846FB" w:rsidRDefault="006846FB" w14:paraId="32C1897C" w14:textId="77777777">
      <w:pPr>
        <w:rPr>
          <w:rFonts w:ascii="Roboto" w:hAnsi="Roboto"/>
          <w:lang w:val="es-CR"/>
        </w:rPr>
      </w:pPr>
    </w:p>
    <w:p w:rsidRPr="006846FB" w:rsidR="006846FB" w:rsidP="006846FB" w:rsidRDefault="006846FB" w14:paraId="45C4317D" w14:textId="77777777">
      <w:pPr>
        <w:jc w:val="center"/>
        <w:rPr>
          <w:rFonts w:ascii="Roboto" w:hAnsi="Roboto"/>
          <w:lang w:val="es-CR"/>
        </w:rPr>
      </w:pPr>
    </w:p>
    <w:bookmarkStart w:name="_MON_1833633444" w:id="1"/>
    <w:bookmarkEnd w:id="1"/>
    <w:p w:rsidRPr="006846FB" w:rsidR="006846FB" w:rsidP="006846FB" w:rsidRDefault="006846FB" w14:paraId="12AB6147" w14:textId="77777777">
      <w:pPr>
        <w:jc w:val="center"/>
        <w:rPr>
          <w:rFonts w:ascii="Roboto" w:hAnsi="Roboto"/>
          <w:lang w:val="es-CR"/>
        </w:rPr>
      </w:pPr>
      <w:r w:rsidRPr="006846FB">
        <w:rPr>
          <w:rFonts w:ascii="Roboto" w:hAnsi="Roboto"/>
          <w:lang w:val="es-CR"/>
        </w:rPr>
        <w:object w:dxaOrig="2000" w:dyaOrig="1307" w14:anchorId="369AE8A7">
          <v:shape id="_x0000_i1027" style="width:99.75pt;height:65.25pt" o:ole="" type="#_x0000_t75">
            <v:imagedata o:title="" r:id="rId19"/>
          </v:shape>
          <o:OLEObject Type="Embed" ProgID="Word.Document.12" ShapeID="_x0000_i1027" DrawAspect="Icon" ObjectID="_1835758458" r:id="rId20">
            <o:FieldCodes>\s</o:FieldCodes>
          </o:OLEObject>
        </w:object>
      </w:r>
    </w:p>
    <w:p w:rsidRPr="000D7DD9" w:rsidR="005A1442" w:rsidP="005A1442" w:rsidRDefault="005A1442" w14:paraId="0C26E08E" w14:textId="77777777">
      <w:pPr>
        <w:rPr>
          <w:rFonts w:ascii="Roboto" w:hAnsi="Roboto"/>
          <w:lang w:val="es-CR"/>
        </w:rPr>
      </w:pPr>
    </w:p>
    <w:p w:rsidRPr="000D7DD9" w:rsidR="00855F1B" w:rsidP="005A1442" w:rsidRDefault="00855F1B" w14:paraId="4A8163C1" w14:textId="77777777">
      <w:pPr>
        <w:rPr>
          <w:rFonts w:ascii="Roboto" w:hAnsi="Roboto"/>
          <w:lang w:val="es-CR"/>
        </w:rPr>
      </w:pPr>
    </w:p>
    <w:p w:rsidRPr="000D7DD9" w:rsidR="00855F1B" w:rsidP="00855F1B" w:rsidRDefault="00855F1B" w14:paraId="60DCB77B" w14:textId="5786C31A">
      <w:pPr>
        <w:rPr>
          <w:rFonts w:ascii="Roboto" w:hAnsi="Roboto"/>
          <w:lang w:val="es-CR"/>
        </w:rPr>
      </w:pPr>
    </w:p>
    <w:p w:rsidRPr="000D7DD9" w:rsidR="00855F1B" w:rsidP="00855F1B" w:rsidRDefault="00855F1B" w14:paraId="0E77D7C2" w14:textId="77777777">
      <w:pPr>
        <w:rPr>
          <w:rFonts w:ascii="Roboto" w:hAnsi="Roboto"/>
          <w:lang w:val="es-CR"/>
        </w:rPr>
      </w:pPr>
    </w:p>
    <w:p w:rsidRPr="000D7DD9" w:rsidR="00855F1B" w:rsidP="00855F1B" w:rsidRDefault="00855F1B" w14:paraId="269CDA6F" w14:textId="77777777">
      <w:pPr>
        <w:rPr>
          <w:rFonts w:ascii="Roboto" w:hAnsi="Roboto"/>
          <w:lang w:val="es-CR"/>
        </w:rPr>
      </w:pPr>
    </w:p>
    <w:p w:rsidRPr="000D7DD9" w:rsidR="00855F1B" w:rsidP="00855F1B" w:rsidRDefault="00855F1B" w14:paraId="6A74AD90" w14:textId="77777777">
      <w:pPr>
        <w:rPr>
          <w:rFonts w:ascii="Roboto" w:hAnsi="Roboto"/>
          <w:lang w:val="es-CR"/>
        </w:rPr>
      </w:pPr>
    </w:p>
    <w:p w:rsidRPr="000D7DD9" w:rsidR="00855F1B" w:rsidP="00855F1B" w:rsidRDefault="00855F1B" w14:paraId="193353F8" w14:textId="77777777">
      <w:pPr>
        <w:rPr>
          <w:rFonts w:ascii="Roboto" w:hAnsi="Roboto"/>
          <w:lang w:val="es-CR"/>
        </w:rPr>
      </w:pPr>
    </w:p>
    <w:p w:rsidRPr="000D7DD9" w:rsidR="00855F1B" w:rsidP="00855F1B" w:rsidRDefault="00855F1B" w14:paraId="6128FEB9" w14:textId="77777777">
      <w:pPr>
        <w:rPr>
          <w:rFonts w:ascii="Roboto" w:hAnsi="Roboto"/>
          <w:lang w:val="es-CR"/>
        </w:rPr>
      </w:pPr>
    </w:p>
    <w:p w:rsidRPr="000D7DD9" w:rsidR="00855F1B" w:rsidP="00855F1B" w:rsidRDefault="00855F1B" w14:paraId="7CC0F0CC" w14:textId="77777777">
      <w:pPr>
        <w:rPr>
          <w:rFonts w:ascii="Roboto" w:hAnsi="Roboto"/>
          <w:lang w:val="es-CR"/>
        </w:rPr>
      </w:pPr>
    </w:p>
    <w:p w:rsidRPr="000D7DD9" w:rsidR="00855F1B" w:rsidP="00855F1B" w:rsidRDefault="00855F1B" w14:paraId="10E2AA0A" w14:textId="77777777">
      <w:pPr>
        <w:rPr>
          <w:rFonts w:ascii="Roboto" w:hAnsi="Roboto"/>
          <w:lang w:val="es-CR"/>
        </w:rPr>
      </w:pPr>
    </w:p>
    <w:p w:rsidRPr="000D7DD9" w:rsidR="00855F1B" w:rsidP="00855F1B" w:rsidRDefault="00855F1B" w14:paraId="62A1F2B6" w14:textId="77777777">
      <w:pPr>
        <w:rPr>
          <w:rFonts w:ascii="Roboto" w:hAnsi="Roboto"/>
          <w:lang w:val="es-CR"/>
        </w:rPr>
      </w:pPr>
    </w:p>
    <w:p w:rsidRPr="000D7DD9" w:rsidR="00855F1B" w:rsidP="00855F1B" w:rsidRDefault="00855F1B" w14:paraId="79E908FB" w14:textId="77777777">
      <w:pPr>
        <w:rPr>
          <w:rFonts w:ascii="Roboto" w:hAnsi="Roboto"/>
          <w:lang w:val="es-CR"/>
        </w:rPr>
      </w:pPr>
    </w:p>
    <w:p w:rsidRPr="000D7DD9" w:rsidR="00855F1B" w:rsidP="00855F1B" w:rsidRDefault="00855F1B" w14:paraId="7C0A6F5B" w14:textId="77777777">
      <w:pPr>
        <w:rPr>
          <w:rFonts w:ascii="Roboto" w:hAnsi="Roboto"/>
          <w:lang w:val="es-CR"/>
        </w:rPr>
      </w:pPr>
    </w:p>
    <w:p w:rsidRPr="000D7DD9" w:rsidR="00855F1B" w:rsidP="00855F1B" w:rsidRDefault="00855F1B" w14:paraId="375EDEBC" w14:textId="77777777">
      <w:pPr>
        <w:rPr>
          <w:rFonts w:ascii="Roboto" w:hAnsi="Roboto"/>
          <w:lang w:val="es-CR"/>
        </w:rPr>
      </w:pPr>
    </w:p>
    <w:p w:rsidRPr="000D7DD9" w:rsidR="00855F1B" w:rsidP="00855F1B" w:rsidRDefault="00855F1B" w14:paraId="4D93A2B2" w14:textId="77777777">
      <w:pPr>
        <w:rPr>
          <w:rFonts w:ascii="Roboto" w:hAnsi="Roboto"/>
          <w:lang w:val="es-CR"/>
        </w:rPr>
      </w:pPr>
    </w:p>
    <w:p w:rsidRPr="000D7DD9" w:rsidR="00855F1B" w:rsidP="00855F1B" w:rsidRDefault="00855F1B" w14:paraId="33D55CAF" w14:textId="77777777">
      <w:pPr>
        <w:rPr>
          <w:rFonts w:ascii="Roboto" w:hAnsi="Roboto"/>
          <w:lang w:val="es-CR"/>
        </w:rPr>
      </w:pPr>
    </w:p>
    <w:p w:rsidRPr="000D7DD9" w:rsidR="00855F1B" w:rsidP="00855F1B" w:rsidRDefault="00855F1B" w14:paraId="1B516D22" w14:textId="77777777">
      <w:pPr>
        <w:rPr>
          <w:rFonts w:ascii="Roboto" w:hAnsi="Roboto"/>
          <w:lang w:val="es-CR"/>
        </w:rPr>
      </w:pPr>
    </w:p>
    <w:p w:rsidRPr="000D7DD9" w:rsidR="00855F1B" w:rsidP="00855F1B" w:rsidRDefault="00855F1B" w14:paraId="1DD476BD" w14:textId="77777777">
      <w:pPr>
        <w:rPr>
          <w:rFonts w:ascii="Roboto" w:hAnsi="Roboto"/>
          <w:lang w:val="es-CR"/>
        </w:rPr>
      </w:pPr>
    </w:p>
    <w:p w:rsidRPr="000D7DD9" w:rsidR="00855F1B" w:rsidP="00855F1B" w:rsidRDefault="00855F1B" w14:paraId="7ADBEBC6" w14:textId="77777777">
      <w:pPr>
        <w:rPr>
          <w:rFonts w:ascii="Roboto" w:hAnsi="Roboto"/>
          <w:lang w:val="es-CR"/>
        </w:rPr>
      </w:pPr>
    </w:p>
    <w:p w:rsidRPr="000D7DD9" w:rsidR="00855F1B" w:rsidP="00855F1B" w:rsidRDefault="00855F1B" w14:paraId="61F11732" w14:textId="77777777">
      <w:pPr>
        <w:rPr>
          <w:rFonts w:ascii="Roboto" w:hAnsi="Roboto"/>
          <w:lang w:val="es-CR"/>
        </w:rPr>
      </w:pPr>
    </w:p>
    <w:p w:rsidRPr="000D7DD9" w:rsidR="00855F1B" w:rsidP="00855F1B" w:rsidRDefault="00855F1B" w14:paraId="7913B433" w14:textId="77777777">
      <w:pPr>
        <w:rPr>
          <w:rFonts w:ascii="Roboto" w:hAnsi="Roboto"/>
          <w:lang w:val="es-CR"/>
        </w:rPr>
      </w:pPr>
    </w:p>
    <w:p w:rsidRPr="000D7DD9" w:rsidR="00855F1B" w:rsidP="00855F1B" w:rsidRDefault="00855F1B" w14:paraId="03F4FCF8" w14:textId="77777777">
      <w:pPr>
        <w:rPr>
          <w:rFonts w:ascii="Roboto" w:hAnsi="Roboto"/>
          <w:lang w:val="es-CR"/>
        </w:rPr>
      </w:pPr>
    </w:p>
    <w:p w:rsidRPr="000D7DD9" w:rsidR="00855F1B" w:rsidP="00855F1B" w:rsidRDefault="00855F1B" w14:paraId="6899740F" w14:textId="77777777">
      <w:pPr>
        <w:rPr>
          <w:rFonts w:ascii="Roboto" w:hAnsi="Roboto"/>
          <w:lang w:val="es-CR"/>
        </w:rPr>
      </w:pPr>
    </w:p>
    <w:p w:rsidRPr="000D7DD9" w:rsidR="00855F1B" w:rsidP="00855F1B" w:rsidRDefault="00855F1B" w14:paraId="6206459B" w14:textId="77777777">
      <w:pPr>
        <w:rPr>
          <w:rFonts w:ascii="Roboto" w:hAnsi="Roboto"/>
          <w:lang w:val="es-CR"/>
        </w:rPr>
      </w:pPr>
    </w:p>
    <w:p w:rsidRPr="000D7DD9" w:rsidR="00855F1B" w:rsidP="00855F1B" w:rsidRDefault="00855F1B" w14:paraId="25A92334" w14:textId="77777777">
      <w:pPr>
        <w:rPr>
          <w:rFonts w:ascii="Roboto" w:hAnsi="Roboto"/>
          <w:lang w:val="es-CR"/>
        </w:rPr>
      </w:pPr>
    </w:p>
    <w:p w:rsidRPr="000D7DD9" w:rsidR="00855F1B" w:rsidP="00855F1B" w:rsidRDefault="00855F1B" w14:paraId="64B837D6" w14:textId="77777777">
      <w:pPr>
        <w:rPr>
          <w:rFonts w:ascii="Roboto" w:hAnsi="Roboto"/>
          <w:lang w:val="es-CR"/>
        </w:rPr>
      </w:pPr>
    </w:p>
    <w:p w:rsidRPr="000D7DD9" w:rsidR="00D82FEB" w:rsidP="00855F1B" w:rsidRDefault="00D82FEB" w14:paraId="0A43048E" w14:textId="77777777">
      <w:pPr>
        <w:rPr>
          <w:rFonts w:ascii="Roboto" w:hAnsi="Roboto"/>
          <w:lang w:val="es-CR"/>
        </w:rPr>
      </w:pPr>
    </w:p>
    <w:p w:rsidRPr="000D7DD9" w:rsidR="00D82FEB" w:rsidP="00855F1B" w:rsidRDefault="00D82FEB" w14:paraId="48128012" w14:textId="77777777">
      <w:pPr>
        <w:rPr>
          <w:rFonts w:ascii="Roboto" w:hAnsi="Roboto"/>
          <w:lang w:val="es-CR"/>
        </w:rPr>
      </w:pPr>
    </w:p>
    <w:p w:rsidRPr="000D7DD9" w:rsidR="00D82FEB" w:rsidP="00855F1B" w:rsidRDefault="00D82FEB" w14:paraId="08C80D22" w14:textId="77777777">
      <w:pPr>
        <w:rPr>
          <w:rFonts w:ascii="Roboto" w:hAnsi="Roboto"/>
          <w:lang w:val="es-CR"/>
        </w:rPr>
      </w:pPr>
    </w:p>
    <w:p w:rsidRPr="00A71618" w:rsidR="00A71618" w:rsidP="00A71618" w:rsidRDefault="00A71618" w14:paraId="59BA3892" w14:textId="77777777">
      <w:pPr>
        <w:tabs>
          <w:tab w:val="left" w:pos="5810"/>
          <w:tab w:val="right" w:pos="9360"/>
        </w:tabs>
        <w:rPr>
          <w:rFonts w:ascii="Roboto" w:hAnsi="Roboto"/>
          <w:lang w:val="es-CR"/>
        </w:rPr>
      </w:pPr>
      <w:r>
        <w:rPr>
          <w:rFonts w:ascii="Roboto" w:hAnsi="Roboto"/>
          <w:lang w:val="es-CR"/>
        </w:rPr>
        <w:tab/>
      </w:r>
      <w:r>
        <w:rPr>
          <w:rFonts w:ascii="Roboto" w:hAnsi="Roboto"/>
          <w:lang w:val="es-CR"/>
        </w:rPr>
        <w:tab/>
      </w:r>
    </w:p>
    <w:sectPr w:rsidRPr="00A71618" w:rsidR="00A71618" w:rsidSect="00D82FEB">
      <w:headerReference w:type="even" r:id="rId21"/>
      <w:headerReference w:type="default" r:id="rId22"/>
      <w:footerReference w:type="even" r:id="rId23"/>
      <w:footerReference w:type="default" r:id="rId24"/>
      <w:headerReference w:type="first" r:id="rId25"/>
      <w:footerReference w:type="first" r:id="rId26"/>
      <w:pgSz w:w="12240" w:h="15840"/>
      <w:pgMar w:top="1440" w:right="1440" w:bottom="1440" w:left="1440" w:header="706"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0CFC090" w14:textId="77777777" w:rsidR="006846FB" w:rsidRDefault="006846FB" w:rsidP="005A1442">
      <w:r>
        <w:separator/>
      </w:r>
    </w:p>
  </w:endnote>
  <w:endnote w:type="continuationSeparator" w:id="0">
    <w:p w14:paraId="4FA511F6" w14:textId="77777777" w:rsidR="006846FB" w:rsidRDefault="006846FB" w:rsidP="005A144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A71618" w:rsidRDefault="00A71618" w14:paraId="3E7AAB65" w14:textId="77777777">
    <w:pPr>
      <w:pStyle w:val="Piedepgina"/>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440CC7" w:rsidP="00440CC7" w:rsidRDefault="00440CC7" w14:paraId="4C2C85A4" w14:textId="77777777">
    <w:pPr>
      <w:pStyle w:val="Piedepgina"/>
      <w:jc w:val="right"/>
      <w:rPr>
        <w:rFonts w:asciiTheme="majorHAnsi" w:hAnsiTheme="majorHAnsi"/>
        <w:sz w:val="18"/>
        <w:szCs w:val="18"/>
      </w:rPr>
    </w:pPr>
    <w:bookmarkStart w:name="_Hlk205455879" w:id="2"/>
    <w:r>
      <w:rPr>
        <w:rFonts w:asciiTheme="majorHAnsi" w:hAnsiTheme="majorHAnsi"/>
        <w:sz w:val="18"/>
        <w:szCs w:val="18"/>
      </w:rPr>
      <w:t xml:space="preserve">Teléfonos: </w:t>
    </w:r>
    <w:r w:rsidRPr="00440CC7">
      <w:rPr>
        <w:rFonts w:asciiTheme="majorHAnsi" w:hAnsiTheme="majorHAnsi"/>
        <w:sz w:val="18"/>
        <w:szCs w:val="18"/>
        <w:lang w:val="es-ES"/>
      </w:rPr>
      <w:t>2243-5109</w:t>
    </w:r>
    <w:r>
      <w:rPr>
        <w:rFonts w:asciiTheme="majorHAnsi" w:hAnsiTheme="majorHAnsi"/>
        <w:sz w:val="18"/>
        <w:szCs w:val="18"/>
      </w:rPr>
      <w:t xml:space="preserve">, </w:t>
    </w:r>
    <w:r w:rsidRPr="00440CC7">
      <w:rPr>
        <w:rFonts w:asciiTheme="majorHAnsi" w:hAnsiTheme="majorHAnsi"/>
        <w:sz w:val="18"/>
        <w:szCs w:val="18"/>
        <w:lang w:val="es-ES"/>
      </w:rPr>
      <w:t>2243-5104</w:t>
    </w:r>
    <w:r>
      <w:rPr>
        <w:rFonts w:asciiTheme="majorHAnsi" w:hAnsiTheme="majorHAnsi"/>
        <w:sz w:val="18"/>
        <w:szCs w:val="18"/>
        <w:lang w:val="es-ES"/>
      </w:rPr>
      <w:t xml:space="preserve">, </w:t>
    </w:r>
    <w:r w:rsidRPr="00440CC7">
      <w:rPr>
        <w:rFonts w:asciiTheme="majorHAnsi" w:hAnsiTheme="majorHAnsi"/>
        <w:sz w:val="18"/>
        <w:szCs w:val="18"/>
        <w:lang w:val="es-ES"/>
      </w:rPr>
      <w:t>2243-5173</w:t>
    </w:r>
    <w:r>
      <w:rPr>
        <w:rFonts w:asciiTheme="majorHAnsi" w:hAnsiTheme="majorHAnsi"/>
        <w:sz w:val="18"/>
        <w:szCs w:val="18"/>
        <w:lang w:val="es-ES"/>
      </w:rPr>
      <w:t xml:space="preserve"> </w:t>
    </w:r>
    <w:r>
      <w:rPr>
        <w:rFonts w:asciiTheme="majorHAnsi" w:hAnsiTheme="majorHAnsi"/>
        <w:sz w:val="18"/>
        <w:szCs w:val="18"/>
      </w:rPr>
      <w:t>• Fax: 2243-5151</w:t>
    </w:r>
  </w:p>
  <w:bookmarkEnd w:id="2"/>
  <w:p w:rsidR="00C8121C" w:rsidP="00C8121C" w:rsidRDefault="00C8121C" w14:paraId="630FD2B9" w14:textId="77777777">
    <w:pPr>
      <w:pStyle w:val="Piedepgina"/>
      <w:jc w:val="right"/>
      <w:rPr>
        <w:rFonts w:asciiTheme="majorHAnsi" w:hAnsiTheme="majorHAnsi"/>
        <w:sz w:val="18"/>
        <w:szCs w:val="18"/>
      </w:rPr>
    </w:pPr>
    <w:r>
      <w:rPr>
        <w:rFonts w:asciiTheme="majorHAnsi" w:hAnsiTheme="majorHAnsi"/>
        <w:sz w:val="18"/>
        <w:szCs w:val="18"/>
      </w:rPr>
      <w:t xml:space="preserve">Dirección: Edificio </w:t>
    </w:r>
    <w:proofErr w:type="spellStart"/>
    <w:r>
      <w:rPr>
        <w:rFonts w:asciiTheme="majorHAnsi" w:hAnsiTheme="majorHAnsi"/>
        <w:sz w:val="18"/>
        <w:szCs w:val="18"/>
      </w:rPr>
      <w:t>ODMs</w:t>
    </w:r>
    <w:proofErr w:type="spellEnd"/>
    <w:r>
      <w:rPr>
        <w:rFonts w:asciiTheme="majorHAnsi" w:hAnsiTheme="majorHAnsi"/>
        <w:sz w:val="18"/>
        <w:szCs w:val="18"/>
      </w:rPr>
      <w:t xml:space="preserve">, Barrio </w:t>
    </w:r>
    <w:proofErr w:type="spellStart"/>
    <w:r>
      <w:rPr>
        <w:rFonts w:asciiTheme="majorHAnsi" w:hAnsiTheme="majorHAnsi"/>
        <w:sz w:val="18"/>
        <w:szCs w:val="18"/>
      </w:rPr>
      <w:t>Tournón</w:t>
    </w:r>
    <w:proofErr w:type="spellEnd"/>
    <w:r>
      <w:rPr>
        <w:rFonts w:asciiTheme="majorHAnsi" w:hAnsiTheme="majorHAnsi"/>
        <w:sz w:val="18"/>
        <w:szCs w:val="18"/>
      </w:rPr>
      <w:t>, Piso 4</w:t>
    </w:r>
  </w:p>
  <w:p w:rsidR="00C8121C" w:rsidP="00C8121C" w:rsidRDefault="00C8121C" w14:paraId="7113F47F" w14:textId="77777777">
    <w:pPr>
      <w:pStyle w:val="Piedepgina"/>
      <w:jc w:val="right"/>
    </w:pPr>
    <w:hyperlink w:history="1" r:id="rId1">
      <w:r>
        <w:rPr>
          <w:rStyle w:val="Hipervnculo"/>
          <w:rFonts w:asciiTheme="majorHAnsi" w:hAnsiTheme="majorHAnsi"/>
          <w:sz w:val="18"/>
          <w:szCs w:val="18"/>
        </w:rPr>
        <w:t>sugese@sugese.fi.cr</w:t>
      </w:r>
    </w:hyperlink>
  </w:p>
  <w:p w:rsidRPr="008971EC" w:rsidR="005A1442" w:rsidP="008971EC" w:rsidRDefault="005A1442" w14:paraId="25979E8E" w14:textId="77777777">
    <w:pPr>
      <w:pStyle w:val="Piedepgina"/>
    </w:pPr>
  </w:p>
</w:ftr>
</file>

<file path=word/footer3.xml><?xml version="1.0" encoding="utf-8"?>
<w:ftr xmlns:a="http://schemas.openxmlformats.org/drawingml/2006/main"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C8121C" w:rsidP="00C8121C" w:rsidRDefault="00C8121C" w14:paraId="5FE37FB7" w14:textId="77777777">
    <w:pPr>
      <w:pStyle w:val="Piedepgina"/>
      <w:jc w:val="right"/>
      <w:rPr>
        <w:rFonts w:asciiTheme="majorHAnsi" w:hAnsiTheme="majorHAnsi"/>
        <w:sz w:val="18"/>
        <w:szCs w:val="18"/>
      </w:rPr>
    </w:pPr>
    <w:r>
      <w:rPr>
        <w:rFonts w:asciiTheme="majorHAnsi" w:hAnsiTheme="majorHAnsi"/>
        <w:noProof/>
        <w:sz w:val="18"/>
        <w:szCs w:val="18"/>
      </w:rPr>
      <mc:AlternateContent>
        <mc:Choice Requires="wps">
          <w:drawing>
            <wp:anchor distT="0" distB="0" distL="114300" distR="114300" simplePos="0" relativeHeight="251684864" behindDoc="0" locked="0" layoutInCell="0" allowOverlap="1" wp14:editId="62249B38" wp14:anchorId="55BD81AD">
              <wp:simplePos x="0" y="0"/>
              <wp:positionH relativeFrom="page">
                <wp:posOffset>0</wp:posOffset>
              </wp:positionH>
              <wp:positionV relativeFrom="page">
                <wp:posOffset>9594215</wp:posOffset>
              </wp:positionV>
              <wp:extent cx="7772400" cy="273050"/>
              <wp:effectExtent l="0" t="0" r="0" b="12700"/>
              <wp:wrapNone/>
              <wp:docPr id="13" name="MSIPCM7f7b47a3bfa73bf4eeed88fb" descr="{&quot;HashCode&quot;:-1776086435,&quot;Height&quot;:792.0,&quot;Width&quot;:612.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7724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rsidRPr="00C8121C" w:rsidR="00C8121C" w:rsidP="00C8121C" w:rsidRDefault="00C8121C" w14:paraId="16268721" w14:textId="77777777">
                          <w:pPr>
                            <w:jc w:val="center"/>
                            <w:rPr>
                              <w:rFonts w:ascii="Calibri" w:hAnsi="Calibri" w:cs="Calibri"/>
                              <w:color w:val="000000"/>
                              <w:sz w:val="20"/>
                            </w:rPr>
                          </w:pPr>
                          <w:r w:rsidRPr="00C8121C">
                            <w:rPr>
                              <w:rFonts w:ascii="Calibri" w:hAnsi="Calibri" w:cs="Calibri"/>
                              <w:color w:val="000000"/>
                              <w:sz w:val="20"/>
                            </w:rPr>
                            <w:t>Propietaria</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id="_x0000_t202" coordsize="21600,21600" o:spt="202" path="m,l,21600r21600,l21600,xe" w14:anchorId="55BD81AD">
              <v:stroke joinstyle="miter"/>
              <v:path gradientshapeok="t" o:connecttype="rect"/>
            </v:shapetype>
            <v:shape id="MSIPCM7f7b47a3bfa73bf4eeed88fb" style="position:absolute;left:0;text-align:left;margin-left:0;margin-top:755.45pt;width:612pt;height:21.5pt;z-index:251684864;visibility:visible;mso-wrap-style:square;mso-wrap-distance-left:9pt;mso-wrap-distance-top:0;mso-wrap-distance-right:9pt;mso-wrap-distance-bottom:0;mso-position-horizontal:absolute;mso-position-horizontal-relative:page;mso-position-vertical:absolute;mso-position-vertical-relative:page;v-text-anchor:bottom" alt="{&quot;HashCode&quot;:-1776086435,&quot;Height&quot;:792.0,&quot;Width&quot;:612.0,&quot;Placement&quot;:&quot;Footer&quot;,&quot;Index&quot;:&quot;FirstPage&quot;,&quot;Section&quot;:1,&quot;Top&quot;:0.0,&quot;Left&quot;:0.0}" o:spid="_x0000_s1026"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rrUWEwIAACQEAAAOAAAAZHJzL2Uyb0RvYy54bWysU99v2jAQfp+0/8Hy+0igrGwRoWKtmCah&#10;thKd+mwcm0SyfZ5tSNhfv7MToGv7NO3Fudyd78f3fZ7fdFqRg3C+AVPS8SinRBgOVWN2Jf35tPr0&#10;hRIfmKmYAiNKehSe3iw+fpi3thATqEFVwhEsYnzR2pLWIdgiyzyvhWZ+BFYYDEpwmgX8dbuscqzF&#10;6lplkzy/zlpwlXXAhffoveuDdJHqSyl4eJDSi0BUSXG2kE6Xzm08s8WcFTvHbN3wYQz2D1No1hhs&#10;ei51xwIje9e8KaUb7sCDDCMOOgMpGy7SDrjNOH+1zaZmVqRdEBxvzzD5/1eW3x829tGR0H2DDgmM&#10;gLTWFx6dcZ9OOh2/OCnBOEJ4PMMmukA4Omez2WSaY4hjbDK7yj8nXLPLbet8+C5Ak2iU1CEtCS12&#10;WPuAHTH1lBKbGVg1SiVqlCFtSa+vsORfEbyhDF68zBqt0G27YYEtVEfcy0FPubd81WDzNfPhkTnk&#10;GOdF3YYHPKQCbAKDRUkN7vd7/piP0GOUkhY1U1L/a8+coET9MEjK1/F0GkWWftBwL73bk9fs9S2g&#10;HMf4MixPZswN6mRKB/oZZb2M3TDEDMeeJd2ezNvQKxifBRfLZUpCOVkW1mZjeSwdwYqQPnXPzNkB&#10;94CM3cNJVax4BX+f28O83AeQTeImAtujOeCNUkyUDc8mav3lf8q6PO7FHwAAAP//AwBQSwMEFAAG&#10;AAgAAAAhAPumCdHeAAAACwEAAA8AAABkcnMvZG93bnJldi54bWxMj81OwzAQhO9IvIO1SNyo09Ai&#10;EuJUCMQFCaEWxNmJNz9NvI5it03ens0JjvvNaHYm2022F2ccfetIwXoVgUAqnWmpVvD99Xb3CMIH&#10;TUb3jlDBjB52+fVVplPjLrTH8yHUgkPIp1pBE8KQSunLBq32KzcgsVa50erA51hLM+oLh9texlH0&#10;IK1uiT80esCXBsvucLIKNp9JUcljZ48f8/s8t13181pUSt3eTM9PIAJO4c8MS32uDjl3KtyJjBe9&#10;Ah4SmG7XUQJi0eN4w6xY2PY+AZln8v+G/BcAAP//AwBQSwECLQAUAAYACAAAACEAtoM4kv4AAADh&#10;AQAAEwAAAAAAAAAAAAAAAAAAAAAAW0NvbnRlbnRfVHlwZXNdLnhtbFBLAQItABQABgAIAAAAIQA4&#10;/SH/1gAAAJQBAAALAAAAAAAAAAAAAAAAAC8BAABfcmVscy8ucmVsc1BLAQItABQABgAIAAAAIQDT&#10;rrUWEwIAACQEAAAOAAAAAAAAAAAAAAAAAC4CAABkcnMvZTJvRG9jLnhtbFBLAQItABQABgAIAAAA&#10;IQD7pgnR3gAAAAsBAAAPAAAAAAAAAAAAAAAAAG0EAABkcnMvZG93bnJldi54bWxQSwUGAAAAAAQA&#10;BADzAAAAeAUAAAAA&#10;">
              <v:textbox inset=",0,,0">
                <w:txbxContent>
                  <w:p w:rsidRPr="00C8121C" w:rsidR="00C8121C" w:rsidP="00C8121C" w:rsidRDefault="00C8121C" w14:paraId="16268721" w14:textId="77777777">
                    <w:pPr>
                      <w:jc w:val="center"/>
                      <w:rPr>
                        <w:rFonts w:ascii="Calibri" w:hAnsi="Calibri" w:cs="Calibri"/>
                        <w:color w:val="000000"/>
                        <w:sz w:val="20"/>
                      </w:rPr>
                    </w:pPr>
                    <w:r w:rsidRPr="00C8121C">
                      <w:rPr>
                        <w:rFonts w:ascii="Calibri" w:hAnsi="Calibri" w:cs="Calibri"/>
                        <w:color w:val="000000"/>
                        <w:sz w:val="20"/>
                      </w:rPr>
                      <w:t>Propietaria</w:t>
                    </w:r>
                  </w:p>
                </w:txbxContent>
              </v:textbox>
              <w10:wrap anchorx="page" anchory="page"/>
            </v:shape>
          </w:pict>
        </mc:Fallback>
      </mc:AlternateContent>
    </w:r>
    <w:r>
      <w:rPr>
        <w:rFonts w:asciiTheme="majorHAnsi" w:hAnsiTheme="majorHAnsi"/>
        <w:sz w:val="18"/>
        <w:szCs w:val="18"/>
      </w:rPr>
      <w:t xml:space="preserve">Teléfonos: </w:t>
    </w:r>
    <w:r w:rsidRPr="00440CC7" w:rsidR="00440CC7">
      <w:rPr>
        <w:rFonts w:asciiTheme="majorHAnsi" w:hAnsiTheme="majorHAnsi"/>
        <w:sz w:val="18"/>
        <w:szCs w:val="18"/>
        <w:lang w:val="es-ES"/>
      </w:rPr>
      <w:t>2243-5109</w:t>
    </w:r>
    <w:r>
      <w:rPr>
        <w:rFonts w:asciiTheme="majorHAnsi" w:hAnsiTheme="majorHAnsi"/>
        <w:sz w:val="18"/>
        <w:szCs w:val="18"/>
      </w:rPr>
      <w:t xml:space="preserve">, </w:t>
    </w:r>
    <w:r w:rsidRPr="00440CC7" w:rsidR="00440CC7">
      <w:rPr>
        <w:rFonts w:asciiTheme="majorHAnsi" w:hAnsiTheme="majorHAnsi"/>
        <w:sz w:val="18"/>
        <w:szCs w:val="18"/>
        <w:lang w:val="es-ES"/>
      </w:rPr>
      <w:t>2243-5104</w:t>
    </w:r>
    <w:r w:rsidR="00440CC7">
      <w:rPr>
        <w:rFonts w:asciiTheme="majorHAnsi" w:hAnsiTheme="majorHAnsi"/>
        <w:sz w:val="18"/>
        <w:szCs w:val="18"/>
        <w:lang w:val="es-ES"/>
      </w:rPr>
      <w:t xml:space="preserve">, </w:t>
    </w:r>
    <w:r w:rsidRPr="00440CC7" w:rsidR="00440CC7">
      <w:rPr>
        <w:rFonts w:asciiTheme="majorHAnsi" w:hAnsiTheme="majorHAnsi"/>
        <w:sz w:val="18"/>
        <w:szCs w:val="18"/>
        <w:lang w:val="es-ES"/>
      </w:rPr>
      <w:t>2243-5173</w:t>
    </w:r>
    <w:r w:rsidR="00440CC7">
      <w:rPr>
        <w:rFonts w:asciiTheme="majorHAnsi" w:hAnsiTheme="majorHAnsi"/>
        <w:sz w:val="18"/>
        <w:szCs w:val="18"/>
        <w:lang w:val="es-ES"/>
      </w:rPr>
      <w:t xml:space="preserve"> </w:t>
    </w:r>
    <w:r w:rsidR="00440CC7">
      <w:rPr>
        <w:rFonts w:asciiTheme="majorHAnsi" w:hAnsiTheme="majorHAnsi"/>
        <w:sz w:val="18"/>
        <w:szCs w:val="18"/>
      </w:rPr>
      <w:t>• Fax</w:t>
    </w:r>
    <w:r>
      <w:rPr>
        <w:rFonts w:asciiTheme="majorHAnsi" w:hAnsiTheme="majorHAnsi"/>
        <w:sz w:val="18"/>
        <w:szCs w:val="18"/>
      </w:rPr>
      <w:t>: 2243-5151</w:t>
    </w:r>
  </w:p>
  <w:p w:rsidR="00C8121C" w:rsidP="00C8121C" w:rsidRDefault="00C8121C" w14:paraId="35A77B27" w14:textId="77777777">
    <w:pPr>
      <w:pStyle w:val="Piedepgina"/>
      <w:jc w:val="right"/>
      <w:rPr>
        <w:rFonts w:asciiTheme="majorHAnsi" w:hAnsiTheme="majorHAnsi"/>
        <w:sz w:val="18"/>
        <w:szCs w:val="18"/>
      </w:rPr>
    </w:pPr>
    <w:r>
      <w:rPr>
        <w:rFonts w:asciiTheme="majorHAnsi" w:hAnsiTheme="majorHAnsi"/>
        <w:sz w:val="18"/>
        <w:szCs w:val="18"/>
      </w:rPr>
      <w:t xml:space="preserve">Dirección: Edificio </w:t>
    </w:r>
    <w:proofErr w:type="spellStart"/>
    <w:r>
      <w:rPr>
        <w:rFonts w:asciiTheme="majorHAnsi" w:hAnsiTheme="majorHAnsi"/>
        <w:sz w:val="18"/>
        <w:szCs w:val="18"/>
      </w:rPr>
      <w:t>ODMs</w:t>
    </w:r>
    <w:proofErr w:type="spellEnd"/>
    <w:r>
      <w:rPr>
        <w:rFonts w:asciiTheme="majorHAnsi" w:hAnsiTheme="majorHAnsi"/>
        <w:sz w:val="18"/>
        <w:szCs w:val="18"/>
      </w:rPr>
      <w:t xml:space="preserve">, Barrio </w:t>
    </w:r>
    <w:proofErr w:type="spellStart"/>
    <w:r>
      <w:rPr>
        <w:rFonts w:asciiTheme="majorHAnsi" w:hAnsiTheme="majorHAnsi"/>
        <w:sz w:val="18"/>
        <w:szCs w:val="18"/>
      </w:rPr>
      <w:t>Tournón</w:t>
    </w:r>
    <w:proofErr w:type="spellEnd"/>
    <w:r>
      <w:rPr>
        <w:rFonts w:asciiTheme="majorHAnsi" w:hAnsiTheme="majorHAnsi"/>
        <w:sz w:val="18"/>
        <w:szCs w:val="18"/>
      </w:rPr>
      <w:t>, Piso 4</w:t>
    </w:r>
  </w:p>
  <w:p w:rsidR="00C8121C" w:rsidP="00C8121C" w:rsidRDefault="00C8121C" w14:paraId="752C61AE" w14:textId="77777777">
    <w:pPr>
      <w:pStyle w:val="Piedepgina"/>
      <w:jc w:val="right"/>
    </w:pPr>
    <w:hyperlink w:history="1" r:id="rId1">
      <w:r>
        <w:rPr>
          <w:rStyle w:val="Hipervnculo"/>
          <w:rFonts w:asciiTheme="majorHAnsi" w:hAnsiTheme="majorHAnsi"/>
          <w:sz w:val="18"/>
          <w:szCs w:val="18"/>
        </w:rPr>
        <w:t>sugese@sugese.fi.cr</w:t>
      </w:r>
    </w:hyperlink>
    <w:r>
      <w:rPr>
        <w:noProof/>
      </w:rPr>
      <mc:AlternateContent>
        <mc:Choice Requires="wps">
          <w:drawing>
            <wp:anchor distT="0" distB="0" distL="114300" distR="114300" simplePos="0" relativeHeight="251683840" behindDoc="0" locked="0" layoutInCell="0" allowOverlap="1" wp14:editId="54AD446A" wp14:anchorId="31639739">
              <wp:simplePos x="0" y="0"/>
              <wp:positionH relativeFrom="page">
                <wp:posOffset>0</wp:posOffset>
              </wp:positionH>
              <wp:positionV relativeFrom="page">
                <wp:posOffset>9594850</wp:posOffset>
              </wp:positionV>
              <wp:extent cx="7772400" cy="273050"/>
              <wp:effectExtent l="0" t="0" r="0" b="12700"/>
              <wp:wrapNone/>
              <wp:docPr id="3" name="MSIPCM4a30449482e36b2a0c8d681e" descr="{&quot;HashCode&quot;:-1776086435,&quot;Height&quot;:792.0,&quot;Width&quot;:612.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77240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rsidRPr="00C8121C" w:rsidR="00C8121C" w:rsidP="00C8121C" w:rsidRDefault="00C8121C" w14:paraId="1DF93684" w14:textId="77777777">
                          <w:pPr>
                            <w:jc w:val="center"/>
                            <w:rPr>
                              <w:rFonts w:ascii="Calibri" w:hAnsi="Calibri" w:cs="Calibri"/>
                              <w:color w:val="000000"/>
                              <w:sz w:val="20"/>
                            </w:rPr>
                          </w:pPr>
                          <w:r w:rsidRPr="00C8121C">
                            <w:rPr>
                              <w:rFonts w:ascii="Calibri" w:hAnsi="Calibri" w:cs="Calibri"/>
                              <w:color w:val="000000"/>
                              <w:sz w:val="20"/>
                            </w:rPr>
                            <w:t>Propietaria</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id="MSIPCM4a30449482e36b2a0c8d681e" style="position:absolute;left:0;text-align:left;margin-left:0;margin-top:755.5pt;width:612pt;height:21.5pt;z-index:251683840;visibility:visible;mso-wrap-style:square;mso-wrap-distance-left:9pt;mso-wrap-distance-top:0;mso-wrap-distance-right:9pt;mso-wrap-distance-bottom:0;mso-position-horizontal:absolute;mso-position-horizontal-relative:page;mso-position-vertical:absolute;mso-position-vertical-relative:page;v-text-anchor:bottom" alt="{&quot;HashCode&quot;:-1776086435,&quot;Height&quot;:792.0,&quot;Width&quot;:612.0,&quot;Placement&quot;:&quot;Footer&quot;,&quot;Index&quot;:&quot;Primary&quot;,&quot;Section&quot;:1,&quot;Top&quot;:0.0,&quot;Left&quot;:0.0}" o:spid="_x0000_s1027" o:allowincell="f" filled="f" stroked="f" strokeweight=".5pt"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I1G/FQIAACsEAAAOAAAAZHJzL2Uyb0RvYy54bWysU8tu2zAQvBfoPxC815IdN24Fy4GbwEUB&#10;IwngFDlTFGkJILksSVtyv75Lyq+mPRW9UKvd5T5mhvO7XiuyF863YEo6HuWUCMOhbs22pN9fVh8+&#10;UeIDMzVTYERJD8LTu8X7d/POFmICDahaOIJFjC86W9ImBFtkmeeN0MyPwAqDQQlOs4C/bpvVjnVY&#10;Xatskue3WQeutg648B69D0OQLlJ9KQUPT1J6EYgqKc4W0unSWcUzW8xZsXXMNi0/jsH+YQrNWoNN&#10;z6UeWGBk59o/SumWO/Agw4iDzkDKlou0A24zzt9ss2mYFWkXBMfbM0z+/5Xlj/uNfXYk9F+gRwIj&#10;IJ31hUdn3KeXTscvTkowjhAezrCJPhCOztlsNpnmGOIYm8xu8o8J1+xy2zofvgrQJBoldUhLQovt&#10;1z5gR0w9pcRmBlatUokaZUhX0tsbLPlbBG8ogxcvs0Yr9FVP2vpqjwrqA67nYGDeW75qcYY18+GZ&#10;OaQax0b5hic8pALsBUeLkgbcz7/5Yz4ygFFKOpROSf2PHXOCEvXNIDefx9Np1Fr6QcNde6uT1+z0&#10;PaAqx/hALE9mzA3qZEoH+hXVvYzdMMQMx54lrU7mfRiEjK+Di+UyJaGqLAtrs7E8lo6YRWRf+lfm&#10;7BH+gMQ9wklcrHjDwpA7oL3cBZBtoijiO6B5hB0VmZg7vp4o+ev/lHV544tfAAAA//8DAFBLAwQU&#10;AAYACAAAACEA0FMYFtwAAAALAQAADwAAAGRycy9kb3ducmV2LnhtbExPy07DMBC8I/EP1iJxo06i&#10;FtE0ToVAXJAQoiDOTrx5NPE6it02+Xs2J3qbnRnNzmT7yfbijKNvHSmIVxEIpNKZlmoFP99vD08g&#10;fNBkdO8IFczoYZ/f3mQ6Ne5CX3g+hFpwCPlUK2hCGFIpfdmg1X7lBiTWKjdaHfgca2lGfeFw28sk&#10;ih6l1S3xh0YP+NJg2R1OVsH6c1tU8tjZ48f8Ps9tV/2+FpVS93fT8w5EwCn8m2Gpz9Uh506FO5Hx&#10;olfAQwKzmzhmtOhJsmZULNyGkcwzeb0h/wMAAP//AwBQSwECLQAUAAYACAAAACEAtoM4kv4AAADh&#10;AQAAEwAAAAAAAAAAAAAAAAAAAAAAW0NvbnRlbnRfVHlwZXNdLnhtbFBLAQItABQABgAIAAAAIQA4&#10;/SH/1gAAAJQBAAALAAAAAAAAAAAAAAAAAC8BAABfcmVscy8ucmVsc1BLAQItABQABgAIAAAAIQD8&#10;I1G/FQIAACsEAAAOAAAAAAAAAAAAAAAAAC4CAABkcnMvZTJvRG9jLnhtbFBLAQItABQABgAIAAAA&#10;IQDQUxgW3AAAAAsBAAAPAAAAAAAAAAAAAAAAAG8EAABkcnMvZG93bnJldi54bWxQSwUGAAAAAAQA&#10;BADzAAAAeAUAAAAA&#10;" w14:anchorId="31639739">
              <v:textbox inset=",0,,0">
                <w:txbxContent>
                  <w:p w:rsidRPr="00C8121C" w:rsidR="00C8121C" w:rsidP="00C8121C" w:rsidRDefault="00C8121C" w14:paraId="1DF93684" w14:textId="77777777">
                    <w:pPr>
                      <w:jc w:val="center"/>
                      <w:rPr>
                        <w:rFonts w:ascii="Calibri" w:hAnsi="Calibri" w:cs="Calibri"/>
                        <w:color w:val="000000"/>
                        <w:sz w:val="20"/>
                      </w:rPr>
                    </w:pPr>
                    <w:r w:rsidRPr="00C8121C">
                      <w:rPr>
                        <w:rFonts w:ascii="Calibri" w:hAnsi="Calibri" w:cs="Calibri"/>
                        <w:color w:val="000000"/>
                        <w:sz w:val="20"/>
                      </w:rPr>
                      <w:t>Propietaria</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CDB3D8D" w14:textId="77777777" w:rsidR="006846FB" w:rsidRDefault="006846FB" w:rsidP="005A1442">
      <w:r>
        <w:separator/>
      </w:r>
    </w:p>
  </w:footnote>
  <w:footnote w:type="continuationSeparator" w:id="0">
    <w:p w14:paraId="6B2290F8" w14:textId="77777777" w:rsidR="006846FB" w:rsidRDefault="006846FB" w:rsidP="005A144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A71618" w:rsidRDefault="00A71618" w14:paraId="755575D1"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Pr="000D7DD9" w:rsidR="00D82FEB" w:rsidP="00D82FEB" w:rsidRDefault="00C8121C" w14:paraId="0DE04C9F" w14:textId="77777777">
    <w:pPr>
      <w:pStyle w:val="Encabezado"/>
      <w:jc w:val="center"/>
      <w:rPr>
        <w:rFonts w:ascii="Roboto" w:hAnsi="Roboto"/>
        <w:sz w:val="24"/>
        <w:szCs w:val="24"/>
      </w:rPr>
    </w:pPr>
    <w:r w:rsidRPr="000D7DD9">
      <w:rPr>
        <w:rFonts w:ascii="Roboto" w:hAnsi="Roboto"/>
        <w:noProof/>
      </w:rPr>
      <w:drawing>
        <wp:anchor distT="0" distB="0" distL="114300" distR="114300" simplePos="0" relativeHeight="251682816" behindDoc="1" locked="0" layoutInCell="1" allowOverlap="1" wp14:editId="1FC54B8B" wp14:anchorId="762C6255">
          <wp:simplePos x="0" y="0"/>
          <wp:positionH relativeFrom="column">
            <wp:posOffset>-901700</wp:posOffset>
          </wp:positionH>
          <wp:positionV relativeFrom="paragraph">
            <wp:posOffset>-431800</wp:posOffset>
          </wp:positionV>
          <wp:extent cx="7782322" cy="781050"/>
          <wp:effectExtent l="0" t="0" r="9525" b="0"/>
          <wp:wrapNone/>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pic:cNvPicPr/>
                </pic:nvPicPr>
                <pic:blipFill>
                  <a:blip r:embed="rId1">
                    <a:extLst>
                      <a:ext uri="{28A0092B-C50C-407E-A947-70E740481C1C}">
                        <a14:useLocalDpi xmlns:a14="http://schemas.microsoft.com/office/drawing/2010/main" val="0"/>
                      </a:ext>
                    </a:extLst>
                  </a:blip>
                  <a:stretch>
                    <a:fillRect/>
                  </a:stretch>
                </pic:blipFill>
                <pic:spPr>
                  <a:xfrm>
                    <a:off x="0" y="0"/>
                    <a:ext cx="7782322" cy="781050"/>
                  </a:xfrm>
                  <a:prstGeom prst="rect">
                    <a:avLst/>
                  </a:prstGeom>
                </pic:spPr>
              </pic:pic>
            </a:graphicData>
          </a:graphic>
          <wp14:sizeRelH relativeFrom="margin">
            <wp14:pctWidth>0</wp14:pctWidth>
          </wp14:sizeRelH>
          <wp14:sizeRelV relativeFrom="margin">
            <wp14:pctHeight>0</wp14:pctHeight>
          </wp14:sizeRelV>
        </wp:anchor>
      </w:drawing>
    </w:r>
  </w:p>
  <w:p w:rsidRPr="000D7DD9" w:rsidR="00D82FEB" w:rsidP="00D82FEB" w:rsidRDefault="00D82FEB" w14:paraId="70E82F4C" w14:textId="77777777">
    <w:pPr>
      <w:pStyle w:val="Encabezado"/>
      <w:jc w:val="both"/>
      <w:rPr>
        <w:rFonts w:ascii="Roboto" w:hAnsi="Roboto"/>
        <w:sz w:val="16"/>
        <w:szCs w:val="16"/>
      </w:rPr>
    </w:pPr>
  </w:p>
  <w:p w:rsidRPr="000D7DD9" w:rsidR="008971EC" w:rsidP="00D82FEB" w:rsidRDefault="008971EC" w14:paraId="166B7803" w14:textId="77777777">
    <w:pPr>
      <w:pStyle w:val="Encabezado"/>
      <w:jc w:val="both"/>
      <w:rPr>
        <w:rFonts w:ascii="Roboto" w:hAnsi="Roboto"/>
        <w:sz w:val="16"/>
        <w:szCs w:val="16"/>
      </w:rPr>
    </w:pPr>
  </w:p>
  <w:p w:rsidRPr="000D7DD9" w:rsidR="008971EC" w:rsidP="00D82FEB" w:rsidRDefault="008971EC" w14:paraId="33E7D93E" w14:textId="77777777">
    <w:pPr>
      <w:pStyle w:val="Encabezado"/>
      <w:jc w:val="both"/>
      <w:rPr>
        <w:rFonts w:ascii="Roboto" w:hAnsi="Roboto"/>
        <w:sz w:val="16"/>
        <w:szCs w:val="16"/>
      </w:rPr>
    </w:pPr>
  </w:p>
  <w:p w:rsidRPr="000D7DD9" w:rsidR="008971EC" w:rsidP="00D82FEB" w:rsidRDefault="008971EC" w14:paraId="6085E44E" w14:textId="77777777">
    <w:pPr>
      <w:pStyle w:val="Encabezado"/>
      <w:jc w:val="both"/>
      <w:rPr>
        <w:rFonts w:ascii="Roboto" w:hAnsi="Roboto"/>
        <w:sz w:val="16"/>
        <w:szCs w:val="16"/>
      </w:rPr>
    </w:pPr>
  </w:p>
  <w:sdt>
    <w:sdtPr>
      <w:rPr>
        <w:rFonts w:ascii="Roboto" w:hAnsi="Roboto"/>
        <w:b/>
        <w:i/>
        <w:color w:val="000000"/>
      </w:rPr>
      <w:alias w:val="Consecutivo"/>
      <w:tag w:val="Consecutivo"/>
      <w:id w:val="358631428"/>
      <w:text/>
    </w:sdtPr>
    <w:sdtEndPr/>
    <w:sdtContent>
      <w:p w:rsidRPr="000D7DD9" w:rsidR="00D82FEB" w:rsidP="00D82FEB" w:rsidRDefault="00D82FEB" w14:paraId="0B947ACD" w14:textId="77777777">
        <w:pPr>
          <w:jc w:val="both"/>
          <w:rPr>
            <w:rFonts w:ascii="Roboto" w:hAnsi="Roboto"/>
            <w:b/>
            <w:i/>
            <w:color w:val="000000"/>
          </w:rPr>
        </w:pPr>
        <w:r>
          <w:rPr>
            <w:rFonts w:ascii="Roboto" w:hAnsi="Roboto"/>
            <w:b/>
            <w:i/>
            <w:color w:val="000000"/>
          </w:rPr>
          <w:t>SGS-0359-2026</w:t>
        </w:r>
      </w:p>
    </w:sdtContent>
  </w:sdt>
  <w:p w:rsidRPr="000D7DD9" w:rsidR="0038157B" w:rsidP="00D82FEB" w:rsidRDefault="00D82FEB" w14:paraId="5A37C49E" w14:textId="77777777">
    <w:pPr>
      <w:pStyle w:val="Encabezado"/>
      <w:jc w:val="both"/>
      <w:rPr>
        <w:rFonts w:ascii="Roboto" w:hAnsi="Roboto"/>
        <w:sz w:val="24"/>
        <w:szCs w:val="24"/>
        <w:lang w:val="es-MX"/>
      </w:rPr>
    </w:pPr>
    <w:r w:rsidRPr="000D7DD9">
      <w:rPr>
        <w:rFonts w:ascii="Roboto" w:hAnsi="Roboto"/>
        <w:sz w:val="24"/>
        <w:szCs w:val="24"/>
        <w:lang w:val="es-MX"/>
      </w:rPr>
      <w:t>Página</w:t>
    </w:r>
    <w:r w:rsidRPr="000D7DD9" w:rsidR="0038157B">
      <w:rPr>
        <w:rFonts w:ascii="Roboto" w:hAnsi="Roboto"/>
        <w:sz w:val="24"/>
        <w:szCs w:val="24"/>
        <w:lang w:val="es-MX"/>
      </w:rPr>
      <w:t xml:space="preserve"> </w:t>
    </w:r>
    <w:r w:rsidRPr="000D7DD9" w:rsidR="0038157B">
      <w:rPr>
        <w:rFonts w:ascii="Roboto" w:hAnsi="Roboto"/>
        <w:sz w:val="24"/>
        <w:szCs w:val="24"/>
        <w:lang w:val="es-MX"/>
      </w:rPr>
      <w:fldChar w:fldCharType="begin"/>
    </w:r>
    <w:r w:rsidRPr="000D7DD9" w:rsidR="0038157B">
      <w:rPr>
        <w:rFonts w:ascii="Roboto" w:hAnsi="Roboto"/>
        <w:sz w:val="24"/>
        <w:szCs w:val="24"/>
        <w:lang w:val="es-MX"/>
      </w:rPr>
      <w:instrText xml:space="preserve"> PAGE   \* MERGEFORMAT </w:instrText>
    </w:r>
    <w:r w:rsidRPr="000D7DD9" w:rsidR="0038157B">
      <w:rPr>
        <w:rFonts w:ascii="Roboto" w:hAnsi="Roboto"/>
        <w:sz w:val="24"/>
        <w:szCs w:val="24"/>
        <w:lang w:val="es-MX"/>
      </w:rPr>
      <w:fldChar w:fldCharType="separate"/>
    </w:r>
    <w:r w:rsidRPr="000D7DD9" w:rsidR="00AA2A09">
      <w:rPr>
        <w:rFonts w:ascii="Roboto" w:hAnsi="Roboto"/>
        <w:noProof/>
        <w:sz w:val="24"/>
        <w:szCs w:val="24"/>
        <w:lang w:val="es-MX"/>
      </w:rPr>
      <w:t>2</w:t>
    </w:r>
    <w:r w:rsidRPr="000D7DD9" w:rsidR="0038157B">
      <w:rPr>
        <w:rFonts w:ascii="Roboto" w:hAnsi="Roboto"/>
        <w:sz w:val="24"/>
        <w:szCs w:val="24"/>
        <w:lang w:val="es-MX"/>
      </w:rPr>
      <w:fldChar w:fldCharType="end"/>
    </w:r>
  </w:p>
  <w:p w:rsidRPr="000D7DD9" w:rsidR="0038157B" w:rsidP="00D82FEB" w:rsidRDefault="0038157B" w14:paraId="287EB971" w14:textId="77777777">
    <w:pPr>
      <w:pStyle w:val="Encabezado"/>
      <w:jc w:val="both"/>
      <w:rPr>
        <w:rFonts w:ascii="Roboto" w:hAnsi="Roboto"/>
        <w:sz w:val="24"/>
        <w:szCs w:val="24"/>
        <w:lang w:val="es-MX"/>
      </w:rPr>
    </w:pP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38157B" w:rsidP="008D725A" w:rsidRDefault="009415D9" w14:paraId="5976DC2B" w14:textId="77777777">
    <w:pPr>
      <w:pStyle w:val="Encabezado"/>
      <w:jc w:val="center"/>
      <w:rPr>
        <w:noProof/>
      </w:rPr>
    </w:pPr>
    <w:r>
      <w:rPr>
        <w:noProof/>
      </w:rPr>
      <w:drawing>
        <wp:anchor distT="0" distB="0" distL="114300" distR="114300" simplePos="0" relativeHeight="251674624" behindDoc="1" locked="0" layoutInCell="1" allowOverlap="1" wp14:editId="04629A13" wp14:anchorId="6EEFE64A">
          <wp:simplePos x="0" y="0"/>
          <wp:positionH relativeFrom="column">
            <wp:posOffset>-920750</wp:posOffset>
          </wp:positionH>
          <wp:positionV relativeFrom="paragraph">
            <wp:posOffset>-444500</wp:posOffset>
          </wp:positionV>
          <wp:extent cx="7782322" cy="781050"/>
          <wp:effectExtent l="0" t="0" r="9525"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n 4"/>
                  <pic:cNvPicPr/>
                </pic:nvPicPr>
                <pic:blipFill>
                  <a:blip r:embed="rId1">
                    <a:extLst>
                      <a:ext uri="{28A0092B-C50C-407E-A947-70E740481C1C}">
                        <a14:useLocalDpi xmlns:a14="http://schemas.microsoft.com/office/drawing/2010/main" val="0"/>
                      </a:ext>
                    </a:extLst>
                  </a:blip>
                  <a:stretch>
                    <a:fillRect/>
                  </a:stretch>
                </pic:blipFill>
                <pic:spPr>
                  <a:xfrm>
                    <a:off x="0" y="0"/>
                    <a:ext cx="7782322" cy="781050"/>
                  </a:xfrm>
                  <a:prstGeom prst="rect">
                    <a:avLst/>
                  </a:prstGeom>
                </pic:spPr>
              </pic:pic>
            </a:graphicData>
          </a:graphic>
          <wp14:sizeRelH relativeFrom="margin">
            <wp14:pctWidth>0</wp14:pctWidth>
          </wp14:sizeRelH>
          <wp14:sizeRelV relativeFrom="margin">
            <wp14:pctHeight>0</wp14:pctHeight>
          </wp14:sizeRelV>
        </wp:anchor>
      </w:drawing>
    </w:r>
  </w:p>
  <w:p w:rsidR="008971EC" w:rsidP="008D725A" w:rsidRDefault="008971EC" w14:paraId="3FE955E2" w14:textId="77777777">
    <w:pPr>
      <w:pStyle w:val="Encabezado"/>
      <w:jc w:val="center"/>
      <w:rPr>
        <w:noProof/>
      </w:rPr>
    </w:pPr>
  </w:p>
  <w:p w:rsidR="008971EC" w:rsidP="008D725A" w:rsidRDefault="008971EC" w14:paraId="75908708" w14:textId="77777777">
    <w:pPr>
      <w:pStyle w:val="Encabezado"/>
      <w:jc w:val="center"/>
      <w:rPr>
        <w:noProof/>
      </w:rPr>
    </w:pPr>
  </w:p>
  <w:p w:rsidRPr="00D82FEB" w:rsidR="0038157B" w:rsidP="00D82FEB" w:rsidRDefault="0038157B" w14:paraId="44992622" w14:textId="77777777">
    <w:pPr>
      <w:pStyle w:val="Encabezado"/>
      <w:jc w:val="both"/>
      <w:rPr>
        <w:rFonts w:asciiTheme="majorHAnsi" w:hAnsiTheme="majorHAnsi"/>
        <w:sz w:val="16"/>
        <w:szCs w:val="16"/>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48A5181"/>
    <w:multiLevelType w:val="hybridMultilevel"/>
    <w:tmpl w:val="B0ECF80C"/>
    <w:lvl w:ilvl="0" w:tplc="FFFFFFFF">
      <w:start w:val="1"/>
      <w:numFmt w:val="lowerLetter"/>
      <w:lvlText w:val="%1."/>
      <w:lvlJc w:val="left"/>
      <w:pPr>
        <w:ind w:left="360" w:hanging="360"/>
      </w:p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1" w15:restartNumberingAfterBreak="0">
    <w:nsid w:val="6DF36229"/>
    <w:multiLevelType w:val="hybridMultilevel"/>
    <w:tmpl w:val="082E40D2"/>
    <w:lvl w:ilvl="0" w:tplc="140A0019">
      <w:start w:val="1"/>
      <w:numFmt w:val="lowerLetter"/>
      <w:lvlText w:val="%1."/>
      <w:lvlJc w:val="left"/>
      <w:pPr>
        <w:ind w:left="1429" w:hanging="360"/>
      </w:pPr>
    </w:lvl>
    <w:lvl w:ilvl="1" w:tplc="140A0019" w:tentative="1">
      <w:start w:val="1"/>
      <w:numFmt w:val="lowerLetter"/>
      <w:lvlText w:val="%2."/>
      <w:lvlJc w:val="left"/>
      <w:pPr>
        <w:ind w:left="2149" w:hanging="360"/>
      </w:pPr>
    </w:lvl>
    <w:lvl w:ilvl="2" w:tplc="140A001B" w:tentative="1">
      <w:start w:val="1"/>
      <w:numFmt w:val="lowerRoman"/>
      <w:lvlText w:val="%3."/>
      <w:lvlJc w:val="right"/>
      <w:pPr>
        <w:ind w:left="2869" w:hanging="180"/>
      </w:pPr>
    </w:lvl>
    <w:lvl w:ilvl="3" w:tplc="140A000F" w:tentative="1">
      <w:start w:val="1"/>
      <w:numFmt w:val="decimal"/>
      <w:lvlText w:val="%4."/>
      <w:lvlJc w:val="left"/>
      <w:pPr>
        <w:ind w:left="3589" w:hanging="360"/>
      </w:pPr>
    </w:lvl>
    <w:lvl w:ilvl="4" w:tplc="140A0019" w:tentative="1">
      <w:start w:val="1"/>
      <w:numFmt w:val="lowerLetter"/>
      <w:lvlText w:val="%5."/>
      <w:lvlJc w:val="left"/>
      <w:pPr>
        <w:ind w:left="4309" w:hanging="360"/>
      </w:pPr>
    </w:lvl>
    <w:lvl w:ilvl="5" w:tplc="140A001B" w:tentative="1">
      <w:start w:val="1"/>
      <w:numFmt w:val="lowerRoman"/>
      <w:lvlText w:val="%6."/>
      <w:lvlJc w:val="right"/>
      <w:pPr>
        <w:ind w:left="5029" w:hanging="180"/>
      </w:pPr>
    </w:lvl>
    <w:lvl w:ilvl="6" w:tplc="140A000F" w:tentative="1">
      <w:start w:val="1"/>
      <w:numFmt w:val="decimal"/>
      <w:lvlText w:val="%7."/>
      <w:lvlJc w:val="left"/>
      <w:pPr>
        <w:ind w:left="5749" w:hanging="360"/>
      </w:pPr>
    </w:lvl>
    <w:lvl w:ilvl="7" w:tplc="140A0019" w:tentative="1">
      <w:start w:val="1"/>
      <w:numFmt w:val="lowerLetter"/>
      <w:lvlText w:val="%8."/>
      <w:lvlJc w:val="left"/>
      <w:pPr>
        <w:ind w:left="6469" w:hanging="360"/>
      </w:pPr>
    </w:lvl>
    <w:lvl w:ilvl="8" w:tplc="140A001B" w:tentative="1">
      <w:start w:val="1"/>
      <w:numFmt w:val="lowerRoman"/>
      <w:lvlText w:val="%9."/>
      <w:lvlJc w:val="right"/>
      <w:pPr>
        <w:ind w:left="7189" w:hanging="180"/>
      </w:pPr>
    </w:lvl>
  </w:abstractNum>
  <w:num w:numId="1" w16cid:durableId="446237258">
    <w:abstractNumId w:val="0"/>
  </w:num>
  <w:num w:numId="2" w16cid:durableId="113117426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defaultTabStop w:val="708"/>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846FB"/>
    <w:rsid w:val="00003EEF"/>
    <w:rsid w:val="000076D1"/>
    <w:rsid w:val="000105FD"/>
    <w:rsid w:val="00015CC4"/>
    <w:rsid w:val="000230EC"/>
    <w:rsid w:val="00023923"/>
    <w:rsid w:val="00037F14"/>
    <w:rsid w:val="00043989"/>
    <w:rsid w:val="000476C1"/>
    <w:rsid w:val="00055413"/>
    <w:rsid w:val="00067CF6"/>
    <w:rsid w:val="000752F9"/>
    <w:rsid w:val="000760ED"/>
    <w:rsid w:val="00083A78"/>
    <w:rsid w:val="0008604D"/>
    <w:rsid w:val="000A2288"/>
    <w:rsid w:val="000B2E1D"/>
    <w:rsid w:val="000C7644"/>
    <w:rsid w:val="000C76E5"/>
    <w:rsid w:val="000D4883"/>
    <w:rsid w:val="000D7DD9"/>
    <w:rsid w:val="000F4177"/>
    <w:rsid w:val="00112325"/>
    <w:rsid w:val="00120507"/>
    <w:rsid w:val="00133DA2"/>
    <w:rsid w:val="00135FBF"/>
    <w:rsid w:val="00140B90"/>
    <w:rsid w:val="00146B1D"/>
    <w:rsid w:val="001551CB"/>
    <w:rsid w:val="00167B6E"/>
    <w:rsid w:val="0017138C"/>
    <w:rsid w:val="0018143B"/>
    <w:rsid w:val="001A29D3"/>
    <w:rsid w:val="001A6FE9"/>
    <w:rsid w:val="001B3C85"/>
    <w:rsid w:val="001B6EE9"/>
    <w:rsid w:val="001C344D"/>
    <w:rsid w:val="001D2BCA"/>
    <w:rsid w:val="001F362F"/>
    <w:rsid w:val="002048C0"/>
    <w:rsid w:val="002218A1"/>
    <w:rsid w:val="00221996"/>
    <w:rsid w:val="00222862"/>
    <w:rsid w:val="00234ECC"/>
    <w:rsid w:val="002440B8"/>
    <w:rsid w:val="00247E9E"/>
    <w:rsid w:val="00267429"/>
    <w:rsid w:val="0028286F"/>
    <w:rsid w:val="0028453A"/>
    <w:rsid w:val="00286975"/>
    <w:rsid w:val="00291CE7"/>
    <w:rsid w:val="002A04A2"/>
    <w:rsid w:val="002C3B80"/>
    <w:rsid w:val="002C3DDE"/>
    <w:rsid w:val="002C572C"/>
    <w:rsid w:val="002C76DF"/>
    <w:rsid w:val="002D7832"/>
    <w:rsid w:val="002E02EC"/>
    <w:rsid w:val="002E6AFE"/>
    <w:rsid w:val="002F22F3"/>
    <w:rsid w:val="002F2345"/>
    <w:rsid w:val="002F51B5"/>
    <w:rsid w:val="00302219"/>
    <w:rsid w:val="00304DCB"/>
    <w:rsid w:val="0030537C"/>
    <w:rsid w:val="00305398"/>
    <w:rsid w:val="00333BA8"/>
    <w:rsid w:val="00336659"/>
    <w:rsid w:val="00343523"/>
    <w:rsid w:val="00343D0D"/>
    <w:rsid w:val="003623F7"/>
    <w:rsid w:val="0036475D"/>
    <w:rsid w:val="00366016"/>
    <w:rsid w:val="003758F1"/>
    <w:rsid w:val="00376DE7"/>
    <w:rsid w:val="00377FD2"/>
    <w:rsid w:val="0038157B"/>
    <w:rsid w:val="00391C88"/>
    <w:rsid w:val="003A39BC"/>
    <w:rsid w:val="003A53B0"/>
    <w:rsid w:val="003B043B"/>
    <w:rsid w:val="003B6304"/>
    <w:rsid w:val="003B7CC2"/>
    <w:rsid w:val="003E469F"/>
    <w:rsid w:val="003E62CB"/>
    <w:rsid w:val="003E721F"/>
    <w:rsid w:val="003F7FE1"/>
    <w:rsid w:val="004263F9"/>
    <w:rsid w:val="004277B9"/>
    <w:rsid w:val="00432474"/>
    <w:rsid w:val="00440CC7"/>
    <w:rsid w:val="00454C55"/>
    <w:rsid w:val="0047219D"/>
    <w:rsid w:val="004948D8"/>
    <w:rsid w:val="00495470"/>
    <w:rsid w:val="00496C81"/>
    <w:rsid w:val="004A03B7"/>
    <w:rsid w:val="004A495A"/>
    <w:rsid w:val="004B589D"/>
    <w:rsid w:val="004B767D"/>
    <w:rsid w:val="004C4D3C"/>
    <w:rsid w:val="004D2EB0"/>
    <w:rsid w:val="004D7196"/>
    <w:rsid w:val="004E7104"/>
    <w:rsid w:val="004F5023"/>
    <w:rsid w:val="004F6969"/>
    <w:rsid w:val="0050151B"/>
    <w:rsid w:val="0050185B"/>
    <w:rsid w:val="00501E0F"/>
    <w:rsid w:val="005078E4"/>
    <w:rsid w:val="00514940"/>
    <w:rsid w:val="005241EE"/>
    <w:rsid w:val="00524C83"/>
    <w:rsid w:val="0053290C"/>
    <w:rsid w:val="00533746"/>
    <w:rsid w:val="005442FF"/>
    <w:rsid w:val="00545CD6"/>
    <w:rsid w:val="005472F1"/>
    <w:rsid w:val="00556620"/>
    <w:rsid w:val="0056158A"/>
    <w:rsid w:val="0056224B"/>
    <w:rsid w:val="00576230"/>
    <w:rsid w:val="005A1442"/>
    <w:rsid w:val="005A1F20"/>
    <w:rsid w:val="005C5B11"/>
    <w:rsid w:val="005C69FA"/>
    <w:rsid w:val="005C7CD2"/>
    <w:rsid w:val="005D13DD"/>
    <w:rsid w:val="005E134C"/>
    <w:rsid w:val="005E6356"/>
    <w:rsid w:val="005E7FD4"/>
    <w:rsid w:val="005F395A"/>
    <w:rsid w:val="00602EC0"/>
    <w:rsid w:val="00604DED"/>
    <w:rsid w:val="00621BF4"/>
    <w:rsid w:val="00626ECF"/>
    <w:rsid w:val="00632C9E"/>
    <w:rsid w:val="006428F4"/>
    <w:rsid w:val="00646CD3"/>
    <w:rsid w:val="00650488"/>
    <w:rsid w:val="00650E64"/>
    <w:rsid w:val="00652E5B"/>
    <w:rsid w:val="0066556D"/>
    <w:rsid w:val="006655C3"/>
    <w:rsid w:val="006678C2"/>
    <w:rsid w:val="00671DEB"/>
    <w:rsid w:val="00672C4A"/>
    <w:rsid w:val="00673269"/>
    <w:rsid w:val="00674F4F"/>
    <w:rsid w:val="006772DD"/>
    <w:rsid w:val="006829C1"/>
    <w:rsid w:val="0068417D"/>
    <w:rsid w:val="006846FB"/>
    <w:rsid w:val="006848D6"/>
    <w:rsid w:val="006943A2"/>
    <w:rsid w:val="006A1A25"/>
    <w:rsid w:val="006B4EA1"/>
    <w:rsid w:val="006C624C"/>
    <w:rsid w:val="006C76B1"/>
    <w:rsid w:val="006D0952"/>
    <w:rsid w:val="006E01DB"/>
    <w:rsid w:val="006E1EC2"/>
    <w:rsid w:val="006E313F"/>
    <w:rsid w:val="006F4D20"/>
    <w:rsid w:val="00706543"/>
    <w:rsid w:val="00712FFB"/>
    <w:rsid w:val="00715BD0"/>
    <w:rsid w:val="007170ED"/>
    <w:rsid w:val="00725048"/>
    <w:rsid w:val="00725493"/>
    <w:rsid w:val="00726CEB"/>
    <w:rsid w:val="007272CC"/>
    <w:rsid w:val="007324F8"/>
    <w:rsid w:val="007327C9"/>
    <w:rsid w:val="0074198B"/>
    <w:rsid w:val="007437E6"/>
    <w:rsid w:val="00746E52"/>
    <w:rsid w:val="007636BD"/>
    <w:rsid w:val="00771580"/>
    <w:rsid w:val="00792726"/>
    <w:rsid w:val="007A0A2A"/>
    <w:rsid w:val="007A1E7F"/>
    <w:rsid w:val="007A22EA"/>
    <w:rsid w:val="007A2A51"/>
    <w:rsid w:val="007B04A5"/>
    <w:rsid w:val="007C19A7"/>
    <w:rsid w:val="007D2DAF"/>
    <w:rsid w:val="007E41E5"/>
    <w:rsid w:val="007E46F1"/>
    <w:rsid w:val="007E66C6"/>
    <w:rsid w:val="008022A8"/>
    <w:rsid w:val="0080328F"/>
    <w:rsid w:val="00810A76"/>
    <w:rsid w:val="00821436"/>
    <w:rsid w:val="008259A0"/>
    <w:rsid w:val="008370FF"/>
    <w:rsid w:val="0085586B"/>
    <w:rsid w:val="00855F1B"/>
    <w:rsid w:val="00857848"/>
    <w:rsid w:val="00857AD8"/>
    <w:rsid w:val="008605C0"/>
    <w:rsid w:val="00866B92"/>
    <w:rsid w:val="008704B7"/>
    <w:rsid w:val="008747C3"/>
    <w:rsid w:val="00876845"/>
    <w:rsid w:val="008778EF"/>
    <w:rsid w:val="008905D6"/>
    <w:rsid w:val="00895D99"/>
    <w:rsid w:val="008962DC"/>
    <w:rsid w:val="00896B04"/>
    <w:rsid w:val="008971EC"/>
    <w:rsid w:val="008974D8"/>
    <w:rsid w:val="008A3070"/>
    <w:rsid w:val="008A591C"/>
    <w:rsid w:val="008D17A9"/>
    <w:rsid w:val="008D2116"/>
    <w:rsid w:val="008D2BC8"/>
    <w:rsid w:val="008D725A"/>
    <w:rsid w:val="00915452"/>
    <w:rsid w:val="00922C3E"/>
    <w:rsid w:val="00931297"/>
    <w:rsid w:val="00931B87"/>
    <w:rsid w:val="009415D9"/>
    <w:rsid w:val="00947CCD"/>
    <w:rsid w:val="0095414B"/>
    <w:rsid w:val="009565BF"/>
    <w:rsid w:val="00964169"/>
    <w:rsid w:val="00975A49"/>
    <w:rsid w:val="00987B3B"/>
    <w:rsid w:val="0099310A"/>
    <w:rsid w:val="009A2106"/>
    <w:rsid w:val="009A6A84"/>
    <w:rsid w:val="009B35A6"/>
    <w:rsid w:val="009D11AB"/>
    <w:rsid w:val="009D5FAF"/>
    <w:rsid w:val="009E7017"/>
    <w:rsid w:val="00A02268"/>
    <w:rsid w:val="00A07AB5"/>
    <w:rsid w:val="00A12AE9"/>
    <w:rsid w:val="00A16168"/>
    <w:rsid w:val="00A2009B"/>
    <w:rsid w:val="00A33527"/>
    <w:rsid w:val="00A37C0C"/>
    <w:rsid w:val="00A46328"/>
    <w:rsid w:val="00A54395"/>
    <w:rsid w:val="00A57156"/>
    <w:rsid w:val="00A66E6E"/>
    <w:rsid w:val="00A71618"/>
    <w:rsid w:val="00A8710B"/>
    <w:rsid w:val="00AA2A09"/>
    <w:rsid w:val="00AA35AB"/>
    <w:rsid w:val="00AB1CD0"/>
    <w:rsid w:val="00AB33C3"/>
    <w:rsid w:val="00AC0D3F"/>
    <w:rsid w:val="00AD00BB"/>
    <w:rsid w:val="00AE0313"/>
    <w:rsid w:val="00B04011"/>
    <w:rsid w:val="00B12501"/>
    <w:rsid w:val="00B21C1A"/>
    <w:rsid w:val="00B2475F"/>
    <w:rsid w:val="00B25C9B"/>
    <w:rsid w:val="00B300E9"/>
    <w:rsid w:val="00B32651"/>
    <w:rsid w:val="00B40526"/>
    <w:rsid w:val="00B45FD8"/>
    <w:rsid w:val="00B50514"/>
    <w:rsid w:val="00B826E2"/>
    <w:rsid w:val="00B910A3"/>
    <w:rsid w:val="00B95233"/>
    <w:rsid w:val="00B96A9E"/>
    <w:rsid w:val="00BA2A3A"/>
    <w:rsid w:val="00BA4095"/>
    <w:rsid w:val="00BA4EB8"/>
    <w:rsid w:val="00BB64F2"/>
    <w:rsid w:val="00BC2F23"/>
    <w:rsid w:val="00BD18FF"/>
    <w:rsid w:val="00BE08B6"/>
    <w:rsid w:val="00BE61CE"/>
    <w:rsid w:val="00BF28E2"/>
    <w:rsid w:val="00BF5BF7"/>
    <w:rsid w:val="00BF67A7"/>
    <w:rsid w:val="00C00485"/>
    <w:rsid w:val="00C05704"/>
    <w:rsid w:val="00C240F2"/>
    <w:rsid w:val="00C276E6"/>
    <w:rsid w:val="00C52BC9"/>
    <w:rsid w:val="00C64061"/>
    <w:rsid w:val="00C8121C"/>
    <w:rsid w:val="00C82150"/>
    <w:rsid w:val="00C846AA"/>
    <w:rsid w:val="00C85E4F"/>
    <w:rsid w:val="00CA7870"/>
    <w:rsid w:val="00CA7AE4"/>
    <w:rsid w:val="00CB0CC5"/>
    <w:rsid w:val="00CC4427"/>
    <w:rsid w:val="00CC5D7F"/>
    <w:rsid w:val="00CE3032"/>
    <w:rsid w:val="00CF181A"/>
    <w:rsid w:val="00CF5F10"/>
    <w:rsid w:val="00D06152"/>
    <w:rsid w:val="00D13047"/>
    <w:rsid w:val="00D15050"/>
    <w:rsid w:val="00D15CCE"/>
    <w:rsid w:val="00D20E5C"/>
    <w:rsid w:val="00D27227"/>
    <w:rsid w:val="00D332E9"/>
    <w:rsid w:val="00D36B9F"/>
    <w:rsid w:val="00D43603"/>
    <w:rsid w:val="00D6484A"/>
    <w:rsid w:val="00D70C14"/>
    <w:rsid w:val="00D74E1D"/>
    <w:rsid w:val="00D82FEB"/>
    <w:rsid w:val="00D84595"/>
    <w:rsid w:val="00D92485"/>
    <w:rsid w:val="00D92CD1"/>
    <w:rsid w:val="00DA2D4F"/>
    <w:rsid w:val="00DA5032"/>
    <w:rsid w:val="00DB041E"/>
    <w:rsid w:val="00DB1CE2"/>
    <w:rsid w:val="00DB4D57"/>
    <w:rsid w:val="00DB63A8"/>
    <w:rsid w:val="00DC1346"/>
    <w:rsid w:val="00DC26B0"/>
    <w:rsid w:val="00DC2FD3"/>
    <w:rsid w:val="00DD035E"/>
    <w:rsid w:val="00DD1A0E"/>
    <w:rsid w:val="00DD480F"/>
    <w:rsid w:val="00DD4EE4"/>
    <w:rsid w:val="00DF1CE6"/>
    <w:rsid w:val="00DF2BE9"/>
    <w:rsid w:val="00DF3ABA"/>
    <w:rsid w:val="00E04EAD"/>
    <w:rsid w:val="00E06E7D"/>
    <w:rsid w:val="00E06F9A"/>
    <w:rsid w:val="00E157FF"/>
    <w:rsid w:val="00E20D65"/>
    <w:rsid w:val="00E25B90"/>
    <w:rsid w:val="00E2643F"/>
    <w:rsid w:val="00E320DA"/>
    <w:rsid w:val="00E37A14"/>
    <w:rsid w:val="00E40FF3"/>
    <w:rsid w:val="00E42E5A"/>
    <w:rsid w:val="00E43276"/>
    <w:rsid w:val="00E51B7E"/>
    <w:rsid w:val="00E61AE9"/>
    <w:rsid w:val="00E645D5"/>
    <w:rsid w:val="00E67EDC"/>
    <w:rsid w:val="00E75421"/>
    <w:rsid w:val="00E8166D"/>
    <w:rsid w:val="00E86F7B"/>
    <w:rsid w:val="00E913C9"/>
    <w:rsid w:val="00E93FB0"/>
    <w:rsid w:val="00EA03A0"/>
    <w:rsid w:val="00EA0A06"/>
    <w:rsid w:val="00EA1A46"/>
    <w:rsid w:val="00EB1C88"/>
    <w:rsid w:val="00EB5517"/>
    <w:rsid w:val="00EC0737"/>
    <w:rsid w:val="00EE5C1F"/>
    <w:rsid w:val="00EE6EF6"/>
    <w:rsid w:val="00EF0B3D"/>
    <w:rsid w:val="00EF5858"/>
    <w:rsid w:val="00F046DF"/>
    <w:rsid w:val="00F0751F"/>
    <w:rsid w:val="00F17004"/>
    <w:rsid w:val="00F1744F"/>
    <w:rsid w:val="00F178E2"/>
    <w:rsid w:val="00F17E74"/>
    <w:rsid w:val="00F30C6B"/>
    <w:rsid w:val="00F33704"/>
    <w:rsid w:val="00F34196"/>
    <w:rsid w:val="00F36332"/>
    <w:rsid w:val="00F41D5A"/>
    <w:rsid w:val="00F46E76"/>
    <w:rsid w:val="00F47064"/>
    <w:rsid w:val="00F5139D"/>
    <w:rsid w:val="00F611D6"/>
    <w:rsid w:val="00F615EE"/>
    <w:rsid w:val="00F6508B"/>
    <w:rsid w:val="00F84235"/>
    <w:rsid w:val="00F87AC4"/>
    <w:rsid w:val="00F952FA"/>
    <w:rsid w:val="00FA56C0"/>
    <w:rsid w:val="00FB6C78"/>
    <w:rsid w:val="00FC04CD"/>
    <w:rsid w:val="00FC2DDB"/>
    <w:rsid w:val="00FC5636"/>
    <w:rsid w:val="00FC7C8A"/>
    <w:rsid w:val="00FD0685"/>
    <w:rsid w:val="00FE165F"/>
    <w:rsid w:val="00FE1C22"/>
    <w:rsid w:val="00FE3A47"/>
    <w:rsid w:val="00FF04DB"/>
    <w:rsid w:val="00FF07AD"/>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3C05FC4"/>
  <w15:docId w15:val="{3744DC8F-A98E-401D-98B9-547BED74950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s-CR"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A1442"/>
    <w:pPr>
      <w:spacing w:after="0" w:line="240" w:lineRule="auto"/>
    </w:pPr>
    <w:rPr>
      <w:rFonts w:ascii="Times New Roman" w:eastAsia="Times New Roman" w:hAnsi="Times New Roman" w:cs="Times New Roman"/>
      <w:sz w:val="24"/>
      <w:szCs w:val="24"/>
      <w:lang w:val="es-ES" w:eastAsia="es-E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styleId="Encabezado">
    <w:name w:val="header"/>
    <w:basedOn w:val="Normal"/>
    <w:link w:val="EncabezadoCar"/>
    <w:uiPriority w:val="99"/>
    <w:unhideWhenUsed/>
    <w:rsid w:val="005A1442"/>
    <w:pPr>
      <w:tabs>
        <w:tab w:val="center" w:pos="4419"/>
        <w:tab w:val="right" w:pos="8838"/>
      </w:tabs>
    </w:pPr>
    <w:rPr>
      <w:rFonts w:asciiTheme="minorHAnsi" w:eastAsiaTheme="minorHAnsi" w:hAnsiTheme="minorHAnsi" w:cstheme="minorBidi"/>
      <w:sz w:val="22"/>
      <w:szCs w:val="22"/>
      <w:lang w:val="es-CR" w:eastAsia="en-US"/>
    </w:rPr>
  </w:style>
  <w:style w:type="character" w:customStyle="1" w:styleId="EncabezadoCar">
    <w:name w:val="Encabezado Car"/>
    <w:basedOn w:val="Fuentedeprrafopredeter"/>
    <w:link w:val="Encabezado"/>
    <w:uiPriority w:val="99"/>
    <w:rsid w:val="005A1442"/>
  </w:style>
  <w:style w:type="paragraph" w:styleId="Piedepgina">
    <w:name w:val="footer"/>
    <w:basedOn w:val="Normal"/>
    <w:link w:val="PiedepginaCar"/>
    <w:unhideWhenUsed/>
    <w:rsid w:val="005A1442"/>
    <w:pPr>
      <w:tabs>
        <w:tab w:val="center" w:pos="4419"/>
        <w:tab w:val="right" w:pos="8838"/>
      </w:tabs>
    </w:pPr>
    <w:rPr>
      <w:rFonts w:asciiTheme="minorHAnsi" w:eastAsiaTheme="minorHAnsi" w:hAnsiTheme="minorHAnsi" w:cstheme="minorBidi"/>
      <w:sz w:val="22"/>
      <w:szCs w:val="22"/>
      <w:lang w:val="es-CR" w:eastAsia="en-US"/>
    </w:rPr>
  </w:style>
  <w:style w:type="character" w:customStyle="1" w:styleId="PiedepginaCar">
    <w:name w:val="Pie de página Car"/>
    <w:basedOn w:val="Fuentedeprrafopredeter"/>
    <w:link w:val="Piedepgina"/>
    <w:rsid w:val="005A1442"/>
  </w:style>
  <w:style w:type="paragraph" w:styleId="Textodeglobo">
    <w:name w:val="Balloon Text"/>
    <w:basedOn w:val="Normal"/>
    <w:link w:val="TextodegloboCar"/>
    <w:uiPriority w:val="99"/>
    <w:semiHidden/>
    <w:unhideWhenUsed/>
    <w:rsid w:val="005A1442"/>
    <w:rPr>
      <w:rFonts w:ascii="Tahoma" w:eastAsiaTheme="minorHAnsi" w:hAnsi="Tahoma" w:cs="Tahoma"/>
      <w:sz w:val="16"/>
      <w:szCs w:val="16"/>
      <w:lang w:val="es-CR" w:eastAsia="en-US"/>
    </w:rPr>
  </w:style>
  <w:style w:type="character" w:customStyle="1" w:styleId="TextodegloboCar">
    <w:name w:val="Texto de globo Car"/>
    <w:basedOn w:val="Fuentedeprrafopredeter"/>
    <w:link w:val="Textodeglobo"/>
    <w:uiPriority w:val="99"/>
    <w:semiHidden/>
    <w:rsid w:val="005A1442"/>
    <w:rPr>
      <w:rFonts w:ascii="Tahoma" w:hAnsi="Tahoma" w:cs="Tahoma"/>
      <w:sz w:val="16"/>
      <w:szCs w:val="16"/>
    </w:rPr>
  </w:style>
  <w:style w:type="character" w:styleId="Hipervnculo">
    <w:name w:val="Hyperlink"/>
    <w:basedOn w:val="Fuentedeprrafopredeter"/>
    <w:uiPriority w:val="99"/>
    <w:rsid w:val="005A1442"/>
    <w:rPr>
      <w:color w:val="0000FF"/>
      <w:u w:val="single"/>
    </w:rPr>
  </w:style>
  <w:style w:type="character" w:styleId="Textodelmarcadordeposicin">
    <w:name w:val="Placeholder Text"/>
    <w:basedOn w:val="Fuentedeprrafopredeter"/>
    <w:uiPriority w:val="99"/>
    <w:semiHidden/>
    <w:rsid w:val="00A02268"/>
    <w:rPr>
      <w:color w:val="808080"/>
    </w:rPr>
  </w:style>
  <w:style w:type="table" w:styleId="Tablaconcuadrcula">
    <w:name w:val="Table Grid"/>
    <w:basedOn w:val="Tablanormal"/>
    <w:uiPriority w:val="39"/>
    <w:rsid w:val="006846F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sugese@sugese.fi.cr" TargetMode="External"/><Relationship Id="rId18" Type="http://schemas.openxmlformats.org/officeDocument/2006/relationships/package" Target="embeddings/Microsoft_Excel_Worksheet.xlsx"/><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image" Target="media/image3.emf"/><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package" Target="embeddings/Microsoft_Word_Document1.docx"/><Relationship Id="rId29" Type="http://schemas.openxmlformats.org/officeDocument/2006/relationships/theme" Target="theme/theme1.xml"/><Relationship Id="rId1" Type="http://schemas.openxmlformats.org/officeDocument/2006/relationships/customXml" Target="../customXml/item1.xml"/><Relationship Id="rId24" Type="http://schemas.openxmlformats.org/officeDocument/2006/relationships/footer" Target="footer2.xml"/><Relationship Id="rId11" Type="http://schemas.openxmlformats.org/officeDocument/2006/relationships/footnotes" Target="footnotes.xml"/><Relationship Id="rId28" Type="http://schemas.openxmlformats.org/officeDocument/2006/relationships/glossaryDocument" Target="glossary/document.xml"/><Relationship Id="rId15" Type="http://schemas.openxmlformats.org/officeDocument/2006/relationships/image" Target="media/image2.emf"/><Relationship Id="rId23" Type="http://schemas.openxmlformats.org/officeDocument/2006/relationships/footer" Target="footer1.xml"/><Relationship Id="rId10" Type="http://schemas.openxmlformats.org/officeDocument/2006/relationships/webSettings" Target="webSettings.xml"/><Relationship Id="rId19" Type="http://schemas.openxmlformats.org/officeDocument/2006/relationships/image" Target="media/image4.emf"/><Relationship Id="rId27" Type="http://schemas.openxmlformats.org/officeDocument/2006/relationships/fontTable" Target="fontTable.xml"/><Relationship Id="rId9" Type="http://schemas.openxmlformats.org/officeDocument/2006/relationships/settings" Target="settings.xml"/><Relationship Id="rId14" Type="http://schemas.openxmlformats.org/officeDocument/2006/relationships/image" Target="media/image1.png"/><Relationship Id="rId22" Type="http://schemas.openxmlformats.org/officeDocument/2006/relationships/header" Target="header2.xml"/></Relationships>
</file>

<file path=word/_rels/footer2.xml.rels><?xml version="1.0" encoding="UTF-8" standalone="yes"?>
<Relationships xmlns="http://schemas.openxmlformats.org/package/2006/relationships"><Relationship Id="rId1" Type="http://schemas.openxmlformats.org/officeDocument/2006/relationships/hyperlink" Target="mailto:sugese@sugese.fi.cr" TargetMode="External"/></Relationships>
</file>

<file path=word/_rels/footer3.xml.rels><?xml version="1.0" encoding="UTF-8" standalone="yes"?>
<Relationships xmlns="http://schemas.openxmlformats.org/package/2006/relationships"><Relationship Id="rId1" Type="http://schemas.openxmlformats.org/officeDocument/2006/relationships/hyperlink" Target="mailto:sugese@sugese.fi.cr" TargetMode="External"/></Relationships>
</file>

<file path=word/_rels/header2.xml.rels><?xml version="1.0" encoding="UTF-8" standalone="yes"?>
<Relationships xmlns="http://schemas.openxmlformats.org/package/2006/relationships"><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sites/gec2020/PlantillasCorrespondenciaExterna/Plantilla-SGS.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B3BBA5D3FF5493E89B31DBF43121BF8"/>
        <w:category>
          <w:name w:val="General"/>
          <w:gallery w:val="placeholder"/>
        </w:category>
        <w:types>
          <w:type w:val="bbPlcHdr"/>
        </w:types>
        <w:behaviors>
          <w:behavior w:val="content"/>
        </w:behaviors>
        <w:guid w:val="{40C18033-8B79-45BA-8E42-4F6CD8D4A83B}"/>
      </w:docPartPr>
      <w:docPartBody>
        <w:p w:rsidR="0078698B" w:rsidRDefault="0078698B">
          <w:pPr>
            <w:pStyle w:val="FB3BBA5D3FF5493E89B31DBF43121BF8"/>
          </w:pPr>
          <w:r w:rsidRPr="003A0D21">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Calibri">
    <w:panose1 w:val="020F0502020204030204"/>
    <w:charset w:val="00"/>
    <w:family w:val="swiss"/>
    <w:pitch w:val="variable"/>
    <w:sig w:usb0="E4002EFF" w:usb1="C2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Roboto">
    <w:charset w:val="00"/>
    <w:family w:val="auto"/>
    <w:pitch w:val="variable"/>
    <w:sig w:usb0="E0000AFF" w:usb1="5000217F" w:usb2="00000021" w:usb3="00000000" w:csb0="0000019F" w:csb1="00000000"/>
  </w:font>
  <w:font w:name="Cambria">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8698B"/>
    <w:rsid w:val="005E6356"/>
    <w:rsid w:val="0078698B"/>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78698B"/>
    <w:rPr>
      <w:color w:val="808080"/>
    </w:rPr>
  </w:style>
  <w:style w:type="paragraph" w:customStyle="1" w:styleId="FB3BBA5D3FF5493E89B31DBF43121BF8">
    <w:name w:val="FB3BBA5D3FF5493E89B31DBF43121BF8"/>
  </w:style>
  <w:style w:type="paragraph" w:customStyle="1" w:styleId="651E670C661C407085372C8321439210">
    <w:name w:val="651E670C661C407085372C8321439210"/>
    <w:rsid w:val="0078698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Q3W0x7IAyyHsGFB+HJDD9pOOX1c17QBsvlGDAj4R29M=</DigestValue>
    </Reference>
    <Reference Type="http://uri.etsi.org/01903#SignedProperties" URI="#idSignedProperties">
      <Transforms>
        <Transform Algorithm="http://www.w3.org/TR/2001/REC-xml-c14n-20010315"/>
      </Transforms>
      <DigestMethod Algorithm="http://www.w3.org/2001/04/xmlenc#sha256"/>
      <DigestValue>uQW78IZV6HTbcGgXYjHlVjOaZ5W8NknajV6vNL6qsJI=</DigestValue>
    </Reference>
  </SignedInfo>
  <SignatureValue>FQ6eJ2ltqBljg4PPGExqn0BX4Vnt4AMJjfPVZunmd8P1Ug+OvfebD0cBesyy1YlX/rkLXnXxXvGZzyOd4FmI0j/i6M5M4kZ1fTloWZD4aPvv4+Js8moBtvP6l8MXoOQZ210nEVyvgse5z7P/nq6Y0YmeW7ukKAUoP/vorvuH+LHxvGtrFdCFBC7X1HEbNIuhBNfnu/4zTW/jF9YDSVwFx2P1HjepHjTcWnqGZ/obvQoGwgHlOnTPqUwBrjGYtuvCJl57ZB1VOxhy04KNYoPr6CAbMM+P6+yEf3VWTIi5jsaLE5MSH4rX5byyGkNFfwCH2DiQZ/TvSKa9OvasBXCzqQ==</SignatureValue>
  <KeyInfo>
    <X509Data>
      <X509Certificate>MIIFozCCBIugAwIBAgITFAAVqlLxImVYLPUa8AACABWqUjANBgkqhkiG9w0BAQsFADCBmTEZMBcGA1UEBRMQQ1BKLTQtMDAwLTAwNDAxNzELMAkGA1UEBhMCQ1IxJDAiBgNVBAoTG0JBTkNPIENFTlRSQUwgREUgQ09TVEEgUklDQTEiMCAGA1UECxMZRElWSVNJT04gU0lTVEVNQVMgREUgUEFHTzElMCMGA1UEAxMcQ0EgU0lOUEUgLSBQRVJTT05BIEZJU0lDQSB2MjAeFw0yNDA5MTIxNzU1MzVaFw0yODA5MTExNzU1MzVaMIGfMRkwFwYDVQQFExBDUEYtMDEtMDczMy0wNjQwMRQwEgYDVQQEEwtTT0xFWSBQRVJFWjEOMAwGA1UEKhMFVE9NQVMxCzAJBgNVBAYTAkNSMRcwFQYDVQQKEw5QRVJTT05BIEZJU0lDQTESMBAGA1UECxMJQ0lVREFEQU5PMSIwIAYDVQQDExlUT01BUyBTT0xFWSBQRVJFWiAoRklSTUEpMIIBIjANBgkqhkiG9w0BAQEFAAOCAQ8AMIIBCgKCAQEAjPX1g08JY6xN1XCYDLkU+Wfn/XmOWMT+B7FpCwZkRT95OZMXxqYnBG7i4qNDpDVUg9q6S7cR5SUqhZnq6NNWfq38ROlp9kif8WMHwa8IDZ1S+1XbcKnImCKqo0a851dA9/M2SjTzzpmPt5VvUb4dl3CvLNKq/hajz25vhRNsf7wHRd0el32AUtPJxrlvuSiW05wsBb0tW79c1nP/YC6wY9KCvMQi/PLqMW0EXrVGEAVTkxjkUJzQS4YqHBKLpZl6FLrw/PyDbgARhpJE1mKko+X5uLIOJj867TrZocCJQnW3PRO0s4KcKywDH7COHTQLif1EhB3qodmneWkkeHQ2iQIDAQABo4IB2jCCAdYwHQYDVR0OBBYEFPbN1VWm2l1Fi1xVK0rGpadi9TG1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HpRD2RRB498dnEfdlMjdBWjfyvi7mS4fVzbBWSE+zfXYrmWDkv5FdXuj8uydnxhZTw++insfpSlG00GOA/Wbm4IhtlVDZ71X6fDCEjaP3HDys7JIdX56Cl2dRUA70mwyxI7iNwQxB0zk1PdpzSUSmpEAZhFd1xtiLikankJrfu+nTXAW2AkK7JILorC1O8yoNnTXk8L/CIvtnUOcShhFWUD6TzPGdKqp5gRoNseCdhAgmBmK15dBl8i1PSlBc7S3AZl9lw+ty1/Wm07ghZ8q00qJ7cjV+Ugh8cuRF8hYX+FjYF3i4dKzLFIQRFJ9G3Cl4lv0kzRpLpJG77frk2ORoQ==</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7"/>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NrInM9mclWLTdN0EhuVpWTg5FyUqAO8vm+wmKcEVYV8=</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AQxEVLqD71T0GROhZeJIwqAxa7OiAtCV8niqVHURrPc=</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1nxFHyY0qJBIT4UKn0vdF3pVtUBlq+cChtRmaxRWLtQ=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AQxEVLqD71T0GROhZeJIwqAxa7OiAtCV8niqVHURrPc=</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A84BLX3c8GJR20Vrgm1U3gVPKTLDM9OGuOaU146ehP0=</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1nxFHyY0qJBIT4UKn0vdF3pVtUBlq+cChtRmaxRWLtQ=</DigestValue>
      </Reference>
      <Reference URI="/word/document.xml?ContentType=application/vnd.openxmlformats-officedocument.wordprocessingml.document.main+xml">
        <DigestMethod Algorithm="http://www.w3.org/2001/04/xmlenc#sha256"/>
        <DigestValue>GVQlCkoCXT9PR8o520J3Ce7FoDgWsg8puYW7LHTpoEw=</DigestValue>
      </Reference>
      <Reference URI="/word/styles.xml?ContentType=application/vnd.openxmlformats-officedocument.wordprocessingml.styles+xml">
        <DigestMethod Algorithm="http://www.w3.org/2001/04/xmlenc#sha256"/>
        <DigestValue>qeWVtSVI2oN9JPjWtkPf2nTnvP2xbsdhQEdu1RMPUqc=</DigestValue>
      </Reference>
      <Reference URI="/word/embeddings/Microsoft_Excel_Worksheet.xlsx?ContentType=application/vnd.openxmlformats-officedocument.spreadsheetml.sheet">
        <DigestMethod Algorithm="http://www.w3.org/2001/04/xmlenc#sha256"/>
        <DigestValue>nJHMVhNFiLNN0hAXeWH3mZEEdV/p4zxuPeBfkYY7h24=</DigestValue>
      </Reference>
      <Reference URI="/word/footer3.xml?ContentType=application/vnd.openxmlformats-officedocument.wordprocessingml.footer+xml">
        <DigestMethod Algorithm="http://www.w3.org/2001/04/xmlenc#sha256"/>
        <DigestValue>O++Oh13M1jHgDHGJSHq/0WGxYB0KoEeBljLURgCsVDU=</DigestValue>
      </Reference>
      <Reference URI="/word/header1.xml?ContentType=application/vnd.openxmlformats-officedocument.wordprocessingml.header+xml">
        <DigestMethod Algorithm="http://www.w3.org/2001/04/xmlenc#sha256"/>
        <DigestValue>1Ej5DAvnw08W5e/GmG47jYUPe1aXFoxo4OxTZgDXV00=</DigestValue>
      </Reference>
      <Reference URI="/word/numbering.xml?ContentType=application/vnd.openxmlformats-officedocument.wordprocessingml.numbering+xml">
        <DigestMethod Algorithm="http://www.w3.org/2001/04/xmlenc#sha256"/>
        <DigestValue>ioYT1G83j7//+jWABwLp9mW17lFb3t51AlPX2c0oOXg=</DigestValue>
      </Reference>
      <Reference URI="/word/endnotes.xml?ContentType=application/vnd.openxmlformats-officedocument.wordprocessingml.endnotes+xml">
        <DigestMethod Algorithm="http://www.w3.org/2001/04/xmlenc#sha256"/>
        <DigestValue>AeJ1trCaZi8FfsgYu2kyS2c2s8jr9sibkiJ+mkVOCMg=</DigestValue>
      </Reference>
      <Reference URI="/word/media/image3.emf?ContentType=image/x-emf">
        <DigestMethod Algorithm="http://www.w3.org/2001/04/xmlenc#sha256"/>
        <DigestValue>Be4dbAP1f/yUNjOP5TQI5q5eOFsTFiYQwY6q08e7FII=</DigestValue>
      </Reference>
      <Reference URI="/word/header3.xml?ContentType=application/vnd.openxmlformats-officedocument.wordprocessingml.header+xml">
        <DigestMethod Algorithm="http://www.w3.org/2001/04/xmlenc#sha256"/>
        <DigestValue>ZbkX61aydYetC4uNAlnnAFeVMnxZKYpCbrpj7NnGdME=</DigestValue>
      </Reference>
      <Reference URI="/word/media/image5.png?ContentType=image/png">
        <DigestMethod Algorithm="http://www.w3.org/2001/04/xmlenc#sha256"/>
        <DigestValue>m3JBko9b2Bs08Gpl8eUqnJFpi06/ubMkqGRWu61n+t0=</DigestValue>
      </Reference>
      <Reference URI="/word/embeddings/Microsoft_Word_Document.docx?ContentType=application/vnd.openxmlformats-officedocument.wordprocessingml.document">
        <DigestMethod Algorithm="http://www.w3.org/2001/04/xmlenc#sha256"/>
        <DigestValue>7RnEGFqVq+mWQSOpGjaufj7R4H/iNGihLU/pY2BKxpI=</DigestValue>
      </Reference>
      <Reference URI="/word/embeddings/Microsoft_Word_Document1.docx?ContentType=application/vnd.openxmlformats-officedocument.wordprocessingml.document">
        <DigestMethod Algorithm="http://www.w3.org/2001/04/xmlenc#sha256"/>
        <DigestValue>dgNf1OqtRCgXnjxHbo/YypNgjn8qfeMaqMm1ANJEOvc=</DigestValue>
      </Reference>
      <Reference URI="/word/theme/theme1.xml?ContentType=application/vnd.openxmlformats-officedocument.theme+xml">
        <DigestMethod Algorithm="http://www.w3.org/2001/04/xmlenc#sha256"/>
        <DigestValue>eSIC9JgbLMTj3aX2JgC9P+aUpFk3rMwKte2hPCzTWEk=</DigestValue>
      </Reference>
      <Reference URI="/word/footnotes.xml?ContentType=application/vnd.openxmlformats-officedocument.wordprocessingml.footnotes+xml">
        <DigestMethod Algorithm="http://www.w3.org/2001/04/xmlenc#sha256"/>
        <DigestValue>jRSCn+HZgTzJZe3712Rc7fMX3287qO15ze3Gko9e+CU=</DigestValue>
      </Reference>
      <Reference URI="/word/footer2.xml?ContentType=application/vnd.openxmlformats-officedocument.wordprocessingml.footer+xml">
        <DigestMethod Algorithm="http://www.w3.org/2001/04/xmlenc#sha256"/>
        <DigestValue>45OslsL2U5zStvCeQzCTfprbvEdGlCY2kZKyz0Qy2M0=</DigestValue>
      </Reference>
      <Reference URI="/word/media/image2.emf?ContentType=image/x-emf">
        <DigestMethod Algorithm="http://www.w3.org/2001/04/xmlenc#sha256"/>
        <DigestValue>ZBc1RZ0GVp5th1pKoDpkoct/3c+4fvi4GyL7CN2QZ4A=</DigestValue>
      </Reference>
      <Reference URI="/word/footer1.xml?ContentType=application/vnd.openxmlformats-officedocument.wordprocessingml.footer+xml">
        <DigestMethod Algorithm="http://www.w3.org/2001/04/xmlenc#sha256"/>
        <DigestValue>RTKT0NUZQ8HLqtfcZKCiFr2587liWfNHVC3LiW8pmXg=</DigestValue>
      </Reference>
      <Reference URI="/word/glossary/document.xml?ContentType=application/vnd.openxmlformats-officedocument.wordprocessingml.document.glossary+xml">
        <DigestMethod Algorithm="http://www.w3.org/2001/04/xmlenc#sha256"/>
        <DigestValue>BXxpsXyxj7P+nINRjcH0zGq16Ay7nQ5VZw1erhf3wHU=</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frECtqTh6lHECeAJX/Cu5BMZTk1iW9a2Vys5dnvzdYw=</DigestValue>
      </Reference>
      <Reference URI="/word/glossary/styles.xml?ContentType=application/vnd.openxmlformats-officedocument.wordprocessingml.styles+xml">
        <DigestMethod Algorithm="http://www.w3.org/2001/04/xmlenc#sha256"/>
        <DigestValue>zIZz7oeiq1W1eoGAC7a4p4FFGRIJg57CJzngCBlshBY=</DigestValue>
      </Reference>
      <Reference URI="/word/glossary/fontTable.xml?ContentType=application/vnd.openxmlformats-officedocument.wordprocessingml.fontTable+xml">
        <DigestMethod Algorithm="http://www.w3.org/2001/04/xmlenc#sha256"/>
        <DigestValue>/NgAWELSRKZ+5eA/rBbw3atI5iMJibdG8d0NKNzYv3s=</DigestValue>
      </Reference>
      <Reference URI="/word/webSettings.xml?ContentType=application/vnd.openxmlformats-officedocument.wordprocessingml.webSettings+xml">
        <DigestMethod Algorithm="http://www.w3.org/2001/04/xmlenc#sha256"/>
        <DigestValue>8vb+dnljSWO/SbrmX5QfQZNN5Czus6gGr6xLq5InSFM=</DigestValue>
      </Reference>
      <Reference URI="/word/media/image4.emf?ContentType=image/x-emf">
        <DigestMethod Algorithm="http://www.w3.org/2001/04/xmlenc#sha256"/>
        <DigestValue>1yiTqijc2CV0WMF2GkUk0Zvn4qdpD0aamvX/YQ9Kzrs=</DigestValue>
      </Reference>
      <Reference URI="/word/settings.xml?ContentType=application/vnd.openxmlformats-officedocument.wordprocessingml.settings+xml">
        <DigestMethod Algorithm="http://www.w3.org/2001/04/xmlenc#sha256"/>
        <DigestValue>ffQYWGo4Zr+oeuLh6I7wuVA6uONdRZVJRJ0sM8B7Plw=</DigestValue>
      </Reference>
      <Reference URI="/word/media/image1.png?ContentType=image/png">
        <DigestMethod Algorithm="http://www.w3.org/2001/04/xmlenc#sha256"/>
        <DigestValue>2wLVFme/NNpgTBksYYJaVdLkYyCpOMkym4dS8lJ2OMg=</DigestValue>
      </Reference>
      <Reference URI="/word/header2.xml?ContentType=application/vnd.openxmlformats-officedocument.wordprocessingml.header+xml">
        <DigestMethod Algorithm="http://www.w3.org/2001/04/xmlenc#sha256"/>
        <DigestValue>E45HPS0ewgR/Ljd0owcdeF9BLnIdNYRPl2YiPqe8Jo4=</DigestValue>
      </Reference>
      <Reference URI="/word/fontTable.xml?ContentType=application/vnd.openxmlformats-officedocument.wordprocessingml.fontTable+xml">
        <DigestMethod Algorithm="http://www.w3.org/2001/04/xmlenc#sha256"/>
        <DigestValue>0ZEHI6Nfkl88WBer5iih5WvvW9LEpB6C5SWtOWToPPY=</DigestValue>
      </Reference>
    </Manifest>
    <SignatureProperties>
      <SignatureProperty Id="idSignatureTime" Target="#idPackageSignature">
        <mdssi:SignatureTime xmlns:mdssi="http://schemas.openxmlformats.org/package/2006/digital-signature">
          <mdssi:Format>YYYY-MM-DDThh:mm:ssTZD</mdssi:Format>
          <mdssi:Value>2026-03-23T16:24:31Z</mdssi:Value>
        </mdssi:SignatureTime>
      </SignatureProperty>
    </SignatureProperties>
  </Object>
  <Object>
    <xd:QualifyingProperties xmlns:xd="http://uri.etsi.org/01903/v1.3.2#" Target="#idPackageSignature">
      <xd:SignedProperties Id="idSignedProperties">
        <xd:SignedSignatureProperties>
          <xd:SigningTime>2026-03-23T16:24:31Z</xd:SigningTime>
          <xd:SigningCertificate>
            <xd:Cert>
              <xd:CertDigest>
                <DigestMethod Algorithm="http://www.w3.org/2001/04/xmlenc#sha256"/>
                <DigestValue>CfsQFwMEgXO9WeF7pVVr2sWLz/Oqn3U3kKP5he05JTs=</DigestValue>
              </xd:CertDigest>
              <xd:IssuerSerial>
                <X509IssuerName>CN=CA SINPE - PERSONA FISICA v2, OU=DIVISION SISTEMAS DE PAGO, O=BANCO CENTRAL DE COSTA RICA, C=CR, SERIALNUMBER=CPJ-4-000-004017</X509IssuerName>
                <X509SerialNumber>446022276299736214210590662666608791755532882</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bQyo3sbHbwxX26/xxaGuSlnEFi1SFpngBUcQnDT/cwkCBCvw6QsYDzIwMjYwMzIzMTYyNDM5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zIzMTYyNDM5WjAvBgkqhkiG9w0BCQQxIgQgw6ih+jqcr8JgJg2hSy/iMjEcTTGFcmMpCobEveqJqIEwNwYLKoZIhvcNAQkQAi8xKDAmMCQwIgQgrKszXYj6Q2nTJpWV/NZakemXG2IrBO983WoSsYOW808wDQYJKoZIhvcNAQEBBQAEggEA2gAdH2U0YSmUpuTxZT/9ojRouokN576nl99MJkDpsVuGS5OP5Bq+yYRNgEXiLfae47mMiFja95caUDIR+5ROHDur84bAuaAh2W2TOE/GyrEHNAD4OHKh+UKBKv37PQyzZ61VPKI23tKiwlRyTOiMc714Euqbfs6Am9QXyjsRP11EYpWaqsfN1Nemmi5tuzYsR40NzN5iXMYrki1DaU6NMAIoEF9KrA4Zo4o8PoFS+ge31t4vkE7MEvuNAp6oZDO/sNCw0u4r15wgRTm5PHTXmPIh4mz/i8e15RnR5Wub9Qqwt+3t3ioETl5h31YODbpklYLZ6VtvOIV0gD0Poa9MLQ==</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jA4MTc1MDI0WhcNMjYwNDA5MDYxMDI0WqBfMF0wHwYDVR0jBBgwFoAUsLvgCC5LE2jw0IBEA2ekP/8lY/YwEAYJKwYBBAGCNxUBBAMCAQAwCgYDVR0UBAMCAUUwHAYJKwYBBAGCNxUEBA8XDTI2MDQwODE4MDAyNFowDQYJKoZIhvcNAQENBQADggIBAByQA3E47JTP4oPBVEtiPtK2aMA9LELJMLbpM6ZCDA1+MrslkX0udAQxv+Rst7wKV75CfOflruoDW48mpp7dRS8ex25g/RCan5gopJPtEcJljTg5tSNX8oZ/Z+RogdpJ1dV5EMnDFPZDd0Qmi/ZLwLsOc/mvi++JAQzUOBv2doyTjPkMrz6Ed+G+LL8AQcToD7431idHuHUTLYt/MzNkHXCDS0YGu4BDmvSSEebC/Ll/aUqmgQFarziwgbfllxNyRk7mpvlV1vYq5PC5//6c29UE1VBawtyaL0ofCboaUMrTKStfJpoHJ+5rSQgPDvMbdkCd4Ah6z8T+SOc22F79kYz41m8wsZXl7uyd9zIfNY7axKk5lYnUZt3tIi7B0QQ3G7uHZG9LDr0jyP7EUTTaNRpIVWOLP9FO5/9+wVs+wCraJUhRFdb7KrJT/GMpaWZLOuVaJP02U4FlMQbSoMbzSt7Z3yLB6aV9PcQBH4oZYxF2A8LvGkOUM51+8XKuvKpfAQUSw4AaHSKi0qCY01ZyEV3sNgme/9JOKDCDWDYBSibS8p4QEEsKGjpZniXuVicFhRWamE2MbFD3n+DvHdpF3K5hFA0pkhdajy4acmzAUDIW0ujxtxwnb2vdlcPvYpPEuF6yb+lD6XV6WCa0nbs2UfBi+jp/u20jazYhK88gZpqR</xd:EncapsulatedCRLValue>
                <xd:EncapsulatedCRLValue>MIIDHjCCAQYCAQEwDQYJKoZIhvcNAQENBQAwczEZMBcGA1UEBRMQQ1BKLTItMTAwLTA5ODMxMTENMAsGA1UECxMERENGRDEPMA0GA1UEChMGTUlDSVRUMQswCQYDVQQGEwJDUjEpMCcGA1UEAxMgQ0EgUkFJWiBOQUNJT05BTCAtIENPU1RBIFJJQ0EgdjIXDTI2MDIwODE3MjY1MFoXDTI2MDYwOTA1NDY1MFqgXzBdMB8GA1UdIwQYMBaAFODy/n3ERE5Q5DX9CImPToQZRDNAMBAGCSsGAQQBgjcVAQQDAgEAMAoGA1UdFAQDAgEmMBwGCSsGAQQBgjcVBAQPFw0yNjA2MDgxNzM2NTBaMA0GCSqGSIb3DQEBDQUAA4ICAQCVC8E1ynVvoVDgIQORL+ls3jWAqxMRtdwMo43EzZth9jNE40vo08vtEYDH3eoFdp3vQHO4uJ12wJDlQ2OztZSdHkR/Fo47BAzrLUpmKPhhu5P91YUFtaO9KdRiYy7dNFlY0dU80qMutrs9NXzuETndyuNwcTY6XVv09J9QKKmWsY6EhAR/ceY9/+LsAFSzq8vQle3Xz1EeANfxsei5g5Nf+G+RYaS/NJZG5UuaM6gFR+tTjXXTGqrT73s38C3Z3G8F0TroLQqIS69XrbE8D0qzF79+tOYyQXN24N9j4zFpfPqi63mC9adpmWPYU9f6UIU3W0KrLzuQ9rqM3Jef5HaJVQGcJ86hFKy60/vQZBsowt5gGntaJMTvLtKhoaXZbHJY/7A4/0IIQzDtTNNMJ4X9mjqd2bzm3mPCQt2BbgZQvEgaUh0xGXgMEdxwIwm5YkkaEcVrMgnG9yVqU5i6IBYTgrtFIjFaYcfpTk93xMWyJndUSiLNOA6QQ/svrXSN3rVdOX6oyOfZqJDCxa/BqTke00R6mmWQcjqXmW92Fw/ZkG+c/OLORLmLm0azil2RnVDEPUK/jpUXI7zfAJSZ/9z2tzW3bCEgYf4aECy3Gb0SnpnTD1pk18MAQ8J/Teuxu1M0OMtMQIbGxYQidIaPPUVtfUaSFGU1lol8frpSX7zyB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5I1MlZH6WZTK4KhftZ3u/RHWdTzGQsKaO2dHLnX4kJc=</DigestValue>
                </xd:DigestAlgAndValue>
                <xd:CRLIdentifier>
                  <xd:Issuer>SERIALNUMBER=CPJ-2-100-098311,C=CR,O=MICITT,OU=DCFD,CN=CA POLITICA PERSONA FISICA - COSTA RICA v2</xd:Issuer>
                  <xd:IssueTime>2026-02-08T18:12:53Z</xd:IssueTime>
                  <xd:Number>70</xd:Number>
                </xd:CRLIdentifier>
              </xd:CRLRef>
              <xd:CRLRef>
                <xd:DigestAlgAndValue>
                  <DigestMethod Algorithm="http://www.w3.org/2001/04/xmlenc#sha256"/>
                  <DigestValue>TOUkhSdSs4D2PiPn885fzj5xYhs0R+S5jRgUy9Dg7Qk=</DigestValue>
                </xd:DigestAlgAndValue>
                <xd:CRLIdentifier>
                  <xd:Issuer>SERIALNUMBER=CPJ-2-100-098311,OU=DCFD,O=MICITT,C=CR,CN=CA RAIZ NACIONAL - COSTA RICA v2</xd:Issuer>
                  <xd:IssueTime>2026-02-08T17:26:50Z</xd:IssueTime>
                  <xd:Number>38</xd:Number>
                </xd:CRLIdentifier>
              </xd:CRLRef>
            </xd:CRLRefs>
            <xd:OCSPRefs>
              <xd:OCSPRef>
                <xd:OCSPIdentifier>
                  <xd:ResponderID>
                    <xd:ByKey>8U/zSV2JJk5TB5E7RSn1cmxIGb4=</xd:ByKey>
                  </xd:ResponderID>
                  <xd:ProducedAt>2026-03-23T16:24:39Z</xd:ProducedAt>
                </xd:OCSPIdentifier>
                <xd:DigestAlgAndValue>
                  <DigestMethod Algorithm="http://www.w3.org/2001/04/xmlenc#sha256"/>
                  <DigestValue>MP7J8zOHZIdFZXZIiZ/RmvYzB3tNfK79paU0byV3x5k=</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yMDgxODEyNTNaFw0yNjA0MDkwNjMyNTNaoF8wXTAfBgNVHSMEGDAWgBRonWk2y4Rue+qTYRn/WDAd1f9cyzAQBgkrBgEEAYI3FQEEAwIBADAKBgNVHRQEAwIBRjAcBgkrBgEEAYI3FQQEDxcNMjYwNDA4MTgyMjUzWjANBgkqhkiG9w0BAQ0FAAOCAgEADlgr7Pag/9K/1zAKd1MQeCL9JJes7cNBQH4EcUNyIXi+Bz7efgfPf/kTXOSx18lZvgkA1Pfb8UwCYux4TRdlnK55CIyR1fvb9dOYEKmDnmUD28ad+sCZBFRg6ABqfB9x+bg+WbcGqKPLCuFN0xzFD9jQ3prdue7oGhhNTZD0ym8nr0ENUpBJdclDwuKFZzY76facqQPY8IDFYZbumh4/AuihnAAP9AH8L15oLNMSSqj8YvYYVcRSkaB+HBsrT0N0TkLKzLkBMT7VSat2o5f0NpTBjbty1UsizEH2AvjgBa0oc9vcAPxCUeYC3uaoTOMD6ybru6wHl1oO1/On2syF5fyDKgNx6dHYScLbcdy+1vLltwSA6ZoDBRWBxDOrADLHdG2Erf+rNh8+Eu1hTi7moBLvqTYoWrNhbMcAYsjK+b6zVTmpfiG4htG89SRERGVMHnuu8lDxyP6A9pof8lqyc4ZW9Dh91UhojGOd8lmkB03HuUdzI7YP9JqILrhRYNQFuLDPQWakPE9aYfBo3rowYp87ssnT18SY4JxfNOhnKhXith1ZxXWnVSlGUCYQ/c/gyWo9S4SsYGPilnKC9fUTx0W1bcnR+yqlzLw8LJIuEW05aunNCrD18yVahYntPQAjpmdHJeg/k0mzSbhexFW1RJZ5gZkyXxNVHEtX5SM+xvA=</xd:EncapsulatedCRLValue>
              <xd:EncapsulatedCRLValue>MIIDHjCCAQYCAQEwDQYJKoZIhvcNAQENBQAwczEZMBcGA1UEBRMQQ1BKLTItMTAwLTA5ODMxMTENMAsGA1UECxMERENGRDEPMA0GA1UEChMGTUlDSVRUMQswCQYDVQQGEwJDUjEpMCcGA1UEAxMgQ0EgUkFJWiBOQUNJT05BTCAtIENPU1RBIFJJQ0EgdjIXDTI2MDIwODE3MjY1MFoXDTI2MDYwOTA1NDY1MFqgXzBdMB8GA1UdIwQYMBaAFODy/n3ERE5Q5DX9CImPToQZRDNAMBAGCSsGAQQBgjcVAQQDAgEAMAoGA1UdFAQDAgEmMBwGCSsGAQQBgjcVBAQPFw0yNjA2MDgxNzM2NTBaMA0GCSqGSIb3DQEBDQUAA4ICAQCVC8E1ynVvoVDgIQORL+ls3jWAqxMRtdwMo43EzZth9jNE40vo08vtEYDH3eoFdp3vQHO4uJ12wJDlQ2OztZSdHkR/Fo47BAzrLUpmKPhhu5P91YUFtaO9KdRiYy7dNFlY0dU80qMutrs9NXzuETndyuNwcTY6XVv09J9QKKmWsY6EhAR/ceY9/+LsAFSzq8vQle3Xz1EeANfxsei5g5Nf+G+RYaS/NJZG5UuaM6gFR+tTjXXTGqrT73s38C3Z3G8F0TroLQqIS69XrbE8D0qzF79+tOYyQXN24N9j4zFpfPqi63mC9adpmWPYU9f6UIU3W0KrLzuQ9rqM3Jef5HaJVQGcJ86hFKy60/vQZBsowt5gGntaJMTvLtKhoaXZbHJY/7A4/0IIQzDtTNNMJ4X9mjqd2bzm3mPCQt2BbgZQvEgaUh0xGXgMEdxwIwm5YkkaEcVrMgnG9yVqU5i6IBYTgrtFIjFaYcfpTk93xMWyJndUSiLNOA6QQ/svrXSN3rVdOX6oyOfZqJDCxa/BqTke00R6mmWQcjqXmW92Fw/ZkG+c/OLORLmLm0azil2RnVDEPUK/jpUXI7zfAJSZ/9z2tzW3bCEgYf4aECy3Gb0SnpnTD1pk18MAQ8J/Teuxu1M0OMtMQIbGxYQidIaPPUVtfUaSFGU1lol8frpSX7zyBg==</xd:EncapsulatedCRLValue>
            </xd:CRLValues>
            <xd:OCSPValues>
              <xd:EncapsulatedOCSPValue>MIIGiwoBAKCCBoQwggaABgkrBgEFBQcwAQEEggZxMIIGbTCBxaIWBBTxT/NJXYkmTlMHkTtFKfVybEgZvhgPMjAyNjAzMjMxNjI0MzlaMIGZMIGWMEwwCQYFKw4DAhoFAAQUzgxHzN03kqP+e9oD7BphnZQwSGIEFAlI/5tUAjbdMKRvs+Ivif5fd8qZAhMUABWqUvEiZVgs9RrwAAIAFapSgAAYDzIwMjYwMzIzMTUzNTQzWqARGA8yMDI2MDMyNTAzNTU0M1qhIDAeMBwGCSsGAQQBgjcVBAQPFw0yNjAzMjQxNTQ1NDNaMA0GCSqGSIb3DQEBCwUAA4IBAQBoWT0G50D1rDU43zGtrz9kNjPilOyW2XGWAE/vyscztvvFhlwr7aLCpzgPyKH37utiLvOB51aqwlo8Z7tkvW+tgXudiCxURikw6yFQMxtAv069FTuCM3dzVTwymRR3En8NdT19sVFsxzmb5xGqV4+ZfJXFjWvmpwlotj/fZY9WKELdAfWGqYT1TBQdrbfLK8aV8RPpjxZdCQjYwl4gG4uT/ZF3Tn0/r46SKSwh8ia2JV+I7WovRPR/0LrOGY90/0b1pJUhKCRlhUZrSTZbody9oafySUrr2TXzX9AKn4xlJ1LlR0dFxVPsVeGENPtEtQRwhXehQKnT067htrZyOCFZoIIEjTCCBIkwggSFMIIDbaADAgECAhMUABxSvtjHcmrb1Ee7AAIAHFK+MA0GCSqGSIb3DQEBCwUAMIGZMRkwFwYDVQQFExBDUEotNC0wMDAtMDA0MDE3MQswCQYDVQQGEwJDUjEkMCIGA1UEChMbQkFOQ08gQ0VOVFJBTCBERSBDT1NUQSBSSUNBMSIwIAYDVQQLExlESVZJU0lPTiBTSVNURU1BUyBERSBQQUdPMSUwIwYDVQQDExxDQSBTSU5QRSAtIFBFUlNPTkEgRklTSUNBIHYyMB4XDTI2MDMxMzE0MjMzNVoXDTI2MDMyNzE0MjMzNVowGjEYMBYGA1UEAxMPUE9SVkVOSVIuZmRpLmNyMIIBIjANBgkqhkiG9w0BAQEFAAOCAQ8AMIIBCgKCAQEAmfhVLYEub1IDB4EJekRqNZS2mb4PuTOrbh0FLnxcDYUHJbSPzUENbEGfliZDUV90opk/vr4F2eMgwCdG31cY59T0IIGAfs0ug2c4iLHYU5Dz/V+Fv+Dzs8f7zVQ+FOQMe5AcgScLOVGjptyelzv1QuyEfg13AVtFRj/SIQdsNdohq2I8eGUG0GMTNhy8gP7Si9PSW11eyZJl/UcTiFF9ef9SGIEEqPuWwn5FqO8evkh5ltcmHFIKPX4jPx2EfOLJ8vg3uWrkUZgVPA6MY7cH1Ht+NWM/0aOAuWIVhBVhfJT0At1dVBM6iRaioTgngG60+pB+0BB1Y+/Iqo1cSUDjOwIDAQABo4IBQjCCAT4wPQYJKwYBBAGCNxUHBDAwLgYmKwYBBAGCNxUIhcTqW4LR4zWVkRuC+ZcYhqXLa4F/g/b8d4G48TMCAWQCAQcwEwYDVR0lBAwwCgYIKwYBBQUHAwkwDgYDVR0PAQH/BAQDAgeAMBsGCSsGAQQBgjcVCgQOMAwwCgYIKwYBBQUHAwkwDwYJKwYBBQUHMAEFBAIFADAfBgNVHSMEGDAWgBQJSP+bVAI23TCkb7PiL4n+X3fKmTAdBgNVHQ4EFgQU8U/zSV2JJk5TB5E7RSn1cmxIGb4wGgYDVR0RBBMwEYIPUE9SVkVOSVIuZmRpLmNyME4GCSsGAQQBgjcZAgRBMD+gPQYKKwYBBAGCNxkCAaAvBC1TLTEtNS0yMS0zMjM5NTUwODc4LTc1Mzc5OTczOS0xNzU2NjAxNTAzLTExMDcwDQYJKoZIhvcNAQELBQADggEBAE29cBokZislw6VhXcnZzUfrAzYF1xEUOi42ABwZ89JjuvHRt666G/ZW7cD6pSm1GlpfaH792ehuVkeuYqI3NJ5Kf+vVRFDt6RzFzbmzRoiPN13eZLdpZFvHSkixomASYd5MiNcOUhnpPIJxoiChIKIwbMnLKXhr/ChtMTt+i1O6MHPMZrWsdcNA5tFdJxlnKLf7kJeyiU4vlRZIK/bi5W1BsHwwCjsOIf3jGUEYtymo92adNppyJcTqitasBWIOKSr6IHNW1+/8M2/rZhw0o1nguKbmHjppVDFLbbePlPXbC6lgmZXrziGq0dUo1WeJ70cG6GREKBqUxlTRg8mr6fU=</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BKBkBGIwYAIBAQYIYIE8AQEBAQUwMTANBglghkgBZQMEAgEFAAQgUPDGtrDTa3A5dczWKnJ2CqyY
3OfHFecj1OZpRxzauRwCBCvw6QwYDzIwMjYwMzIzMTYyNDM5WjAEgAIB9AEB/6CCB8Iwgge+MIIF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CSqGSIb3DQEJAzENBgsqhkiG9w0BCRABBDAcBgkqhkiG9w0BCQUxDxcNMjYwMzIzMTYyNDM5WjAv
BgkqhkiG9w0BCQQxIgQg7iGHst1tSPswUlzs0OD1Ef21h+soP+zi7jMBCse5EJIwNwYLKoZIhvcN
AQkQAi8xKDAmMCQwIgQgrKszXYj6Q2nTJpWV/NZakemXG2IrBO983WoSsYOW808wDQYJKoZIhvcN
AQEBBQAEggEADWvFrcAko+2mA+FT9/9t0YlVHyumVEuvoMbynnVwjabJaI0s86BEFqIOOZIgNM36
4qRaV/T27XjTXi7jQ4uYNGEfF+Agk8+ze/EvUu/qMBCmxZxwY8KFfoZuiDHVui6QT1OBgOKfuWye
4uYsLdI8kmTjKvg1aSNVdVYQJosE8eLXZOOtz9WYbryskWCdXGRr5bR86VE0EcK415pbbOYt4VGd
h5IZsThX8CeBd2zUyT8rCVKajo0ah6XqeCEHV+NEPbGSo1/3iiyqqvZW6QTrm/oC922yjCGmPvuz
t3Qdg3ectolgEDr3uBiBGxlyWhPkXxgivBI6w5RAcpOGHAe6zg==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FechaPublicacionDocumento xmlns="b9fc4df0-8f56-46e7-b005-54afe0044df7">2026-03-24T06:00:00+00:00</FechaPublicacionDocumento>
    <TipoContenido xmlns="b9fc4df0-8f56-46e7-b005-54afe0044df7">6</TipoContenido>
    <ContenidoMultilineaHTML xmlns="b9fc4df0-8f56-46e7-b005-54afe0044df7">&lt;p&gt;​&lt;span class="ms-rteFontFace-13 ms-rteFontSize-2"&gt;Presenta el proyecto de acuerdo de modificación&amp;#160;&lt;/span&gt;&lt;span class="ms-rteFontFace-13 ms-rteFontSize-2"&gt;al Acuerdo SGS-DES-A-021-2013 para normar la remisión de la&amp;#160;información de las entidades supervisadas y empresas que forman parte de grupos o conglomerados financieros&lt;/span&gt;​&lt;br&gt;&lt;br&gt;&lt;/p&gt;</ContenidoMultilineaHTML>
    <N_x00fa_mero_x0020_de_x0020_Oficio_x0020_de_x0020_Resoluci_x00f3_n xmlns="fddf47ff-af82-4cad-b620-7a3d0cbba7b4">SGS-0359-2026</N_x00fa_mero_x0020_de_x0020_Oficio_x0020_de_x0020_Resoluci_x00f3_n>
  </documentManagement>
</p:properties>
</file>

<file path=customXml/item3.xml><?xml version="1.0" encoding="utf-8"?>
<ct:contentTypeSchema xmlns:ct="http://schemas.microsoft.com/office/2006/metadata/contentType" xmlns:ma="http://schemas.microsoft.com/office/2006/metadata/properties/metaAttributes" ct:_="" ma:_="" ma:contentTypeName="Documento" ma:contentTypeID="0x0101008E60907A7D3CB34E98CF932E866EAFE0" ma:contentTypeVersion="6" ma:contentTypeDescription="Crear nuevo documento." ma:contentTypeScope="" ma:versionID="0cf2436e58a467d7477addeac22f71fc">
  <xsd:schema xmlns:xsd="http://www.w3.org/2001/XMLSchema" xmlns:xs="http://www.w3.org/2001/XMLSchema" xmlns:p="http://schemas.microsoft.com/office/2006/metadata/properties" xmlns:ns2="b9fc4df0-8f56-46e7-b005-54afe0044df7" xmlns:ns3="fddf47ff-af82-4cad-b620-7a3d0cbba7b4" targetNamespace="http://schemas.microsoft.com/office/2006/metadata/properties" ma:root="true" ma:fieldsID="a8a681c13b832a53f45f05e658d2abff" ns2:_="" ns3:_="">
    <xsd:import namespace="b9fc4df0-8f56-46e7-b005-54afe0044df7"/>
    <xsd:import namespace="fddf47ff-af82-4cad-b620-7a3d0cbba7b4"/>
    <xsd:element name="properties">
      <xsd:complexType>
        <xsd:sequence>
          <xsd:element name="documentManagement">
            <xsd:complexType>
              <xsd:all>
                <xsd:element ref="ns2:ContenidoMultilineaHTML"/>
                <xsd:element ref="ns2:FechaPublicacionDocumento" minOccurs="0"/>
                <xsd:element ref="ns2:TipoContenido" minOccurs="0"/>
                <xsd:element ref="ns2:SharedWithUsers" minOccurs="0"/>
                <xsd:element ref="ns3:N_x00fa_mero_x0020_de_x0020_Oficio_x0020_de_x0020_Resoluci_x00f3_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fc4df0-8f56-46e7-b005-54afe0044df7" elementFormDefault="qualified">
    <xsd:import namespace="http://schemas.microsoft.com/office/2006/documentManagement/types"/>
    <xsd:import namespace="http://schemas.microsoft.com/office/infopath/2007/PartnerControls"/>
    <xsd:element name="ContenidoMultilineaHTML" ma:index="8" ma:displayName="ContenidoMultilineaHTML" ma:description="" ma:internalName="ContenidoMultilineaHTML">
      <xsd:simpleType>
        <xsd:restriction base="dms:Unknown"/>
      </xsd:simpleType>
    </xsd:element>
    <xsd:element name="FechaPublicacionDocumento" ma:index="9" nillable="true" ma:displayName="FechaPublicacionDocumento" ma:description="" ma:format="DateOnly" ma:internalName="FechaPublicacionDocumento">
      <xsd:simpleType>
        <xsd:restriction base="dms:DateTime"/>
      </xsd:simpleType>
    </xsd:element>
    <xsd:element name="TipoContenido" ma:index="10" nillable="true" ma:displayName="TipoContenido" ma:list="{ec55f565-d8ce-4d28-9f5f-877c6e6feccc}" ma:internalName="TipoContenido" ma:showField="Title" ma:web="b9fc4df0-8f56-46e7-b005-54afe0044df7">
      <xsd:simpleType>
        <xsd:restriction base="dms:Lookup"/>
      </xsd:simpleType>
    </xsd:element>
    <xsd:element name="SharedWithUsers" ma:index="11" nillable="true" ma:displayName="Compartido con"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ddf47ff-af82-4cad-b620-7a3d0cbba7b4" elementFormDefault="qualified">
    <xsd:import namespace="http://schemas.microsoft.com/office/2006/documentManagement/types"/>
    <xsd:import namespace="http://schemas.microsoft.com/office/infopath/2007/PartnerControls"/>
    <xsd:element name="N_x00fa_mero_x0020_de_x0020_Oficio_x0020_de_x0020_Resoluci_x00f3_n" ma:index="12" nillable="true" ma:displayName="Número de Oficio de Resolución" ma:internalName="N_x00fa_mero_x0020_de_x0020_Oficio_x0020_de_x0020_Resoluci_x00f3_n">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031b4bb2-0db7-40b3-a341-fc1511e9642d" ContentTypeId="0x010100E97154E09FCE6A4E8EAEBD5C54DD1AE402" PreviousValue="false"/>
</file>

<file path=customXml/item5.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6.xml><?xml version="1.0" encoding="utf-8"?>
<ct:contentTypeSchema xmlns:ct="http://schemas.microsoft.com/office/2006/metadata/contentType" xmlns:ma="http://schemas.microsoft.com/office/2006/metadata/properties/metaAttributes" ct:_="" ma:_="" ma:contentTypeName="Correspondencia Externa" ma:contentTypeID="0x010100E97154E09FCE6A4E8EAEBD5C54DD1AE40200B3E681FD93AC0A4581D7E20B3491B556" ma:contentTypeVersion="103" ma:contentTypeDescription="Crear nuevo documento." ma:contentTypeScope="" ma:versionID="e8d9db2a8ceddeb9e200194ebc21f7e0">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bd54f2f66789b51c4b13499d399e54b0"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2:oe70cbf463ba4d19a6203d9e6cd457e4" minOccurs="0"/>
                <xsd:element ref="ns2:OtraEntidadExterna" minOccurs="0"/>
                <xsd:element ref="ns1:_dlc_Exempt" minOccurs="0"/>
                <xsd:element ref="ns1:_dlc_ExpireDateSaved" minOccurs="0"/>
                <xsd:element ref="ns1:_dlc_Expire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9" nillable="true" ma:displayName="Excluir de la directiva" ma:hidden="true" ma:internalName="_dlc_Exempt" ma:readOnly="true">
      <xsd:simpleType>
        <xsd:restriction base="dms:Unknown"/>
      </xsd:simpleType>
    </xsd:element>
    <xsd:element name="_dlc_ExpireDateSaved" ma:index="40" nillable="true" ma:displayName="Fecha de expiración original" ma:hidden="true" ma:internalName="_dlc_ExpireDateSaved" ma:readOnly="true">
      <xsd:simpleType>
        <xsd:restriction base="dms:DateTime"/>
      </xsd:simpleType>
    </xsd:element>
    <xsd:element name="_dlc_ExpireDate" ma:index="41" nillable="true" ma:displayName="Fecha de expiración" ma:description="" ma:hidden="true" ma:indexed="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readOnly="false"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readOnly="false" ma:default="61;#SUGESE - Despacho|7a836cc5-ad21-4e03-b7a9-a703e5580e2d"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readOnly="false" ma:default="126;#Oficio|417b7e3a-1426-4267-afb3-20be5f4d6412"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enumeration value="2025"/>
          <xsd:enumeration value="2026"/>
          <xsd:enumeration value="2027"/>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dexed="true"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element name="oe70cbf463ba4d19a6203d9e6cd457e4" ma:index="36" nillable="true" ma:taxonomy="true" ma:internalName="oe70cbf463ba4d19a6203d9e6cd457e4" ma:taxonomyFieldName="Dirigido_x0020_a_x0020__x0028_entidad_x0020_externa_x0029_" ma:displayName="Entidad externa" ma:readOnly="false" ma:default="" ma:fieldId="{8e70cbf4-63ba-4d19-a620-3d9e6cd457e4}" ma:taxonomyMulti="true" ma:sspId="031b4bb2-0db7-40b3-a341-fc1511e9642d" ma:termSetId="57ee8f8b-3f61-4c62-a879-c58e3feea905" ma:anchorId="00000000-0000-0000-0000-000000000000" ma:open="false" ma:isKeyword="false">
      <xsd:complexType>
        <xsd:sequence>
          <xsd:element ref="pc:Terms" minOccurs="0" maxOccurs="1"/>
        </xsd:sequence>
      </xsd:complexType>
    </xsd:element>
    <xsd:element name="OtraEntidadExterna" ma:index="38" nillable="true" ma:displayName="Otra (entidad externa)" ma:description="En el caso de que la entidad externa no se encuentre en el catálogo de entidades externas." ma:internalName="OtraEntidadExterna">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BC83A5-FEB2-4A79-AB48-6B055A0DECAA}"/>
</file>

<file path=customXml/itemProps2.xml><?xml version="1.0" encoding="utf-8"?>
<ds:datastoreItem xmlns:ds="http://schemas.openxmlformats.org/officeDocument/2006/customXml" ds:itemID="{1C780EBA-2FEE-485A-AC1E-E7A0BDAF3FBE}">
  <ds:schemaRefs>
    <ds:schemaRef ds:uri="http://schemas.microsoft.com/office/2006/documentManagement/types"/>
    <ds:schemaRef ds:uri="http://www.w3.org/XML/1998/namespace"/>
    <ds:schemaRef ds:uri="http://purl.org/dc/elements/1.1/"/>
    <ds:schemaRef ds:uri="b875e23b-67d9-4b2e-bdec-edacbf90b326"/>
    <ds:schemaRef ds:uri="http://purl.org/dc/terms/"/>
    <ds:schemaRef ds:uri="http://schemas.microsoft.com/office/2006/metadata/properties"/>
    <ds:schemaRef ds:uri="http://schemas.microsoft.com/sharepoint/v3"/>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C83B8BA5-B2E9-4082-9737-B276F4426B33}"/>
</file>

<file path=customXml/itemProps4.xml><?xml version="1.0" encoding="utf-8"?>
<ds:datastoreItem xmlns:ds="http://schemas.openxmlformats.org/officeDocument/2006/customXml" ds:itemID="{876FE9E9-F4E5-4A61-AD63-53C1D447E35A}">
  <ds:schemaRefs>
    <ds:schemaRef ds:uri="Microsoft.SharePoint.Taxonomy.ContentTypeSync"/>
  </ds:schemaRefs>
</ds:datastoreItem>
</file>

<file path=customXml/itemProps5.xml><?xml version="1.0" encoding="utf-8"?>
<ds:datastoreItem xmlns:ds="http://schemas.openxmlformats.org/officeDocument/2006/customXml" ds:itemID="{8C43B727-C430-4FC2-BA45-EEE944EABDF9}">
  <ds:schemaRefs>
    <ds:schemaRef ds:uri="office.server.policy"/>
  </ds:schemaRefs>
</ds:datastoreItem>
</file>

<file path=customXml/itemProps6.xml><?xml version="1.0" encoding="utf-8"?>
<ds:datastoreItem xmlns:ds="http://schemas.openxmlformats.org/officeDocument/2006/customXml" ds:itemID="{F2D2C169-C7CA-4EFC-B480-EC0FB100D3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875e23b-67d9-4b2e-bdec-edacbf90b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Plantilla-SGS</Template>
  <TotalTime>3</TotalTime>
  <Pages>10</Pages>
  <Words>2331</Words>
  <Characters>13361</Characters>
  <Application>Microsoft Office Word</Application>
  <DocSecurity>0</DocSecurity>
  <Lines>404</Lines>
  <Paragraphs>123</Paragraphs>
  <ScaleCrop>false</ScaleCrop>
  <HeadingPairs>
    <vt:vector size="2" baseType="variant">
      <vt:variant>
        <vt:lpstr>Título</vt:lpstr>
      </vt:variant>
      <vt:variant>
        <vt:i4>1</vt:i4>
      </vt:variant>
    </vt:vector>
  </HeadingPairs>
  <TitlesOfParts>
    <vt:vector size="1" baseType="lpstr">
      <vt:lpstr/>
    </vt:vector>
  </TitlesOfParts>
  <Company>Superintendencia General de Seguros</Company>
  <LinksUpToDate>false</LinksUpToDate>
  <CharactersWithSpaces>15569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 proyecto de acuerdo modificación al Acuerdo SGS-DES-A-021-2013 para normar la remisión de la información de las entidades supervisadas y empresas que forman parte de grupos o conglomerados financieros</dc:title>
  <dc:creator>JIMENEZ MURILLO PAULA MARIA</dc:creator>
  <cp:lastModifiedBy>JIMENEZ MURILLO PAULA MARIA</cp:lastModifiedBy>
  <cp:revision>1</cp:revision>
  <dcterms:created xsi:type="dcterms:W3CDTF">2026-03-23T14:05:00Z</dcterms:created>
  <dcterms:modified xsi:type="dcterms:W3CDTF">2026-03-23T14:08:00Z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0x0101008E60907A7D3CB34E98CF932E866EAFE0</vt:lpwstr>
  </property>
  <property fmtid="{D5CDD505-2E9C-101B-9397-08002B2CF9AE}" pid="3" name="_dlc_policyId">
    <vt:lpwstr>0x010100E97154E09FCE6A4E8EAEBD5C54DD1AE4|-1695030217</vt:lpwstr>
  </property>
  <property fmtid="{D5CDD505-2E9C-101B-9397-08002B2CF9AE}" pid="4" name="ItemRetentionFormula">
    <vt:lpwstr>&lt;formula id="Microsoft.Office.RecordsManagement.PolicyFeatures.Expiration.Formula.BuiltIn"&gt;&lt;number&gt;14&lt;/number&gt;&lt;property&gt;FechaEnvio&lt;/property&gt;&lt;propertyId&gt;a851f67a-48e1-46a4-b6e7-ff517d02f96d&lt;/propertyId&gt;&lt;period&gt;days&lt;/period&gt;&lt;/formula&gt;</vt:lpwstr>
  </property>
  <property fmtid="{D5CDD505-2E9C-101B-9397-08002B2CF9AE}" pid="5" name="Integridad">
    <vt:lpwstr>128;#Alta|0fd17ec2-e5d0-4d9f-8e18-466324d0fdd4</vt:lpwstr>
  </property>
  <property fmtid="{D5CDD505-2E9C-101B-9397-08002B2CF9AE}" pid="6" name="Tipo Documental">
    <vt:lpwstr>126;#Oficio|417b7e3a-1426-4267-afb3-20be5f4d6412</vt:lpwstr>
  </property>
  <property fmtid="{D5CDD505-2E9C-101B-9397-08002B2CF9AE}" pid="7" name="Dirigido a (entidad externa)">
    <vt:lpwstr>446;#Aseguradoras, Sociedades Agencia de Seguros y Corredoras|35c820cc-2e74-4907-8439-32dfa8037acb</vt:lpwstr>
  </property>
  <property fmtid="{D5CDD505-2E9C-101B-9397-08002B2CF9AE}" pid="8" name="Unidad de Destino">
    <vt:lpwstr/>
  </property>
  <property fmtid="{D5CDD505-2E9C-101B-9397-08002B2CF9AE}" pid="9" name="Disponibilidad">
    <vt:lpwstr>161;#Alta|7fca731c-4c62-4f1c-9061-e9f164c964b2</vt:lpwstr>
  </property>
  <property fmtid="{D5CDD505-2E9C-101B-9397-08002B2CF9AE}" pid="10" name="Confidencialidad1">
    <vt:lpwstr/>
  </property>
  <property fmtid="{D5CDD505-2E9C-101B-9397-08002B2CF9AE}" pid="11" name="Unidad Remitente">
    <vt:lpwstr>61;#SUGESE - Despacho|7a836cc5-ad21-4e03-b7a9-a703e5580e2d</vt:lpwstr>
  </property>
  <property fmtid="{D5CDD505-2E9C-101B-9397-08002B2CF9AE}" pid="12" name="lb0b7da792b243d9bfa96ad7487ad734">
    <vt:lpwstr/>
  </property>
  <property fmtid="{D5CDD505-2E9C-101B-9397-08002B2CF9AE}" pid="13" name="ConfidencialidadNueva">
    <vt:lpwstr>163;#Uso Interno|b84ab4da-351c-48b8-b2fd-466e6594f406</vt:lpwstr>
  </property>
  <property fmtid="{D5CDD505-2E9C-101B-9397-08002B2CF9AE}" pid="14" name="MSIP_Label_50b1e2a3-2ca2-4c5c-8b81-a752261f9962_Enabled">
    <vt:lpwstr>true</vt:lpwstr>
  </property>
  <property fmtid="{D5CDD505-2E9C-101B-9397-08002B2CF9AE}" pid="15" name="MSIP_Label_50b1e2a3-2ca2-4c5c-8b81-a752261f9962_SetDate">
    <vt:lpwstr>2024-02-07T16:22:53Z</vt:lpwstr>
  </property>
  <property fmtid="{D5CDD505-2E9C-101B-9397-08002B2CF9AE}" pid="16" name="MSIP_Label_50b1e2a3-2ca2-4c5c-8b81-a752261f9962_Method">
    <vt:lpwstr>Privileged</vt:lpwstr>
  </property>
  <property fmtid="{D5CDD505-2E9C-101B-9397-08002B2CF9AE}" pid="17" name="MSIP_Label_50b1e2a3-2ca2-4c5c-8b81-a752261f9962_Name">
    <vt:lpwstr>50b1e2a3-2ca2-4c5c-8b81-a752261f9962</vt:lpwstr>
  </property>
  <property fmtid="{D5CDD505-2E9C-101B-9397-08002B2CF9AE}" pid="18" name="MSIP_Label_50b1e2a3-2ca2-4c5c-8b81-a752261f9962_SiteId">
    <vt:lpwstr>618d0a45-25a6-4618-9f80-8f70a435ee52</vt:lpwstr>
  </property>
  <property fmtid="{D5CDD505-2E9C-101B-9397-08002B2CF9AE}" pid="19" name="MSIP_Label_50b1e2a3-2ca2-4c5c-8b81-a752261f9962_ActionId">
    <vt:lpwstr>c8dce1ef-2421-4d40-aee1-1798a77f896d</vt:lpwstr>
  </property>
  <property fmtid="{D5CDD505-2E9C-101B-9397-08002B2CF9AE}" pid="20" name="MSIP_Label_50b1e2a3-2ca2-4c5c-8b81-a752261f9962_ContentBits">
    <vt:lpwstr>2</vt:lpwstr>
  </property>
  <property fmtid="{D5CDD505-2E9C-101B-9397-08002B2CF9AE}" pid="21" name="WorkflowChangePath">
    <vt:lpwstr>b2a4d481-ad26-439d-9ab3-10baa09a6b9d,4;9debe919-f799-414f-afb8-773b490f5ee5,7;529f5a08-13de-469c-81e4-c056f45cfb6b,8;</vt:lpwstr>
  </property>
  <property fmtid="{D5CDD505-2E9C-101B-9397-08002B2CF9AE}" pid="22" name="ecm_ItemDeleteBlockHolders">
    <vt:lpwstr>ecm_InPlaceRecordLock</vt:lpwstr>
  </property>
  <property fmtid="{D5CDD505-2E9C-101B-9397-08002B2CF9AE}" pid="23" name="_vti_ItemDeclaredRecord">
    <vt:filetime>2026-03-23T22:56:54Z</vt:filetime>
  </property>
  <property fmtid="{D5CDD505-2E9C-101B-9397-08002B2CF9AE}" pid="24" name="_vti_ItemHoldRecordStatus">
    <vt:i4>273</vt:i4>
  </property>
  <property fmtid="{D5CDD505-2E9C-101B-9397-08002B2CF9AE}" pid="25" name="IconOverlay">
    <vt:lpwstr>|docx|lockoverlay.png</vt:lpwstr>
  </property>
  <property fmtid="{D5CDD505-2E9C-101B-9397-08002B2CF9AE}" pid="26" name="ecm_RecordRestrictions">
    <vt:lpwstr>BlockDelete, BlockEdit</vt:lpwstr>
  </property>
  <property fmtid="{D5CDD505-2E9C-101B-9397-08002B2CF9AE}" pid="27" name="ecm_ItemLockHolders">
    <vt:lpwstr>ecm_InPlaceRecordLock</vt:lpwstr>
  </property>
</Properties>
</file>