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igs" ContentType="application/vnd.openxmlformats-package.digital-signature-origin"/>
  <Default Extension="xml" ContentType="application/xml"/>
  <Override PartName="/word/document.xml" ContentType="application/vnd.openxmlformats-officedocument.wordprocessingml.document.main+xml"/>
  <Override PartName="/word/header2.xml" ContentType="application/vnd.openxmlformats-officedocument.wordprocessingml.header+xml"/>
  <Override PartName="/word/header1.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footer2.xml" ContentType="application/vnd.openxmlformats-officedocument.wordprocessingml.footer+xml"/>
  <Override PartName="/word/footer1.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customXml/itemProps3.xml" ContentType="application/vnd.openxmlformats-officedocument.customXml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4.xml" ContentType="application/vnd.openxmlformats-officedocument.customXmlProperties+xml"/>
  <Override PartName="/word/fontTable.xml" ContentType="application/vnd.openxmlformats-officedocument.wordprocessingml.fontTable+xml"/>
  <Override PartName="/customXml/itemProps5.xml" ContentType="application/vnd.openxmlformats-officedocument.customXmlProperties+xml"/>
  <Override PartName="/docProps/core.xml" ContentType="application/vnd.openxmlformats-package.core-properties+xml"/>
  <Override PartName="/docProps/custom.xml" ContentType="application/vnd.openxmlformats-officedocument.custom-properties+xml"/>
  <Override PartName="/customXml/itemProps6.xml" ContentType="application/vnd.openxmlformats-officedocument.customXmlProperties+xml"/>
  <Override PartName="/docProps/app.xml" ContentType="application/vnd.openxmlformats-officedocument.extended-properties+xml"/>
  <Override PartName="/customXml/itemProps7.xml" ContentType="application/vnd.openxmlformats-officedocument.customXmlProperties+xml"/>
  <Override PartName="/_xmlsignatures/sig1.xml" ContentType="application/vnd.openxmlformats-package.digital-signature-xmlsignature+xml"/>
  <Override PartName="/_xmlsignatures/sig2.xml" ContentType="application/vnd.openxmlformats-package.digital-signature-xmlsignature+xml"/>
  <Override PartName="/_xmlsignatures/sig3.xml" ContentType="application/vnd.openxmlformats-package.digital-signature-xmlsignatur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package/2006/relationships/digital-signature/origin" Target="_xmlsignatures/origin.sigs"/><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7AAC5DD" w14:textId="58BB7AF8" w:rsidR="00FF26E3" w:rsidRPr="00936287" w:rsidRDefault="00FF26E3" w:rsidP="00936287">
      <w:pPr>
        <w:widowControl w:val="0"/>
        <w:ind w:right="86"/>
        <w:contextualSpacing/>
        <w:outlineLvl w:val="0"/>
        <w:rPr>
          <w:rFonts w:asciiTheme="majorHAnsi" w:hAnsiTheme="majorHAnsi"/>
          <w:bCs/>
          <w:szCs w:val="24"/>
          <w:lang w:val="en-US"/>
        </w:rPr>
      </w:pPr>
    </w:p>
    <w:p w14:paraId="2B695CE7" w14:textId="041DD779" w:rsidR="00513060" w:rsidRPr="00936287" w:rsidRDefault="00513060" w:rsidP="00936287">
      <w:pPr>
        <w:widowControl w:val="0"/>
        <w:ind w:right="86"/>
        <w:contextualSpacing/>
        <w:outlineLvl w:val="0"/>
        <w:rPr>
          <w:rFonts w:asciiTheme="majorHAnsi" w:hAnsiTheme="majorHAnsi"/>
          <w:bCs/>
          <w:szCs w:val="24"/>
          <w:lang w:val="en-US"/>
        </w:rPr>
      </w:pPr>
    </w:p>
    <w:p w14:paraId="07DFF05D" w14:textId="77777777" w:rsidR="00513060" w:rsidRPr="00936287" w:rsidRDefault="00513060" w:rsidP="00936287">
      <w:pPr>
        <w:widowControl w:val="0"/>
        <w:ind w:right="86"/>
        <w:contextualSpacing/>
        <w:outlineLvl w:val="0"/>
        <w:rPr>
          <w:rFonts w:asciiTheme="majorHAnsi" w:hAnsiTheme="majorHAnsi"/>
          <w:bCs/>
          <w:szCs w:val="24"/>
          <w:lang w:val="en-US"/>
        </w:rPr>
      </w:pPr>
    </w:p>
    <w:p w14:paraId="0469AF46" w14:textId="0C9BFFA3" w:rsidR="003338B3" w:rsidRPr="00936287" w:rsidRDefault="003338B3" w:rsidP="00936287">
      <w:pPr>
        <w:widowControl w:val="0"/>
        <w:ind w:right="86"/>
        <w:contextualSpacing/>
        <w:jc w:val="center"/>
        <w:outlineLvl w:val="0"/>
        <w:rPr>
          <w:rFonts w:asciiTheme="majorHAnsi" w:hAnsiTheme="majorHAnsi"/>
          <w:b/>
          <w:sz w:val="28"/>
          <w:szCs w:val="28"/>
        </w:rPr>
      </w:pPr>
      <w:r w:rsidRPr="00936287">
        <w:rPr>
          <w:rFonts w:asciiTheme="majorHAnsi" w:hAnsiTheme="majorHAnsi"/>
          <w:b/>
          <w:sz w:val="28"/>
          <w:szCs w:val="28"/>
        </w:rPr>
        <w:t>Circular Externa</w:t>
      </w:r>
    </w:p>
    <w:p w14:paraId="6575C6AD" w14:textId="775DC587" w:rsidR="003338B3" w:rsidRPr="00936287" w:rsidRDefault="00FF26E3" w:rsidP="00936287">
      <w:pPr>
        <w:pStyle w:val="Texto"/>
        <w:spacing w:before="0" w:after="0" w:line="240" w:lineRule="auto"/>
        <w:contextualSpacing/>
        <w:jc w:val="center"/>
        <w:rPr>
          <w:rFonts w:asciiTheme="majorHAnsi" w:hAnsiTheme="majorHAnsi"/>
          <w:sz w:val="24"/>
        </w:rPr>
      </w:pPr>
      <w:r w:rsidRPr="00936287">
        <w:rPr>
          <w:rFonts w:asciiTheme="majorHAnsi" w:hAnsiTheme="majorHAnsi"/>
          <w:sz w:val="24"/>
        </w:rPr>
        <w:t>02 de noviembre</w:t>
      </w:r>
      <w:r w:rsidR="003338B3" w:rsidRPr="00936287">
        <w:rPr>
          <w:rFonts w:asciiTheme="majorHAnsi" w:hAnsiTheme="majorHAnsi"/>
          <w:sz w:val="24"/>
        </w:rPr>
        <w:t xml:space="preserve"> del 2022</w:t>
      </w:r>
    </w:p>
    <w:p w14:paraId="7253C82A" w14:textId="77777777" w:rsidR="003338B3" w:rsidRPr="00936287" w:rsidRDefault="003338B3" w:rsidP="00936287">
      <w:pPr>
        <w:pStyle w:val="Texto"/>
        <w:spacing w:before="0" w:after="0" w:line="240" w:lineRule="auto"/>
        <w:contextualSpacing/>
        <w:rPr>
          <w:rFonts w:asciiTheme="majorHAnsi" w:hAnsiTheme="majorHAnsi"/>
          <w:sz w:val="24"/>
        </w:rPr>
      </w:pPr>
    </w:p>
    <w:p w14:paraId="6AE06148" w14:textId="77777777" w:rsidR="00C15B16" w:rsidRDefault="00C15B16" w:rsidP="00EE4DD6">
      <w:pPr>
        <w:jc w:val="center"/>
        <w:rPr>
          <w:rFonts w:asciiTheme="majorHAnsi" w:eastAsia="Calibri" w:hAnsiTheme="majorHAnsi" w:cs="Arial"/>
          <w:b/>
          <w:bCs/>
          <w:szCs w:val="24"/>
          <w:lang w:val="en-US" w:eastAsia="en-US"/>
        </w:rPr>
      </w:pPr>
      <w:r w:rsidRPr="00C15B16">
        <w:rPr>
          <w:rFonts w:asciiTheme="majorHAnsi" w:eastAsia="Calibri" w:hAnsiTheme="majorHAnsi" w:cs="Arial"/>
          <w:b/>
          <w:bCs/>
          <w:szCs w:val="24"/>
          <w:lang w:val="en-US" w:eastAsia="en-US"/>
        </w:rPr>
        <w:t>SGF-2206-2022</w:t>
      </w:r>
    </w:p>
    <w:p w14:paraId="1AC38705" w14:textId="77777777" w:rsidR="00C15B16" w:rsidRDefault="00FF26E3" w:rsidP="00EE4DD6">
      <w:pPr>
        <w:jc w:val="center"/>
        <w:rPr>
          <w:rFonts w:asciiTheme="majorHAnsi" w:eastAsia="Calibri" w:hAnsiTheme="majorHAnsi" w:cs="Arial"/>
          <w:b/>
          <w:bCs/>
          <w:szCs w:val="24"/>
          <w:lang w:val="en-US" w:eastAsia="en-US"/>
        </w:rPr>
      </w:pPr>
      <w:r w:rsidRPr="00C15B16">
        <w:rPr>
          <w:rFonts w:asciiTheme="majorHAnsi" w:eastAsia="Calibri" w:hAnsiTheme="majorHAnsi" w:cs="Arial"/>
          <w:b/>
          <w:bCs/>
          <w:szCs w:val="24"/>
          <w:lang w:val="en-US" w:eastAsia="en-US"/>
        </w:rPr>
        <w:t>SGS-</w:t>
      </w:r>
      <w:r w:rsidR="003760D3" w:rsidRPr="00C15B16">
        <w:rPr>
          <w:rFonts w:asciiTheme="majorHAnsi" w:eastAsia="Calibri" w:hAnsiTheme="majorHAnsi" w:cs="Arial"/>
          <w:b/>
          <w:bCs/>
          <w:szCs w:val="24"/>
          <w:lang w:val="en-US" w:eastAsia="en-US"/>
        </w:rPr>
        <w:t>C-0039</w:t>
      </w:r>
      <w:r w:rsidRPr="00C15B16">
        <w:rPr>
          <w:rFonts w:asciiTheme="majorHAnsi" w:eastAsia="Calibri" w:hAnsiTheme="majorHAnsi" w:cs="Arial"/>
          <w:b/>
          <w:bCs/>
          <w:szCs w:val="24"/>
          <w:lang w:val="en-US" w:eastAsia="en-US"/>
        </w:rPr>
        <w:t>-2022</w:t>
      </w:r>
    </w:p>
    <w:p w14:paraId="5BAC1B4E" w14:textId="77777777" w:rsidR="00C15B16" w:rsidRDefault="00020D6C" w:rsidP="00EE4DD6">
      <w:pPr>
        <w:jc w:val="center"/>
        <w:rPr>
          <w:rFonts w:asciiTheme="majorHAnsi" w:eastAsia="Calibri" w:hAnsiTheme="majorHAnsi" w:cs="Arial"/>
          <w:b/>
          <w:bCs/>
          <w:szCs w:val="24"/>
          <w:lang w:val="en-US" w:eastAsia="en-US"/>
        </w:rPr>
      </w:pPr>
      <w:r w:rsidRPr="00C15B16">
        <w:rPr>
          <w:rFonts w:asciiTheme="majorHAnsi" w:eastAsia="Calibri" w:hAnsiTheme="majorHAnsi" w:cs="Arial"/>
          <w:b/>
          <w:bCs/>
          <w:szCs w:val="24"/>
          <w:lang w:val="en-US" w:eastAsia="en-US"/>
        </w:rPr>
        <w:t>SP-1355-2022</w:t>
      </w:r>
    </w:p>
    <w:p w14:paraId="5ADFBC00" w14:textId="077CD961" w:rsidR="00EE4DD6" w:rsidRPr="00C15B16" w:rsidRDefault="00EE4DD6" w:rsidP="00EE4DD6">
      <w:pPr>
        <w:jc w:val="center"/>
        <w:rPr>
          <w:rFonts w:asciiTheme="majorHAnsi" w:eastAsia="Calibri" w:hAnsiTheme="majorHAnsi" w:cs="Arial"/>
          <w:b/>
          <w:bCs/>
          <w:szCs w:val="24"/>
          <w:lang w:val="en-US" w:eastAsia="en-US"/>
        </w:rPr>
      </w:pPr>
      <w:r w:rsidRPr="00C15B16">
        <w:rPr>
          <w:rFonts w:asciiTheme="majorHAnsi" w:eastAsia="Calibri" w:hAnsiTheme="majorHAnsi" w:cs="Arial"/>
          <w:b/>
          <w:bCs/>
          <w:szCs w:val="24"/>
          <w:lang w:val="en-US" w:eastAsia="en-US"/>
        </w:rPr>
        <w:t>A80/0-2047</w:t>
      </w:r>
    </w:p>
    <w:p w14:paraId="24C6E6C9" w14:textId="77777777" w:rsidR="003338B3" w:rsidRPr="00936287" w:rsidRDefault="003338B3" w:rsidP="00936287">
      <w:pPr>
        <w:widowControl w:val="0"/>
        <w:ind w:right="86"/>
        <w:contextualSpacing/>
        <w:outlineLvl w:val="0"/>
        <w:rPr>
          <w:rFonts w:asciiTheme="majorHAnsi" w:hAnsiTheme="majorHAnsi"/>
          <w:bCs/>
          <w:szCs w:val="24"/>
          <w:lang w:val="en-US"/>
        </w:rPr>
      </w:pPr>
    </w:p>
    <w:p w14:paraId="7D90777F" w14:textId="77777777" w:rsidR="003338B3" w:rsidRPr="00936287" w:rsidRDefault="003338B3" w:rsidP="00936287">
      <w:pPr>
        <w:widowControl w:val="0"/>
        <w:ind w:right="86"/>
        <w:contextualSpacing/>
        <w:outlineLvl w:val="0"/>
        <w:rPr>
          <w:rFonts w:asciiTheme="majorHAnsi" w:hAnsiTheme="majorHAnsi"/>
          <w:bCs/>
          <w:szCs w:val="24"/>
          <w:lang w:val="en-US"/>
        </w:rPr>
      </w:pPr>
    </w:p>
    <w:p w14:paraId="5D673B2F" w14:textId="77777777" w:rsidR="00936287" w:rsidRPr="00936287" w:rsidRDefault="00936287" w:rsidP="00936287">
      <w:pPr>
        <w:widowControl w:val="0"/>
        <w:ind w:left="34" w:right="86"/>
        <w:contextualSpacing/>
        <w:outlineLvl w:val="0"/>
        <w:rPr>
          <w:rFonts w:asciiTheme="majorHAnsi" w:hAnsiTheme="majorHAnsi"/>
          <w:b/>
        </w:rPr>
      </w:pPr>
      <w:r w:rsidRPr="00936287">
        <w:rPr>
          <w:rFonts w:asciiTheme="majorHAnsi" w:hAnsiTheme="majorHAnsi"/>
          <w:b/>
        </w:rPr>
        <w:t xml:space="preserve">Dirigida a: </w:t>
      </w:r>
    </w:p>
    <w:p w14:paraId="5C5658EF" w14:textId="7C3DB6F4" w:rsidR="00936287" w:rsidRDefault="00936287" w:rsidP="00936287">
      <w:pPr>
        <w:widowControl w:val="0"/>
        <w:ind w:left="34" w:right="86"/>
        <w:contextualSpacing/>
        <w:outlineLvl w:val="0"/>
        <w:rPr>
          <w:rFonts w:asciiTheme="majorHAnsi" w:hAnsiTheme="majorHAnsi"/>
          <w:b/>
        </w:rPr>
      </w:pPr>
    </w:p>
    <w:p w14:paraId="66A09704" w14:textId="77777777" w:rsidR="00936287" w:rsidRPr="00936287" w:rsidRDefault="00936287" w:rsidP="00936287">
      <w:pPr>
        <w:widowControl w:val="0"/>
        <w:ind w:left="34" w:right="86"/>
        <w:contextualSpacing/>
        <w:outlineLvl w:val="0"/>
        <w:rPr>
          <w:rFonts w:asciiTheme="majorHAnsi" w:hAnsiTheme="majorHAnsi"/>
          <w:b/>
        </w:rPr>
      </w:pPr>
    </w:p>
    <w:p w14:paraId="779EA103" w14:textId="77777777" w:rsidR="00936287" w:rsidRPr="00936287" w:rsidRDefault="00936287" w:rsidP="00936287">
      <w:pPr>
        <w:widowControl w:val="0"/>
        <w:ind w:left="34" w:right="86"/>
        <w:contextualSpacing/>
        <w:outlineLvl w:val="0"/>
        <w:rPr>
          <w:rFonts w:asciiTheme="majorHAnsi" w:hAnsiTheme="majorHAnsi"/>
          <w:b/>
        </w:rPr>
      </w:pPr>
      <w:r w:rsidRPr="00936287">
        <w:rPr>
          <w:rFonts w:asciiTheme="majorHAnsi" w:hAnsiTheme="majorHAnsi"/>
          <w:b/>
        </w:rPr>
        <w:t>Supervisados por SUGEF</w:t>
      </w:r>
    </w:p>
    <w:p w14:paraId="1B93E847" w14:textId="77777777" w:rsidR="00936287" w:rsidRPr="00936287" w:rsidRDefault="00936287" w:rsidP="00936287">
      <w:pPr>
        <w:widowControl w:val="0"/>
        <w:numPr>
          <w:ilvl w:val="0"/>
          <w:numId w:val="1"/>
        </w:numPr>
        <w:ind w:left="567" w:right="86" w:hanging="567"/>
        <w:contextualSpacing/>
        <w:jc w:val="both"/>
        <w:rPr>
          <w:rFonts w:asciiTheme="majorHAnsi" w:hAnsiTheme="majorHAnsi"/>
          <w:bCs/>
          <w:lang w:eastAsia="es-ES"/>
        </w:rPr>
      </w:pPr>
      <w:r w:rsidRPr="00936287">
        <w:rPr>
          <w:rFonts w:asciiTheme="majorHAnsi" w:hAnsiTheme="majorHAnsi"/>
          <w:bCs/>
          <w:lang w:eastAsia="es-ES"/>
        </w:rPr>
        <w:t>Bancos Comerciales del Estado.</w:t>
      </w:r>
    </w:p>
    <w:p w14:paraId="1442ACC2" w14:textId="77777777" w:rsidR="00936287" w:rsidRPr="00936287" w:rsidRDefault="00936287" w:rsidP="00936287">
      <w:pPr>
        <w:widowControl w:val="0"/>
        <w:numPr>
          <w:ilvl w:val="0"/>
          <w:numId w:val="1"/>
        </w:numPr>
        <w:ind w:left="567" w:right="86" w:hanging="567"/>
        <w:contextualSpacing/>
        <w:jc w:val="both"/>
        <w:rPr>
          <w:rFonts w:asciiTheme="majorHAnsi" w:hAnsiTheme="majorHAnsi"/>
          <w:bCs/>
          <w:lang w:eastAsia="es-ES"/>
        </w:rPr>
      </w:pPr>
      <w:r w:rsidRPr="00936287">
        <w:rPr>
          <w:rFonts w:asciiTheme="majorHAnsi" w:hAnsiTheme="majorHAnsi"/>
          <w:bCs/>
          <w:lang w:eastAsia="es-ES"/>
        </w:rPr>
        <w:t>Bancos Creados por Leyes Especiales.</w:t>
      </w:r>
    </w:p>
    <w:p w14:paraId="5CEA5475" w14:textId="77777777" w:rsidR="00936287" w:rsidRPr="00936287" w:rsidRDefault="00936287" w:rsidP="00936287">
      <w:pPr>
        <w:widowControl w:val="0"/>
        <w:numPr>
          <w:ilvl w:val="0"/>
          <w:numId w:val="1"/>
        </w:numPr>
        <w:ind w:left="567" w:right="86" w:hanging="567"/>
        <w:contextualSpacing/>
        <w:jc w:val="both"/>
        <w:rPr>
          <w:rFonts w:asciiTheme="majorHAnsi" w:hAnsiTheme="majorHAnsi"/>
          <w:bCs/>
          <w:lang w:eastAsia="es-ES"/>
        </w:rPr>
      </w:pPr>
      <w:r w:rsidRPr="00936287">
        <w:rPr>
          <w:rFonts w:asciiTheme="majorHAnsi" w:hAnsiTheme="majorHAnsi"/>
          <w:bCs/>
          <w:lang w:eastAsia="es-ES"/>
        </w:rPr>
        <w:t>Bancos Privados.</w:t>
      </w:r>
    </w:p>
    <w:p w14:paraId="24B6FF5F" w14:textId="77777777" w:rsidR="00936287" w:rsidRPr="00936287" w:rsidRDefault="00936287" w:rsidP="00936287">
      <w:pPr>
        <w:widowControl w:val="0"/>
        <w:numPr>
          <w:ilvl w:val="0"/>
          <w:numId w:val="1"/>
        </w:numPr>
        <w:ind w:left="567" w:right="86" w:hanging="567"/>
        <w:contextualSpacing/>
        <w:jc w:val="both"/>
        <w:rPr>
          <w:rFonts w:asciiTheme="majorHAnsi" w:hAnsiTheme="majorHAnsi"/>
          <w:bCs/>
          <w:lang w:eastAsia="es-ES"/>
        </w:rPr>
      </w:pPr>
      <w:r w:rsidRPr="00936287">
        <w:rPr>
          <w:rFonts w:asciiTheme="majorHAnsi" w:hAnsiTheme="majorHAnsi"/>
          <w:bCs/>
          <w:lang w:eastAsia="es-ES"/>
        </w:rPr>
        <w:t>Empresas Financieras no Bancarias.</w:t>
      </w:r>
    </w:p>
    <w:p w14:paraId="1B6FA473" w14:textId="77777777" w:rsidR="00936287" w:rsidRPr="00936287" w:rsidRDefault="00936287" w:rsidP="00936287">
      <w:pPr>
        <w:widowControl w:val="0"/>
        <w:numPr>
          <w:ilvl w:val="0"/>
          <w:numId w:val="1"/>
        </w:numPr>
        <w:ind w:left="567" w:right="86" w:hanging="567"/>
        <w:contextualSpacing/>
        <w:jc w:val="both"/>
        <w:rPr>
          <w:rFonts w:asciiTheme="majorHAnsi" w:hAnsiTheme="majorHAnsi"/>
          <w:bCs/>
          <w:lang w:eastAsia="es-ES"/>
        </w:rPr>
      </w:pPr>
      <w:r w:rsidRPr="00936287">
        <w:rPr>
          <w:rFonts w:asciiTheme="majorHAnsi" w:hAnsiTheme="majorHAnsi"/>
          <w:bCs/>
          <w:lang w:eastAsia="es-ES"/>
        </w:rPr>
        <w:t>Otras Entidades Financieras.</w:t>
      </w:r>
    </w:p>
    <w:p w14:paraId="25048773" w14:textId="77777777" w:rsidR="00936287" w:rsidRPr="00936287" w:rsidRDefault="00936287" w:rsidP="00936287">
      <w:pPr>
        <w:widowControl w:val="0"/>
        <w:numPr>
          <w:ilvl w:val="0"/>
          <w:numId w:val="1"/>
        </w:numPr>
        <w:ind w:left="567" w:right="86" w:hanging="567"/>
        <w:contextualSpacing/>
        <w:jc w:val="both"/>
        <w:rPr>
          <w:rFonts w:asciiTheme="majorHAnsi" w:hAnsiTheme="majorHAnsi"/>
          <w:bCs/>
          <w:lang w:eastAsia="es-ES"/>
        </w:rPr>
      </w:pPr>
      <w:r w:rsidRPr="00936287">
        <w:rPr>
          <w:rFonts w:asciiTheme="majorHAnsi" w:hAnsiTheme="majorHAnsi"/>
          <w:bCs/>
          <w:lang w:eastAsia="es-ES"/>
        </w:rPr>
        <w:t>Organizaciones Cooperativas de Ahorro y Crédito.</w:t>
      </w:r>
    </w:p>
    <w:p w14:paraId="39CD1F0B" w14:textId="77777777" w:rsidR="00936287" w:rsidRPr="00936287" w:rsidRDefault="00936287" w:rsidP="00936287">
      <w:pPr>
        <w:widowControl w:val="0"/>
        <w:numPr>
          <w:ilvl w:val="0"/>
          <w:numId w:val="1"/>
        </w:numPr>
        <w:ind w:left="567" w:right="86" w:hanging="567"/>
        <w:contextualSpacing/>
        <w:jc w:val="both"/>
        <w:rPr>
          <w:rFonts w:asciiTheme="majorHAnsi" w:hAnsiTheme="majorHAnsi"/>
          <w:bCs/>
          <w:lang w:eastAsia="es-ES"/>
        </w:rPr>
      </w:pPr>
      <w:r w:rsidRPr="00936287">
        <w:rPr>
          <w:rFonts w:asciiTheme="majorHAnsi" w:hAnsiTheme="majorHAnsi"/>
          <w:bCs/>
          <w:lang w:eastAsia="es-ES"/>
        </w:rPr>
        <w:t>Entidades Autorizadas del Sistema Financiera Nacional para la Vivienda.</w:t>
      </w:r>
    </w:p>
    <w:p w14:paraId="0D2CC1CA" w14:textId="39CE4F58" w:rsidR="00936287" w:rsidRDefault="00936287" w:rsidP="00936287">
      <w:pPr>
        <w:widowControl w:val="0"/>
        <w:ind w:right="86"/>
        <w:contextualSpacing/>
        <w:rPr>
          <w:rFonts w:asciiTheme="majorHAnsi" w:hAnsiTheme="majorHAnsi"/>
          <w:bCs/>
          <w:lang w:eastAsia="es-ES"/>
        </w:rPr>
      </w:pPr>
    </w:p>
    <w:p w14:paraId="3AC6A31C" w14:textId="77777777" w:rsidR="00936287" w:rsidRPr="00936287" w:rsidRDefault="00936287" w:rsidP="00936287">
      <w:pPr>
        <w:widowControl w:val="0"/>
        <w:ind w:right="86"/>
        <w:contextualSpacing/>
        <w:rPr>
          <w:rFonts w:asciiTheme="majorHAnsi" w:hAnsiTheme="majorHAnsi"/>
          <w:bCs/>
          <w:lang w:eastAsia="es-ES"/>
        </w:rPr>
      </w:pPr>
    </w:p>
    <w:p w14:paraId="09131F3A" w14:textId="77777777" w:rsidR="00936287" w:rsidRPr="00936287" w:rsidRDefault="00936287" w:rsidP="00936287">
      <w:pPr>
        <w:widowControl w:val="0"/>
        <w:ind w:left="34" w:right="86"/>
        <w:contextualSpacing/>
        <w:outlineLvl w:val="0"/>
        <w:rPr>
          <w:rFonts w:asciiTheme="majorHAnsi" w:hAnsiTheme="majorHAnsi"/>
          <w:b/>
        </w:rPr>
      </w:pPr>
      <w:r w:rsidRPr="00936287">
        <w:rPr>
          <w:rFonts w:asciiTheme="majorHAnsi" w:hAnsiTheme="majorHAnsi"/>
          <w:b/>
        </w:rPr>
        <w:t>Regulados por SUGESE</w:t>
      </w:r>
    </w:p>
    <w:p w14:paraId="3DA1BA6E" w14:textId="77777777" w:rsidR="00936287" w:rsidRPr="00936287" w:rsidRDefault="00936287" w:rsidP="00936287">
      <w:pPr>
        <w:widowControl w:val="0"/>
        <w:numPr>
          <w:ilvl w:val="0"/>
          <w:numId w:val="1"/>
        </w:numPr>
        <w:ind w:left="567" w:right="86" w:hanging="567"/>
        <w:contextualSpacing/>
        <w:jc w:val="both"/>
        <w:rPr>
          <w:rFonts w:asciiTheme="majorHAnsi" w:hAnsiTheme="majorHAnsi"/>
          <w:bCs/>
          <w:lang w:eastAsia="es-ES"/>
        </w:rPr>
      </w:pPr>
      <w:r w:rsidRPr="00936287">
        <w:rPr>
          <w:rFonts w:asciiTheme="majorHAnsi" w:hAnsiTheme="majorHAnsi"/>
        </w:rPr>
        <w:t>Entidades Aseguradoras y Reaseguradoras</w:t>
      </w:r>
      <w:r w:rsidRPr="00936287">
        <w:rPr>
          <w:rFonts w:asciiTheme="majorHAnsi" w:hAnsiTheme="majorHAnsi"/>
          <w:bCs/>
          <w:lang w:eastAsia="es-ES"/>
        </w:rPr>
        <w:t>.</w:t>
      </w:r>
    </w:p>
    <w:p w14:paraId="0079D6F2" w14:textId="77777777" w:rsidR="00936287" w:rsidRPr="00936287" w:rsidRDefault="00936287" w:rsidP="00936287">
      <w:pPr>
        <w:widowControl w:val="0"/>
        <w:numPr>
          <w:ilvl w:val="0"/>
          <w:numId w:val="1"/>
        </w:numPr>
        <w:ind w:left="567" w:right="86" w:hanging="567"/>
        <w:contextualSpacing/>
        <w:jc w:val="both"/>
        <w:rPr>
          <w:rFonts w:asciiTheme="majorHAnsi" w:hAnsiTheme="majorHAnsi"/>
          <w:bCs/>
          <w:lang w:eastAsia="es-ES"/>
        </w:rPr>
      </w:pPr>
      <w:r w:rsidRPr="00936287">
        <w:rPr>
          <w:rFonts w:asciiTheme="majorHAnsi" w:hAnsiTheme="majorHAnsi"/>
        </w:rPr>
        <w:t>Sociedades Corredoras de Seguros.</w:t>
      </w:r>
    </w:p>
    <w:p w14:paraId="5D37B23E" w14:textId="77777777" w:rsidR="00936287" w:rsidRPr="00936287" w:rsidRDefault="00936287" w:rsidP="00936287">
      <w:pPr>
        <w:widowControl w:val="0"/>
        <w:numPr>
          <w:ilvl w:val="0"/>
          <w:numId w:val="1"/>
        </w:numPr>
        <w:ind w:left="567" w:right="86" w:hanging="567"/>
        <w:contextualSpacing/>
        <w:jc w:val="both"/>
        <w:rPr>
          <w:rFonts w:asciiTheme="majorHAnsi" w:hAnsiTheme="majorHAnsi"/>
          <w:bCs/>
          <w:lang w:eastAsia="es-ES"/>
        </w:rPr>
      </w:pPr>
      <w:r w:rsidRPr="00936287">
        <w:rPr>
          <w:rFonts w:asciiTheme="majorHAnsi" w:hAnsiTheme="majorHAnsi"/>
        </w:rPr>
        <w:t>Sociedades Agencia de Seguros.</w:t>
      </w:r>
    </w:p>
    <w:p w14:paraId="3CBDD46F" w14:textId="77777777" w:rsidR="00936287" w:rsidRPr="00936287" w:rsidRDefault="00936287" w:rsidP="00936287">
      <w:pPr>
        <w:widowControl w:val="0"/>
        <w:ind w:right="86"/>
        <w:contextualSpacing/>
        <w:rPr>
          <w:rFonts w:asciiTheme="majorHAnsi" w:hAnsiTheme="majorHAnsi"/>
          <w:bCs/>
          <w:lang w:eastAsia="es-ES"/>
        </w:rPr>
      </w:pPr>
    </w:p>
    <w:p w14:paraId="598B7872" w14:textId="77777777" w:rsidR="00936287" w:rsidRPr="00936287" w:rsidRDefault="00936287" w:rsidP="00936287">
      <w:pPr>
        <w:widowControl w:val="0"/>
        <w:ind w:right="86"/>
        <w:contextualSpacing/>
        <w:outlineLvl w:val="0"/>
        <w:rPr>
          <w:rFonts w:asciiTheme="majorHAnsi" w:hAnsiTheme="majorHAnsi"/>
          <w:b/>
        </w:rPr>
      </w:pPr>
    </w:p>
    <w:p w14:paraId="56988A40" w14:textId="77777777" w:rsidR="00936287" w:rsidRPr="00936287" w:rsidRDefault="00936287" w:rsidP="00936287">
      <w:pPr>
        <w:widowControl w:val="0"/>
        <w:ind w:left="34" w:right="86"/>
        <w:contextualSpacing/>
        <w:outlineLvl w:val="0"/>
        <w:rPr>
          <w:rFonts w:asciiTheme="majorHAnsi" w:hAnsiTheme="majorHAnsi"/>
          <w:b/>
        </w:rPr>
      </w:pPr>
      <w:r w:rsidRPr="00936287">
        <w:rPr>
          <w:rFonts w:asciiTheme="majorHAnsi" w:hAnsiTheme="majorHAnsi"/>
          <w:b/>
        </w:rPr>
        <w:t xml:space="preserve">Supervisados por SUGEVAL: </w:t>
      </w:r>
    </w:p>
    <w:p w14:paraId="34FC951D" w14:textId="77777777" w:rsidR="00936287" w:rsidRPr="00936287" w:rsidRDefault="00936287" w:rsidP="00936287">
      <w:pPr>
        <w:widowControl w:val="0"/>
        <w:numPr>
          <w:ilvl w:val="0"/>
          <w:numId w:val="1"/>
        </w:numPr>
        <w:ind w:left="567" w:right="86" w:hanging="567"/>
        <w:contextualSpacing/>
        <w:jc w:val="both"/>
        <w:rPr>
          <w:rFonts w:asciiTheme="majorHAnsi" w:hAnsiTheme="majorHAnsi"/>
          <w:bCs/>
          <w:lang w:eastAsia="es-ES"/>
        </w:rPr>
      </w:pPr>
      <w:r w:rsidRPr="00936287">
        <w:rPr>
          <w:rFonts w:asciiTheme="majorHAnsi" w:hAnsiTheme="majorHAnsi"/>
          <w:bCs/>
          <w:lang w:eastAsia="es-ES"/>
        </w:rPr>
        <w:t>Puestos de Bolsa y Sociedades Administradoras de Fondos de Inversión; Sociedades Titularizadoras y Sociedades Fiduciarias</w:t>
      </w:r>
    </w:p>
    <w:p w14:paraId="58F14789" w14:textId="77777777" w:rsidR="00936287" w:rsidRPr="00936287" w:rsidRDefault="00936287" w:rsidP="00936287">
      <w:pPr>
        <w:widowControl w:val="0"/>
        <w:numPr>
          <w:ilvl w:val="0"/>
          <w:numId w:val="1"/>
        </w:numPr>
        <w:ind w:left="567" w:right="86" w:hanging="567"/>
        <w:contextualSpacing/>
        <w:jc w:val="both"/>
        <w:rPr>
          <w:rFonts w:asciiTheme="majorHAnsi" w:hAnsiTheme="majorHAnsi"/>
          <w:bCs/>
          <w:lang w:eastAsia="es-ES"/>
        </w:rPr>
      </w:pPr>
      <w:r w:rsidRPr="00936287">
        <w:rPr>
          <w:rFonts w:asciiTheme="majorHAnsi" w:hAnsiTheme="majorHAnsi"/>
          <w:bCs/>
          <w:lang w:eastAsia="es-ES"/>
        </w:rPr>
        <w:t>Bolsas de Valores</w:t>
      </w:r>
    </w:p>
    <w:p w14:paraId="3B522FFB" w14:textId="77777777" w:rsidR="00936287" w:rsidRPr="00936287" w:rsidRDefault="00936287" w:rsidP="00936287">
      <w:pPr>
        <w:widowControl w:val="0"/>
        <w:numPr>
          <w:ilvl w:val="0"/>
          <w:numId w:val="1"/>
        </w:numPr>
        <w:ind w:left="567" w:right="86" w:hanging="567"/>
        <w:contextualSpacing/>
        <w:jc w:val="both"/>
        <w:rPr>
          <w:rFonts w:asciiTheme="majorHAnsi" w:hAnsiTheme="majorHAnsi"/>
          <w:bCs/>
          <w:lang w:eastAsia="es-ES"/>
        </w:rPr>
      </w:pPr>
      <w:r w:rsidRPr="00936287">
        <w:rPr>
          <w:rFonts w:asciiTheme="majorHAnsi" w:hAnsiTheme="majorHAnsi"/>
          <w:bCs/>
          <w:lang w:eastAsia="es-ES"/>
        </w:rPr>
        <w:t>Sociedades de Compensación y Liquidación</w:t>
      </w:r>
    </w:p>
    <w:p w14:paraId="5B078886" w14:textId="77777777" w:rsidR="00936287" w:rsidRPr="00936287" w:rsidRDefault="00936287" w:rsidP="00936287">
      <w:pPr>
        <w:widowControl w:val="0"/>
        <w:numPr>
          <w:ilvl w:val="0"/>
          <w:numId w:val="1"/>
        </w:numPr>
        <w:ind w:left="567" w:right="86" w:hanging="567"/>
        <w:contextualSpacing/>
        <w:jc w:val="both"/>
        <w:rPr>
          <w:rFonts w:asciiTheme="majorHAnsi" w:hAnsiTheme="majorHAnsi"/>
          <w:bCs/>
          <w:lang w:eastAsia="es-ES"/>
        </w:rPr>
      </w:pPr>
      <w:r w:rsidRPr="00936287">
        <w:rPr>
          <w:rFonts w:asciiTheme="majorHAnsi" w:hAnsiTheme="majorHAnsi"/>
          <w:bCs/>
          <w:lang w:eastAsia="es-ES"/>
        </w:rPr>
        <w:t>Sociedades Calificadoras de Riesgo</w:t>
      </w:r>
    </w:p>
    <w:p w14:paraId="4B0D5C70" w14:textId="77777777" w:rsidR="00936287" w:rsidRPr="00936287" w:rsidRDefault="00936287" w:rsidP="00936287">
      <w:pPr>
        <w:widowControl w:val="0"/>
        <w:numPr>
          <w:ilvl w:val="0"/>
          <w:numId w:val="1"/>
        </w:numPr>
        <w:ind w:left="567" w:right="86" w:hanging="567"/>
        <w:contextualSpacing/>
        <w:jc w:val="both"/>
        <w:rPr>
          <w:rFonts w:asciiTheme="majorHAnsi" w:hAnsiTheme="majorHAnsi"/>
          <w:bCs/>
          <w:lang w:eastAsia="es-ES"/>
        </w:rPr>
      </w:pPr>
      <w:r w:rsidRPr="00936287">
        <w:rPr>
          <w:rFonts w:asciiTheme="majorHAnsi" w:hAnsiTheme="majorHAnsi"/>
          <w:bCs/>
          <w:lang w:eastAsia="es-ES"/>
        </w:rPr>
        <w:t>Proveedores de Precio</w:t>
      </w:r>
    </w:p>
    <w:p w14:paraId="5AA013C5" w14:textId="77777777" w:rsidR="00936287" w:rsidRPr="00936287" w:rsidRDefault="00936287" w:rsidP="00936287">
      <w:pPr>
        <w:widowControl w:val="0"/>
        <w:numPr>
          <w:ilvl w:val="0"/>
          <w:numId w:val="1"/>
        </w:numPr>
        <w:ind w:left="567" w:right="86" w:hanging="567"/>
        <w:contextualSpacing/>
        <w:jc w:val="both"/>
        <w:rPr>
          <w:rFonts w:asciiTheme="majorHAnsi" w:hAnsiTheme="majorHAnsi"/>
          <w:bCs/>
          <w:lang w:eastAsia="es-ES"/>
        </w:rPr>
      </w:pPr>
      <w:r w:rsidRPr="00936287">
        <w:rPr>
          <w:rFonts w:asciiTheme="majorHAnsi" w:hAnsiTheme="majorHAnsi"/>
          <w:bCs/>
          <w:lang w:eastAsia="es-ES"/>
        </w:rPr>
        <w:t>Centrales de Valores</w:t>
      </w:r>
    </w:p>
    <w:p w14:paraId="4A2359A9" w14:textId="716C2F3A" w:rsidR="00936287" w:rsidRDefault="00936287" w:rsidP="00936287">
      <w:pPr>
        <w:widowControl w:val="0"/>
        <w:ind w:right="86"/>
        <w:contextualSpacing/>
        <w:rPr>
          <w:rFonts w:asciiTheme="majorHAnsi" w:hAnsiTheme="majorHAnsi"/>
          <w:bCs/>
          <w:lang w:eastAsia="es-ES"/>
        </w:rPr>
      </w:pPr>
    </w:p>
    <w:p w14:paraId="5E5CBDE7" w14:textId="26EE2E3F" w:rsidR="00936287" w:rsidRDefault="00936287" w:rsidP="00936287">
      <w:pPr>
        <w:rPr>
          <w:rFonts w:asciiTheme="majorHAnsi" w:hAnsiTheme="majorHAnsi"/>
          <w:bCs/>
          <w:lang w:eastAsia="es-ES"/>
        </w:rPr>
      </w:pPr>
      <w:r>
        <w:rPr>
          <w:rFonts w:asciiTheme="majorHAnsi" w:hAnsiTheme="majorHAnsi"/>
          <w:bCs/>
          <w:lang w:eastAsia="es-ES"/>
        </w:rPr>
        <w:br w:type="page"/>
      </w:r>
    </w:p>
    <w:p w14:paraId="1A70ECDF" w14:textId="77777777" w:rsidR="00936287" w:rsidRPr="00936287" w:rsidRDefault="00936287" w:rsidP="00936287">
      <w:pPr>
        <w:widowControl w:val="0"/>
        <w:ind w:right="86"/>
        <w:contextualSpacing/>
        <w:rPr>
          <w:rFonts w:asciiTheme="majorHAnsi" w:hAnsiTheme="majorHAnsi"/>
          <w:bCs/>
          <w:lang w:eastAsia="es-ES"/>
        </w:rPr>
      </w:pPr>
    </w:p>
    <w:p w14:paraId="49339437" w14:textId="77777777" w:rsidR="00936287" w:rsidRPr="00936287" w:rsidRDefault="00936287" w:rsidP="00936287">
      <w:pPr>
        <w:widowControl w:val="0"/>
        <w:ind w:left="34" w:right="86"/>
        <w:contextualSpacing/>
        <w:outlineLvl w:val="0"/>
        <w:rPr>
          <w:rFonts w:asciiTheme="majorHAnsi" w:hAnsiTheme="majorHAnsi"/>
          <w:b/>
        </w:rPr>
      </w:pPr>
      <w:r w:rsidRPr="00936287">
        <w:rPr>
          <w:rFonts w:asciiTheme="majorHAnsi" w:hAnsiTheme="majorHAnsi"/>
          <w:b/>
        </w:rPr>
        <w:t>Regulados por SUPEN</w:t>
      </w:r>
    </w:p>
    <w:p w14:paraId="5AC9EA6E" w14:textId="77777777" w:rsidR="00936287" w:rsidRPr="00936287" w:rsidRDefault="00936287" w:rsidP="00936287">
      <w:pPr>
        <w:widowControl w:val="0"/>
        <w:numPr>
          <w:ilvl w:val="0"/>
          <w:numId w:val="1"/>
        </w:numPr>
        <w:ind w:left="567" w:right="86" w:hanging="567"/>
        <w:contextualSpacing/>
        <w:jc w:val="both"/>
        <w:rPr>
          <w:rFonts w:asciiTheme="majorHAnsi" w:hAnsiTheme="majorHAnsi"/>
          <w:bCs/>
          <w:lang w:eastAsia="es-ES"/>
        </w:rPr>
      </w:pPr>
      <w:r w:rsidRPr="00936287">
        <w:rPr>
          <w:rFonts w:asciiTheme="majorHAnsi" w:hAnsiTheme="majorHAnsi"/>
          <w:bCs/>
          <w:lang w:eastAsia="es-ES"/>
        </w:rPr>
        <w:t>Operadoras de Pensiones.</w:t>
      </w:r>
    </w:p>
    <w:p w14:paraId="0F335FBF" w14:textId="77777777" w:rsidR="00936287" w:rsidRPr="00936287" w:rsidRDefault="00936287" w:rsidP="00936287">
      <w:pPr>
        <w:widowControl w:val="0"/>
        <w:numPr>
          <w:ilvl w:val="0"/>
          <w:numId w:val="1"/>
        </w:numPr>
        <w:ind w:left="567" w:right="86" w:hanging="567"/>
        <w:contextualSpacing/>
        <w:jc w:val="both"/>
        <w:rPr>
          <w:rFonts w:asciiTheme="majorHAnsi" w:hAnsiTheme="majorHAnsi"/>
          <w:bCs/>
          <w:lang w:eastAsia="es-ES"/>
        </w:rPr>
      </w:pPr>
      <w:r w:rsidRPr="00936287">
        <w:rPr>
          <w:rFonts w:asciiTheme="majorHAnsi" w:hAnsiTheme="majorHAnsi"/>
          <w:bCs/>
          <w:lang w:eastAsia="es-ES"/>
        </w:rPr>
        <w:t>Organizaciones sociales autorizadas para administrar los fondos de capitalización laboral.</w:t>
      </w:r>
    </w:p>
    <w:p w14:paraId="40ECD770" w14:textId="77777777" w:rsidR="00936287" w:rsidRPr="00936287" w:rsidRDefault="00936287" w:rsidP="00936287">
      <w:pPr>
        <w:widowControl w:val="0"/>
        <w:numPr>
          <w:ilvl w:val="0"/>
          <w:numId w:val="1"/>
        </w:numPr>
        <w:ind w:left="567" w:right="86" w:hanging="567"/>
        <w:contextualSpacing/>
        <w:jc w:val="both"/>
        <w:rPr>
          <w:rFonts w:asciiTheme="majorHAnsi" w:hAnsiTheme="majorHAnsi"/>
          <w:bCs/>
          <w:lang w:eastAsia="es-ES"/>
        </w:rPr>
      </w:pPr>
      <w:r w:rsidRPr="00936287">
        <w:rPr>
          <w:rFonts w:asciiTheme="majorHAnsi" w:hAnsiTheme="majorHAnsi"/>
          <w:bCs/>
          <w:lang w:eastAsia="es-ES"/>
        </w:rPr>
        <w:t>Entidades administradoras de regímenes de pensiones sustitutas o complementarias del régimen de invalidez, vejez y muerte (IVM), creados por leyes o convenciones colectivas.</w:t>
      </w:r>
    </w:p>
    <w:p w14:paraId="5911AE3D" w14:textId="1B12F6FF" w:rsidR="00936287" w:rsidRDefault="00936287" w:rsidP="00936287">
      <w:pPr>
        <w:widowControl w:val="0"/>
        <w:ind w:right="86"/>
        <w:outlineLvl w:val="0"/>
        <w:rPr>
          <w:rFonts w:asciiTheme="majorHAnsi" w:hAnsiTheme="majorHAnsi"/>
          <w:b/>
        </w:rPr>
      </w:pPr>
    </w:p>
    <w:p w14:paraId="419A517B" w14:textId="77777777" w:rsidR="00936287" w:rsidRPr="00936287" w:rsidRDefault="00936287" w:rsidP="00936287">
      <w:pPr>
        <w:widowControl w:val="0"/>
        <w:ind w:right="86"/>
        <w:outlineLvl w:val="0"/>
        <w:rPr>
          <w:rFonts w:asciiTheme="majorHAnsi" w:hAnsiTheme="majorHAnsi"/>
          <w:b/>
        </w:rPr>
      </w:pPr>
    </w:p>
    <w:p w14:paraId="1656501A" w14:textId="77777777" w:rsidR="00936287" w:rsidRPr="00936287" w:rsidRDefault="00936287" w:rsidP="00936287">
      <w:pPr>
        <w:pStyle w:val="Texto"/>
        <w:spacing w:before="0" w:after="0" w:line="240" w:lineRule="auto"/>
        <w:contextualSpacing/>
        <w:rPr>
          <w:rFonts w:asciiTheme="majorHAnsi" w:hAnsiTheme="majorHAnsi"/>
          <w:sz w:val="24"/>
        </w:rPr>
      </w:pPr>
      <w:r w:rsidRPr="00936287">
        <w:rPr>
          <w:rFonts w:asciiTheme="majorHAnsi" w:hAnsiTheme="majorHAnsi"/>
          <w:b/>
          <w:bCs/>
          <w:sz w:val="24"/>
        </w:rPr>
        <w:t>Asunto:</w:t>
      </w:r>
      <w:r w:rsidRPr="00936287">
        <w:rPr>
          <w:rFonts w:asciiTheme="majorHAnsi" w:hAnsiTheme="majorHAnsi"/>
          <w:sz w:val="24"/>
        </w:rPr>
        <w:t xml:space="preserve"> Aclaración sobre la identificación de entidades sistémicas para efecto del </w:t>
      </w:r>
      <w:r w:rsidRPr="00936287">
        <w:rPr>
          <w:rFonts w:asciiTheme="majorHAnsi" w:hAnsiTheme="majorHAnsi"/>
          <w:i/>
          <w:iCs/>
          <w:sz w:val="24"/>
        </w:rPr>
        <w:t>Reglamento sobre Idoneidad y Desempeño de los Miembros del Órgano de Dirección y de la Alta Gerencia de Entidades y Empresas Supervisadas</w:t>
      </w:r>
      <w:r w:rsidRPr="00936287">
        <w:rPr>
          <w:rFonts w:asciiTheme="majorHAnsi" w:hAnsiTheme="majorHAnsi"/>
          <w:sz w:val="24"/>
        </w:rPr>
        <w:t>, Acuerdo CONASSIF 15-22.</w:t>
      </w:r>
    </w:p>
    <w:p w14:paraId="084BA52E" w14:textId="5834A20A" w:rsidR="00936287" w:rsidRDefault="00936287" w:rsidP="00936287">
      <w:pPr>
        <w:widowControl w:val="0"/>
        <w:autoSpaceDE w:val="0"/>
        <w:autoSpaceDN w:val="0"/>
        <w:adjustRightInd w:val="0"/>
        <w:contextualSpacing/>
        <w:rPr>
          <w:rFonts w:asciiTheme="majorHAnsi" w:hAnsiTheme="majorHAnsi" w:cs="TimesNewRoman,Bold"/>
          <w:b/>
          <w:bCs/>
        </w:rPr>
      </w:pPr>
    </w:p>
    <w:p w14:paraId="763948F9" w14:textId="77777777" w:rsidR="00936287" w:rsidRPr="00936287" w:rsidRDefault="00936287" w:rsidP="00936287">
      <w:pPr>
        <w:widowControl w:val="0"/>
        <w:autoSpaceDE w:val="0"/>
        <w:autoSpaceDN w:val="0"/>
        <w:adjustRightInd w:val="0"/>
        <w:contextualSpacing/>
        <w:rPr>
          <w:rFonts w:asciiTheme="majorHAnsi" w:hAnsiTheme="majorHAnsi" w:cs="TimesNewRoman,Bold"/>
          <w:b/>
          <w:bCs/>
        </w:rPr>
      </w:pPr>
    </w:p>
    <w:p w14:paraId="590C7DDF" w14:textId="0EB17584" w:rsidR="00936287" w:rsidRPr="00936287" w:rsidRDefault="00936287" w:rsidP="00936287">
      <w:pPr>
        <w:widowControl w:val="0"/>
        <w:autoSpaceDE w:val="0"/>
        <w:autoSpaceDN w:val="0"/>
        <w:adjustRightInd w:val="0"/>
        <w:contextualSpacing/>
        <w:rPr>
          <w:rFonts w:asciiTheme="majorHAnsi" w:hAnsiTheme="majorHAnsi" w:cs="TimesNewRoman,Bold"/>
          <w:b/>
          <w:bCs/>
        </w:rPr>
      </w:pPr>
      <w:r w:rsidRPr="00936287">
        <w:rPr>
          <w:rFonts w:asciiTheme="majorHAnsi" w:hAnsiTheme="majorHAnsi" w:cs="TimesNewRoman,Bold"/>
          <w:b/>
          <w:bCs/>
        </w:rPr>
        <w:t>Las Superintendencias Generales</w:t>
      </w:r>
      <w:r>
        <w:rPr>
          <w:rFonts w:asciiTheme="majorHAnsi" w:hAnsiTheme="majorHAnsi" w:cs="TimesNewRoman,Bold"/>
          <w:b/>
          <w:bCs/>
        </w:rPr>
        <w:t>:</w:t>
      </w:r>
    </w:p>
    <w:p w14:paraId="4F45BBA3" w14:textId="77777777" w:rsidR="00936287" w:rsidRPr="00936287" w:rsidRDefault="00936287" w:rsidP="00936287">
      <w:pPr>
        <w:widowControl w:val="0"/>
        <w:autoSpaceDE w:val="0"/>
        <w:autoSpaceDN w:val="0"/>
        <w:adjustRightInd w:val="0"/>
        <w:contextualSpacing/>
        <w:rPr>
          <w:rFonts w:asciiTheme="majorHAnsi" w:hAnsiTheme="majorHAnsi" w:cs="TimesNewRoman"/>
        </w:rPr>
      </w:pPr>
    </w:p>
    <w:p w14:paraId="413C3E12" w14:textId="77777777" w:rsidR="00936287" w:rsidRPr="00936287" w:rsidRDefault="00936287" w:rsidP="00936287">
      <w:pPr>
        <w:ind w:hanging="10"/>
        <w:contextualSpacing/>
        <w:rPr>
          <w:rFonts w:asciiTheme="majorHAnsi" w:hAnsiTheme="majorHAnsi" w:cstheme="minorHAnsi"/>
          <w:b/>
        </w:rPr>
      </w:pPr>
      <w:r w:rsidRPr="00936287">
        <w:rPr>
          <w:rFonts w:asciiTheme="majorHAnsi" w:hAnsiTheme="majorHAnsi" w:cstheme="minorHAnsi"/>
          <w:b/>
        </w:rPr>
        <w:t xml:space="preserve">Considerando que: </w:t>
      </w:r>
    </w:p>
    <w:p w14:paraId="3F261AEC" w14:textId="77777777" w:rsidR="00936287" w:rsidRPr="00936287" w:rsidRDefault="00936287" w:rsidP="00936287">
      <w:pPr>
        <w:ind w:hanging="10"/>
        <w:contextualSpacing/>
        <w:rPr>
          <w:rFonts w:asciiTheme="majorHAnsi" w:hAnsiTheme="majorHAnsi" w:cstheme="minorHAnsi"/>
        </w:rPr>
      </w:pPr>
    </w:p>
    <w:p w14:paraId="33E3962B" w14:textId="77777777" w:rsidR="00936287" w:rsidRPr="00936287" w:rsidRDefault="00936287" w:rsidP="00936287">
      <w:pPr>
        <w:pStyle w:val="Prrafodelista"/>
        <w:widowControl w:val="0"/>
        <w:numPr>
          <w:ilvl w:val="0"/>
          <w:numId w:val="4"/>
        </w:numPr>
        <w:spacing w:after="0" w:line="240" w:lineRule="auto"/>
        <w:ind w:left="714" w:hanging="357"/>
        <w:jc w:val="both"/>
        <w:rPr>
          <w:rFonts w:asciiTheme="majorHAnsi" w:hAnsiTheme="majorHAnsi" w:cs="Times New Roman"/>
          <w:sz w:val="24"/>
          <w:szCs w:val="24"/>
          <w:lang w:val="es-CR"/>
        </w:rPr>
      </w:pPr>
      <w:bookmarkStart w:id="0" w:name="_Hlk100253538"/>
      <w:r w:rsidRPr="00936287">
        <w:rPr>
          <w:rFonts w:asciiTheme="majorHAnsi" w:hAnsiTheme="majorHAnsi" w:cs="Times New Roman"/>
          <w:sz w:val="24"/>
          <w:szCs w:val="24"/>
          <w:lang w:val="es-CR"/>
        </w:rPr>
        <w:t xml:space="preserve">Mediante artículos 14 y 4 de las actas de las sesiones </w:t>
      </w:r>
      <w:r w:rsidRPr="00936287">
        <w:rPr>
          <w:rFonts w:asciiTheme="majorHAnsi" w:eastAsia="Times New Roman" w:hAnsiTheme="majorHAnsi" w:cs="Times New Roman"/>
          <w:bCs/>
          <w:sz w:val="24"/>
          <w:szCs w:val="24"/>
          <w:lang w:val="es-ES" w:eastAsia="es-ES"/>
        </w:rPr>
        <w:t>1728-2022 y 1729-2022, celebradas el 2 de mayo del 2022</w:t>
      </w:r>
      <w:r w:rsidRPr="00936287">
        <w:rPr>
          <w:rFonts w:asciiTheme="majorHAnsi" w:hAnsiTheme="majorHAnsi" w:cs="Times New Roman"/>
          <w:sz w:val="24"/>
          <w:szCs w:val="24"/>
          <w:lang w:val="es-CR"/>
        </w:rPr>
        <w:t>, el Consejo Nacional de Supervisión del Sistema Financiero (CONASSIF),  aprobó el Reglamento sobre Idoneidad y Desempeño de los Miembros del Órgano de Dirección y de la Alta Gerencia de Entidades y Empresas Supervisadas, Acuerdo CONASSIF 15-22, el cual, entrará en vigor a partir del 1° de enero de 2023.</w:t>
      </w:r>
    </w:p>
    <w:p w14:paraId="3D04BF92" w14:textId="77777777" w:rsidR="00936287" w:rsidRPr="00936287" w:rsidRDefault="00936287" w:rsidP="00936287">
      <w:pPr>
        <w:widowControl w:val="0"/>
        <w:jc w:val="both"/>
        <w:rPr>
          <w:rFonts w:asciiTheme="majorHAnsi" w:hAnsiTheme="majorHAnsi"/>
          <w:szCs w:val="24"/>
        </w:rPr>
      </w:pPr>
    </w:p>
    <w:p w14:paraId="7A36169B" w14:textId="77777777" w:rsidR="00936287" w:rsidRPr="00936287" w:rsidRDefault="00936287" w:rsidP="00936287">
      <w:pPr>
        <w:pStyle w:val="Prrafodelista"/>
        <w:widowControl w:val="0"/>
        <w:numPr>
          <w:ilvl w:val="0"/>
          <w:numId w:val="4"/>
        </w:numPr>
        <w:spacing w:after="0" w:line="240" w:lineRule="auto"/>
        <w:ind w:left="714" w:hanging="357"/>
        <w:jc w:val="both"/>
        <w:rPr>
          <w:rFonts w:asciiTheme="majorHAnsi" w:hAnsiTheme="majorHAnsi" w:cs="Times New Roman"/>
          <w:sz w:val="24"/>
          <w:szCs w:val="24"/>
          <w:lang w:val="es-CR"/>
        </w:rPr>
      </w:pPr>
      <w:r w:rsidRPr="00936287">
        <w:rPr>
          <w:rFonts w:asciiTheme="majorHAnsi" w:hAnsiTheme="majorHAnsi" w:cs="Times New Roman"/>
          <w:sz w:val="24"/>
          <w:szCs w:val="24"/>
          <w:lang w:val="es-CR"/>
        </w:rPr>
        <w:t>Los artículos 5 y 14 del citado reglamento, respectivamente, incorporan el concepto de entidad sistémica dentro de los umbrales para evaluar la experiencia</w:t>
      </w:r>
      <w:r w:rsidRPr="00936287">
        <w:rPr>
          <w:rFonts w:asciiTheme="majorHAnsi" w:hAnsiTheme="majorHAnsi"/>
          <w:sz w:val="24"/>
          <w:szCs w:val="24"/>
          <w:lang w:val="es-CR"/>
        </w:rPr>
        <w:t xml:space="preserve"> y desempeño de los miembros del Órgano de Dirección y la Alta Gerencia.</w:t>
      </w:r>
    </w:p>
    <w:p w14:paraId="080E3EF5" w14:textId="77777777" w:rsidR="00936287" w:rsidRPr="00936287" w:rsidRDefault="00936287" w:rsidP="00936287">
      <w:pPr>
        <w:widowControl w:val="0"/>
        <w:jc w:val="both"/>
        <w:rPr>
          <w:rFonts w:asciiTheme="majorHAnsi" w:hAnsiTheme="majorHAnsi"/>
          <w:szCs w:val="24"/>
        </w:rPr>
      </w:pPr>
    </w:p>
    <w:p w14:paraId="25920037" w14:textId="77777777" w:rsidR="00936287" w:rsidRPr="00936287" w:rsidRDefault="00936287" w:rsidP="00936287">
      <w:pPr>
        <w:pStyle w:val="Prrafodelista"/>
        <w:widowControl w:val="0"/>
        <w:numPr>
          <w:ilvl w:val="0"/>
          <w:numId w:val="4"/>
        </w:numPr>
        <w:spacing w:after="0" w:line="240" w:lineRule="auto"/>
        <w:ind w:left="714" w:hanging="357"/>
        <w:jc w:val="both"/>
        <w:rPr>
          <w:rFonts w:asciiTheme="majorHAnsi" w:hAnsiTheme="majorHAnsi" w:cstheme="minorHAnsi"/>
          <w:b/>
          <w:sz w:val="24"/>
          <w:szCs w:val="24"/>
          <w:lang w:val="es-CR"/>
        </w:rPr>
      </w:pPr>
      <w:r w:rsidRPr="00936287">
        <w:rPr>
          <w:rFonts w:asciiTheme="majorHAnsi" w:hAnsiTheme="majorHAnsi" w:cs="Times New Roman"/>
          <w:sz w:val="24"/>
          <w:szCs w:val="24"/>
          <w:lang w:val="es-CR"/>
        </w:rPr>
        <w:t xml:space="preserve">De conformidad con el artículo 5 del reglamento señalado, al CONASSIF le corresponde identificar las entidades consideradas sistémicas, </w:t>
      </w:r>
      <w:bookmarkEnd w:id="0"/>
      <w:r w:rsidRPr="00936287">
        <w:rPr>
          <w:rFonts w:asciiTheme="majorHAnsi" w:hAnsiTheme="majorHAnsi" w:cs="Times New Roman"/>
          <w:sz w:val="24"/>
          <w:szCs w:val="24"/>
          <w:lang w:val="es-CR"/>
        </w:rPr>
        <w:t>por lo cual, las Superintendencias se encuentran valorando una propuesta normativa al respecto, la cual tendría como finalidad determinar la condición de sistémica de las entidades supervisadas por SUGEF, SUGEVAL, SUPEN y SUGESE.</w:t>
      </w:r>
    </w:p>
    <w:p w14:paraId="6D1F1532" w14:textId="77777777" w:rsidR="00936287" w:rsidRPr="00936287" w:rsidRDefault="00936287" w:rsidP="00936287">
      <w:pPr>
        <w:rPr>
          <w:rFonts w:asciiTheme="majorHAnsi" w:hAnsiTheme="majorHAnsi" w:cstheme="minorHAnsi"/>
          <w:b/>
          <w:szCs w:val="24"/>
        </w:rPr>
      </w:pPr>
    </w:p>
    <w:p w14:paraId="5C7D097C" w14:textId="77777777" w:rsidR="00936287" w:rsidRPr="00936287" w:rsidRDefault="00936287" w:rsidP="00936287">
      <w:pPr>
        <w:pStyle w:val="Prrafodelista"/>
        <w:widowControl w:val="0"/>
        <w:numPr>
          <w:ilvl w:val="0"/>
          <w:numId w:val="4"/>
        </w:numPr>
        <w:spacing w:after="0" w:line="240" w:lineRule="auto"/>
        <w:jc w:val="both"/>
        <w:rPr>
          <w:rFonts w:asciiTheme="majorHAnsi" w:hAnsiTheme="majorHAnsi" w:cstheme="minorHAnsi"/>
          <w:b/>
          <w:sz w:val="24"/>
          <w:szCs w:val="24"/>
          <w:lang w:val="es-CR"/>
        </w:rPr>
      </w:pPr>
      <w:r w:rsidRPr="00936287">
        <w:rPr>
          <w:rFonts w:asciiTheme="majorHAnsi" w:hAnsiTheme="majorHAnsi" w:cs="Times New Roman"/>
          <w:sz w:val="24"/>
          <w:szCs w:val="24"/>
          <w:lang w:val="es-CR"/>
        </w:rPr>
        <w:t>Mediante el artículo 8, del acta de la sesión 1663-2021, celebrada el 17 de mayo del 2021, y con vigencia a partir del primero de enero de 2025, el CONASSIF aprobó la modificación al Reglamento sobre la Suficiencia Patrimonial de Entidades Financieras, Acuerdo SUGEF 3-06, con el objetivo de implementar, entre otros aspectos, colchones de capital para entidades de importancia sistémica. Mediante Anexo 6 de dicho Acuerdo, se estableció la metodología para la determinación de entidades de importancia sistémica, únicamente para los fines indicados.</w:t>
      </w:r>
    </w:p>
    <w:p w14:paraId="43E1D0A9" w14:textId="77777777" w:rsidR="00936287" w:rsidRPr="00936287" w:rsidRDefault="00936287" w:rsidP="00936287">
      <w:pPr>
        <w:widowControl w:val="0"/>
        <w:jc w:val="both"/>
        <w:rPr>
          <w:rFonts w:asciiTheme="majorHAnsi" w:hAnsiTheme="majorHAnsi" w:cstheme="minorHAnsi"/>
          <w:b/>
          <w:szCs w:val="24"/>
        </w:rPr>
      </w:pPr>
    </w:p>
    <w:p w14:paraId="490EAB7A" w14:textId="0E2F7E03" w:rsidR="00936287" w:rsidRPr="00936287" w:rsidRDefault="00936287" w:rsidP="00936287">
      <w:pPr>
        <w:pStyle w:val="Prrafodelista"/>
        <w:widowControl w:val="0"/>
        <w:spacing w:after="0" w:line="240" w:lineRule="auto"/>
        <w:jc w:val="both"/>
        <w:rPr>
          <w:rFonts w:asciiTheme="majorHAnsi" w:hAnsiTheme="majorHAnsi" w:cstheme="minorHAnsi"/>
          <w:b/>
          <w:sz w:val="24"/>
          <w:szCs w:val="24"/>
        </w:rPr>
      </w:pPr>
      <w:r w:rsidRPr="00936287">
        <w:rPr>
          <w:rFonts w:asciiTheme="majorHAnsi" w:hAnsiTheme="majorHAnsi" w:cstheme="minorHAnsi"/>
          <w:b/>
          <w:sz w:val="24"/>
          <w:szCs w:val="24"/>
        </w:rPr>
        <w:t>Aclara:</w:t>
      </w:r>
    </w:p>
    <w:p w14:paraId="52D5371E" w14:textId="77777777" w:rsidR="00936287" w:rsidRPr="00936287" w:rsidRDefault="00936287" w:rsidP="00936287">
      <w:pPr>
        <w:widowControl w:val="0"/>
        <w:jc w:val="both"/>
        <w:rPr>
          <w:rFonts w:asciiTheme="majorHAnsi" w:hAnsiTheme="majorHAnsi" w:cstheme="minorHAnsi"/>
          <w:b/>
          <w:szCs w:val="24"/>
        </w:rPr>
      </w:pPr>
    </w:p>
    <w:p w14:paraId="58B064E5" w14:textId="0E186413" w:rsidR="00936287" w:rsidRDefault="00936287" w:rsidP="00936287">
      <w:pPr>
        <w:pStyle w:val="Prrafodelista"/>
        <w:numPr>
          <w:ilvl w:val="0"/>
          <w:numId w:val="5"/>
        </w:numPr>
        <w:spacing w:after="0" w:line="240" w:lineRule="auto"/>
        <w:jc w:val="both"/>
        <w:rPr>
          <w:rFonts w:asciiTheme="majorHAnsi" w:hAnsiTheme="majorHAnsi"/>
          <w:sz w:val="24"/>
          <w:szCs w:val="24"/>
          <w:lang w:val="es-CR"/>
        </w:rPr>
      </w:pPr>
      <w:r w:rsidRPr="00936287">
        <w:rPr>
          <w:rFonts w:asciiTheme="majorHAnsi" w:hAnsiTheme="majorHAnsi"/>
          <w:sz w:val="24"/>
          <w:szCs w:val="24"/>
          <w:lang w:val="es-CR"/>
        </w:rPr>
        <w:t xml:space="preserve">Para efectos del marco del </w:t>
      </w:r>
      <w:r w:rsidRPr="00936287">
        <w:rPr>
          <w:rFonts w:asciiTheme="majorHAnsi" w:hAnsiTheme="majorHAnsi"/>
          <w:i/>
          <w:iCs/>
          <w:sz w:val="24"/>
          <w:szCs w:val="24"/>
          <w:lang w:val="es-CR"/>
        </w:rPr>
        <w:t>Reglamento sobre Idoneidad de los Miembros del Órgano de Dirección y de la Alta Gerencia</w:t>
      </w:r>
      <w:r w:rsidRPr="00936287">
        <w:rPr>
          <w:rFonts w:asciiTheme="majorHAnsi" w:hAnsiTheme="majorHAnsi"/>
          <w:sz w:val="24"/>
          <w:szCs w:val="24"/>
          <w:lang w:val="es-CR"/>
        </w:rPr>
        <w:t>, una vez que el CONASSIF emita la metodología para la identificación de entidades sistémicas, se comunicará oportunamente a las entidades que corresponda, su condición de sistémica.  En el tanto el CONASSIF no identifique las entidades sistémicas, aplicará lo indicado en el citado reglamento a entidades pertenecientes a sectores que no cuenten con una metodología de clasificación de entidades en sistémica o no sistémicas.</w:t>
      </w:r>
    </w:p>
    <w:p w14:paraId="58C3D716" w14:textId="77777777" w:rsidR="00936287" w:rsidRPr="00936287" w:rsidRDefault="00936287" w:rsidP="00936287">
      <w:pPr>
        <w:jc w:val="both"/>
        <w:rPr>
          <w:rFonts w:asciiTheme="majorHAnsi" w:hAnsiTheme="majorHAnsi"/>
          <w:szCs w:val="24"/>
        </w:rPr>
      </w:pPr>
    </w:p>
    <w:p w14:paraId="021B8DB8" w14:textId="77777777" w:rsidR="00936287" w:rsidRPr="00936287" w:rsidRDefault="00936287" w:rsidP="00936287">
      <w:pPr>
        <w:pStyle w:val="NormalWeb"/>
        <w:numPr>
          <w:ilvl w:val="0"/>
          <w:numId w:val="5"/>
        </w:numPr>
        <w:spacing w:before="0" w:beforeAutospacing="0" w:after="0" w:afterAutospacing="0"/>
        <w:jc w:val="both"/>
        <w:rPr>
          <w:rFonts w:asciiTheme="majorHAnsi" w:hAnsiTheme="majorHAnsi"/>
          <w:lang w:eastAsia="en-US"/>
        </w:rPr>
      </w:pPr>
      <w:r w:rsidRPr="00936287">
        <w:rPr>
          <w:rFonts w:asciiTheme="majorHAnsi" w:hAnsiTheme="majorHAnsi"/>
          <w:lang w:eastAsia="en-US"/>
        </w:rPr>
        <w:t xml:space="preserve">Para el caso de las entidades supervisadas por la SUGEF, el Anexo 6 del </w:t>
      </w:r>
      <w:r w:rsidRPr="00936287">
        <w:rPr>
          <w:rFonts w:asciiTheme="majorHAnsi" w:hAnsiTheme="majorHAnsi"/>
          <w:i/>
          <w:iCs/>
          <w:lang w:val="es-ES" w:eastAsia="en-US"/>
        </w:rPr>
        <w:t>Reglamento sobre la Suficiencia Patrimonial de Entidades Financieras</w:t>
      </w:r>
      <w:r w:rsidRPr="00936287">
        <w:rPr>
          <w:rFonts w:asciiTheme="majorHAnsi" w:hAnsiTheme="majorHAnsi"/>
          <w:lang w:eastAsia="en-US"/>
        </w:rPr>
        <w:t>, Acuerdo SUGEF 3-06, que entrara en vigor a partir de 2025, dispone una calificación para efectos de la determinación del cochón de capital de importancia sistémica únicamente. En tanto el CONASSIF no disponga nuevos usos para el concepto de entidades de importancia sistémica, por el momento no será aplicable a los efectos de la regulación sobre Idoneidad de los Miembros del Órgano de Dirección y de la Alta Gerencia.</w:t>
      </w:r>
    </w:p>
    <w:p w14:paraId="76188E3A" w14:textId="77777777" w:rsidR="00936287" w:rsidRPr="00936287" w:rsidRDefault="00936287" w:rsidP="00936287">
      <w:pPr>
        <w:jc w:val="both"/>
        <w:rPr>
          <w:rFonts w:asciiTheme="majorHAnsi" w:hAnsiTheme="majorHAnsi"/>
          <w:szCs w:val="24"/>
        </w:rPr>
      </w:pPr>
    </w:p>
    <w:p w14:paraId="271544BB" w14:textId="77777777" w:rsidR="00936287" w:rsidRPr="00936287" w:rsidRDefault="00936287" w:rsidP="00936287">
      <w:pPr>
        <w:widowControl w:val="0"/>
        <w:jc w:val="both"/>
        <w:rPr>
          <w:rFonts w:asciiTheme="majorHAnsi" w:hAnsiTheme="majorHAnsi"/>
          <w:szCs w:val="24"/>
        </w:rPr>
      </w:pPr>
    </w:p>
    <w:p w14:paraId="75FA7580" w14:textId="77777777" w:rsidR="00936287" w:rsidRPr="00936287" w:rsidRDefault="00936287" w:rsidP="00936287">
      <w:pPr>
        <w:pStyle w:val="Texto"/>
        <w:spacing w:before="0" w:after="0" w:line="240" w:lineRule="auto"/>
        <w:contextualSpacing/>
        <w:rPr>
          <w:rFonts w:asciiTheme="majorHAnsi" w:hAnsiTheme="majorHAnsi"/>
          <w:sz w:val="24"/>
        </w:rPr>
      </w:pPr>
      <w:r w:rsidRPr="00936287">
        <w:rPr>
          <w:rFonts w:asciiTheme="majorHAnsi" w:hAnsiTheme="majorHAnsi"/>
          <w:sz w:val="24"/>
        </w:rPr>
        <w:t>Atentamente,</w:t>
      </w:r>
    </w:p>
    <w:p w14:paraId="02F717E1" w14:textId="77777777" w:rsidR="003338B3" w:rsidRPr="00936287" w:rsidRDefault="003338B3" w:rsidP="00936287">
      <w:pPr>
        <w:pStyle w:val="Texto"/>
        <w:spacing w:before="0" w:after="0" w:line="240" w:lineRule="auto"/>
        <w:contextualSpacing/>
        <w:rPr>
          <w:rFonts w:asciiTheme="majorHAnsi" w:hAnsiTheme="majorHAnsi"/>
          <w:sz w:val="24"/>
        </w:rPr>
      </w:pPr>
    </w:p>
    <w:p w14:paraId="5C5BB787" w14:textId="3985B3E3" w:rsidR="003338B3" w:rsidRPr="00936287" w:rsidRDefault="003338B3" w:rsidP="00936287">
      <w:pPr>
        <w:pStyle w:val="Texto"/>
        <w:spacing w:before="0" w:after="0" w:line="240" w:lineRule="auto"/>
        <w:contextualSpacing/>
        <w:rPr>
          <w:rFonts w:asciiTheme="majorHAnsi" w:hAnsiTheme="majorHAnsi"/>
          <w:sz w:val="24"/>
        </w:rPr>
      </w:pPr>
    </w:p>
    <w:p w14:paraId="5952CE26" w14:textId="77777777" w:rsidR="00513060" w:rsidRPr="00936287" w:rsidRDefault="00513060" w:rsidP="00936287">
      <w:pPr>
        <w:pStyle w:val="Texto"/>
        <w:spacing w:before="0" w:after="0" w:line="240" w:lineRule="auto"/>
        <w:contextualSpacing/>
        <w:rPr>
          <w:rFonts w:asciiTheme="majorHAnsi" w:hAnsiTheme="majorHAnsi"/>
          <w:sz w:val="24"/>
        </w:rPr>
      </w:pPr>
    </w:p>
    <w:p w14:paraId="1EAAE2B7" w14:textId="5D306041" w:rsidR="00570FDA" w:rsidRPr="00936287" w:rsidRDefault="003F108E" w:rsidP="00936287">
      <w:pPr>
        <w:jc w:val="both"/>
        <w:rPr>
          <w:rFonts w:asciiTheme="majorHAnsi" w:eastAsia="Calibri" w:hAnsiTheme="majorHAnsi" w:cs="Arial"/>
          <w:szCs w:val="24"/>
          <w:lang w:eastAsia="en-US"/>
        </w:rPr>
      </w:pPr>
      <w:r w:rsidRPr="00936287">
        <w:rPr>
          <w:rFonts w:asciiTheme="majorHAnsi" w:hAnsiTheme="majorHAnsi"/>
          <w:noProof/>
          <w:szCs w:val="24"/>
        </w:rPr>
        <w:drawing>
          <wp:anchor distT="0" distB="0" distL="114300" distR="114300" simplePos="0" relativeHeight="251659776" behindDoc="1" locked="0" layoutInCell="1" allowOverlap="1" wp14:anchorId="3178D00D" wp14:editId="770883B2">
            <wp:simplePos x="0" y="0"/>
            <wp:positionH relativeFrom="margin">
              <wp:align>right</wp:align>
            </wp:positionH>
            <wp:positionV relativeFrom="paragraph">
              <wp:posOffset>9525</wp:posOffset>
            </wp:positionV>
            <wp:extent cx="2519680" cy="390525"/>
            <wp:effectExtent l="0" t="0" r="0" b="9525"/>
            <wp:wrapNone/>
            <wp:docPr id="7" name="Imagen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1"/>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2519680" cy="390525"/>
                    </a:xfrm>
                    <a:prstGeom prst="rect">
                      <a:avLst/>
                    </a:prstGeom>
                    <a:noFill/>
                  </pic:spPr>
                </pic:pic>
              </a:graphicData>
            </a:graphic>
            <wp14:sizeRelH relativeFrom="page">
              <wp14:pctWidth>0</wp14:pctWidth>
            </wp14:sizeRelH>
            <wp14:sizeRelV relativeFrom="page">
              <wp14:pctHeight>0</wp14:pctHeight>
            </wp14:sizeRelV>
          </wp:anchor>
        </w:drawing>
      </w:r>
      <w:r w:rsidRPr="00936287">
        <w:rPr>
          <w:rFonts w:asciiTheme="majorHAnsi" w:hAnsiTheme="majorHAnsi"/>
          <w:noProof/>
          <w:szCs w:val="24"/>
        </w:rPr>
        <w:drawing>
          <wp:anchor distT="0" distB="0" distL="114300" distR="114300" simplePos="0" relativeHeight="251657728" behindDoc="1" locked="0" layoutInCell="1" allowOverlap="1" wp14:anchorId="113CA761" wp14:editId="5F24D553">
            <wp:simplePos x="0" y="0"/>
            <wp:positionH relativeFrom="margin">
              <wp:align>left</wp:align>
            </wp:positionH>
            <wp:positionV relativeFrom="paragraph">
              <wp:posOffset>6985</wp:posOffset>
            </wp:positionV>
            <wp:extent cx="2519680" cy="390525"/>
            <wp:effectExtent l="0" t="0" r="0" b="9525"/>
            <wp:wrapNone/>
            <wp:docPr id="6" name="Imagen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1"/>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2519680" cy="390525"/>
                    </a:xfrm>
                    <a:prstGeom prst="rect">
                      <a:avLst/>
                    </a:prstGeom>
                    <a:noFill/>
                  </pic:spPr>
                </pic:pic>
              </a:graphicData>
            </a:graphic>
            <wp14:sizeRelH relativeFrom="page">
              <wp14:pctWidth>0</wp14:pctWidth>
            </wp14:sizeRelH>
            <wp14:sizeRelV relativeFrom="page">
              <wp14:pctHeight>0</wp14:pctHeight>
            </wp14:sizeRelV>
          </wp:anchor>
        </w:drawing>
      </w:r>
      <w:r w:rsidRPr="00936287">
        <w:rPr>
          <w:rFonts w:asciiTheme="majorHAnsi" w:hAnsiTheme="majorHAnsi"/>
          <w:noProof/>
          <w:szCs w:val="24"/>
        </w:rPr>
        <w:drawing>
          <wp:anchor distT="0" distB="0" distL="114300" distR="114300" simplePos="0" relativeHeight="251655680" behindDoc="1" locked="0" layoutInCell="1" allowOverlap="1" wp14:anchorId="5614629A" wp14:editId="62CCF823">
            <wp:simplePos x="0" y="0"/>
            <wp:positionH relativeFrom="margin">
              <wp:align>left</wp:align>
            </wp:positionH>
            <wp:positionV relativeFrom="paragraph">
              <wp:posOffset>121285</wp:posOffset>
            </wp:positionV>
            <wp:extent cx="2519680" cy="390525"/>
            <wp:effectExtent l="0" t="0" r="0" b="9525"/>
            <wp:wrapNone/>
            <wp:docPr id="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1"/>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2519680" cy="390525"/>
                    </a:xfrm>
                    <a:prstGeom prst="rect">
                      <a:avLst/>
                    </a:prstGeom>
                    <a:noFill/>
                  </pic:spPr>
                </pic:pic>
              </a:graphicData>
            </a:graphic>
            <wp14:sizeRelH relativeFrom="page">
              <wp14:pctWidth>0</wp14:pctWidth>
            </wp14:sizeRelH>
            <wp14:sizeRelV relativeFrom="page">
              <wp14:pctHeight>0</wp14:pctHeight>
            </wp14:sizeRelV>
          </wp:anchor>
        </w:drawing>
      </w:r>
    </w:p>
    <w:p w14:paraId="0E0872DF" w14:textId="29487EAC" w:rsidR="003F108E" w:rsidRPr="00936287" w:rsidRDefault="003F108E" w:rsidP="00936287">
      <w:pPr>
        <w:pStyle w:val="Texto"/>
        <w:spacing w:before="0" w:after="0" w:line="240" w:lineRule="auto"/>
        <w:contextualSpacing/>
        <w:rPr>
          <w:rFonts w:asciiTheme="majorHAnsi" w:hAnsiTheme="majorHAnsi"/>
          <w:sz w:val="24"/>
        </w:rPr>
      </w:pPr>
    </w:p>
    <w:tbl>
      <w:tblPr>
        <w:tblStyle w:val="Tablaconcuadrcula"/>
        <w:tblW w:w="10060"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867"/>
        <w:gridCol w:w="940"/>
        <w:gridCol w:w="4253"/>
      </w:tblGrid>
      <w:tr w:rsidR="003F108E" w:rsidRPr="00936287" w14:paraId="643C1A23" w14:textId="77777777" w:rsidTr="00BE7E61">
        <w:trPr>
          <w:jc w:val="center"/>
        </w:trPr>
        <w:tc>
          <w:tcPr>
            <w:tcW w:w="4867" w:type="dxa"/>
            <w:vAlign w:val="center"/>
          </w:tcPr>
          <w:p w14:paraId="752B8AE2" w14:textId="77777777" w:rsidR="003F108E" w:rsidRPr="00936287" w:rsidRDefault="003F108E" w:rsidP="00936287">
            <w:pPr>
              <w:pStyle w:val="Texto"/>
              <w:spacing w:before="0" w:after="0" w:line="240" w:lineRule="auto"/>
              <w:contextualSpacing/>
              <w:jc w:val="center"/>
              <w:rPr>
                <w:rFonts w:asciiTheme="majorHAnsi" w:hAnsiTheme="majorHAnsi"/>
                <w:sz w:val="24"/>
              </w:rPr>
            </w:pPr>
            <w:r w:rsidRPr="00936287">
              <w:rPr>
                <w:rFonts w:asciiTheme="majorHAnsi" w:hAnsiTheme="majorHAnsi"/>
                <w:sz w:val="24"/>
              </w:rPr>
              <w:t>María del Rocío Aguilar Montoya</w:t>
            </w:r>
          </w:p>
          <w:p w14:paraId="227BF0F2" w14:textId="77777777" w:rsidR="003F108E" w:rsidRPr="00936287" w:rsidRDefault="003F108E" w:rsidP="00936287">
            <w:pPr>
              <w:pStyle w:val="Texto"/>
              <w:spacing w:before="0" w:after="0" w:line="240" w:lineRule="auto"/>
              <w:contextualSpacing/>
              <w:jc w:val="center"/>
              <w:rPr>
                <w:rFonts w:asciiTheme="majorHAnsi" w:hAnsiTheme="majorHAnsi"/>
                <w:sz w:val="24"/>
              </w:rPr>
            </w:pPr>
            <w:r w:rsidRPr="00936287">
              <w:rPr>
                <w:rFonts w:asciiTheme="majorHAnsi" w:hAnsiTheme="majorHAnsi"/>
                <w:sz w:val="24"/>
              </w:rPr>
              <w:t>Superintendente General</w:t>
            </w:r>
          </w:p>
        </w:tc>
        <w:tc>
          <w:tcPr>
            <w:tcW w:w="940" w:type="dxa"/>
            <w:vAlign w:val="center"/>
          </w:tcPr>
          <w:p w14:paraId="07D73CAC" w14:textId="77777777" w:rsidR="003F108E" w:rsidRPr="00936287" w:rsidRDefault="003F108E" w:rsidP="00936287">
            <w:pPr>
              <w:pStyle w:val="Texto"/>
              <w:spacing w:before="0" w:after="0" w:line="240" w:lineRule="auto"/>
              <w:contextualSpacing/>
              <w:rPr>
                <w:rFonts w:asciiTheme="majorHAnsi" w:hAnsiTheme="majorHAnsi"/>
                <w:sz w:val="24"/>
              </w:rPr>
            </w:pPr>
          </w:p>
        </w:tc>
        <w:tc>
          <w:tcPr>
            <w:tcW w:w="4253" w:type="dxa"/>
            <w:vAlign w:val="center"/>
          </w:tcPr>
          <w:p w14:paraId="40B4759C" w14:textId="77777777" w:rsidR="00936287" w:rsidRPr="00AE75BB" w:rsidRDefault="00936287" w:rsidP="00936287">
            <w:pPr>
              <w:pStyle w:val="encabezado0"/>
              <w:spacing w:line="240" w:lineRule="auto"/>
              <w:contextualSpacing/>
              <w:jc w:val="center"/>
              <w:rPr>
                <w:sz w:val="24"/>
              </w:rPr>
            </w:pPr>
            <w:r>
              <w:rPr>
                <w:sz w:val="24"/>
              </w:rPr>
              <w:t>Luis González Aguilar</w:t>
            </w:r>
          </w:p>
          <w:p w14:paraId="0390C758" w14:textId="00F5A2B8" w:rsidR="003F108E" w:rsidRPr="00936287" w:rsidRDefault="00936287" w:rsidP="00936287">
            <w:pPr>
              <w:pStyle w:val="encabezado0"/>
              <w:spacing w:line="240" w:lineRule="auto"/>
              <w:contextualSpacing/>
              <w:jc w:val="center"/>
              <w:rPr>
                <w:rFonts w:asciiTheme="majorHAnsi" w:hAnsiTheme="majorHAnsi"/>
                <w:sz w:val="24"/>
              </w:rPr>
            </w:pPr>
            <w:r>
              <w:rPr>
                <w:sz w:val="24"/>
              </w:rPr>
              <w:t>I</w:t>
            </w:r>
            <w:r w:rsidRPr="00AE75BB">
              <w:rPr>
                <w:sz w:val="24"/>
              </w:rPr>
              <w:t xml:space="preserve">ntendente </w:t>
            </w:r>
            <w:r w:rsidRPr="00936287">
              <w:rPr>
                <w:rFonts w:asciiTheme="majorHAnsi" w:hAnsiTheme="majorHAnsi"/>
                <w:sz w:val="24"/>
              </w:rPr>
              <w:t>General</w:t>
            </w:r>
            <w:r>
              <w:rPr>
                <w:sz w:val="24"/>
              </w:rPr>
              <w:t xml:space="preserve"> a.i.</w:t>
            </w:r>
          </w:p>
        </w:tc>
      </w:tr>
      <w:tr w:rsidR="003F108E" w:rsidRPr="00936287" w14:paraId="5F27DA83" w14:textId="77777777" w:rsidTr="00BE7E61">
        <w:trPr>
          <w:jc w:val="center"/>
        </w:trPr>
        <w:tc>
          <w:tcPr>
            <w:tcW w:w="4867" w:type="dxa"/>
            <w:vAlign w:val="center"/>
          </w:tcPr>
          <w:p w14:paraId="70C3A021" w14:textId="77777777" w:rsidR="003F108E" w:rsidRPr="00936287" w:rsidRDefault="003F108E" w:rsidP="00936287">
            <w:pPr>
              <w:pStyle w:val="Texto"/>
              <w:spacing w:before="0" w:after="0" w:line="240" w:lineRule="auto"/>
              <w:contextualSpacing/>
              <w:jc w:val="center"/>
              <w:rPr>
                <w:rFonts w:asciiTheme="majorHAnsi" w:hAnsiTheme="majorHAnsi"/>
                <w:b/>
                <w:bCs/>
                <w:sz w:val="24"/>
              </w:rPr>
            </w:pPr>
            <w:r w:rsidRPr="00936287">
              <w:rPr>
                <w:rFonts w:asciiTheme="majorHAnsi" w:hAnsiTheme="majorHAnsi"/>
                <w:b/>
                <w:bCs/>
                <w:sz w:val="24"/>
              </w:rPr>
              <w:t>Superintendencia General de Entidades Financieras (SUGEF)</w:t>
            </w:r>
          </w:p>
        </w:tc>
        <w:tc>
          <w:tcPr>
            <w:tcW w:w="940" w:type="dxa"/>
            <w:vAlign w:val="center"/>
          </w:tcPr>
          <w:p w14:paraId="1BE31604" w14:textId="77777777" w:rsidR="003F108E" w:rsidRPr="00936287" w:rsidRDefault="003F108E" w:rsidP="00936287">
            <w:pPr>
              <w:pStyle w:val="Texto"/>
              <w:spacing w:before="0" w:after="0" w:line="240" w:lineRule="auto"/>
              <w:contextualSpacing/>
              <w:rPr>
                <w:rFonts w:asciiTheme="majorHAnsi" w:hAnsiTheme="majorHAnsi"/>
                <w:sz w:val="24"/>
              </w:rPr>
            </w:pPr>
          </w:p>
        </w:tc>
        <w:tc>
          <w:tcPr>
            <w:tcW w:w="4253" w:type="dxa"/>
            <w:vAlign w:val="center"/>
          </w:tcPr>
          <w:p w14:paraId="71D04D06" w14:textId="77777777" w:rsidR="003F108E" w:rsidRPr="00936287" w:rsidRDefault="003F108E" w:rsidP="00936287">
            <w:pPr>
              <w:pStyle w:val="Texto"/>
              <w:spacing w:before="0" w:after="0" w:line="240" w:lineRule="auto"/>
              <w:contextualSpacing/>
              <w:jc w:val="center"/>
              <w:rPr>
                <w:rFonts w:asciiTheme="majorHAnsi" w:hAnsiTheme="majorHAnsi"/>
                <w:b/>
                <w:bCs/>
                <w:sz w:val="24"/>
              </w:rPr>
            </w:pPr>
            <w:r w:rsidRPr="00936287">
              <w:rPr>
                <w:rFonts w:asciiTheme="majorHAnsi" w:hAnsiTheme="majorHAnsi"/>
                <w:b/>
                <w:bCs/>
                <w:sz w:val="24"/>
              </w:rPr>
              <w:t>Superintendencia General de Valores (SUGEVAL)</w:t>
            </w:r>
          </w:p>
        </w:tc>
      </w:tr>
      <w:tr w:rsidR="003F108E" w:rsidRPr="00936287" w14:paraId="7FC40D1F" w14:textId="77777777" w:rsidTr="00BE7E61">
        <w:trPr>
          <w:jc w:val="center"/>
        </w:trPr>
        <w:tc>
          <w:tcPr>
            <w:tcW w:w="4867" w:type="dxa"/>
            <w:vAlign w:val="center"/>
          </w:tcPr>
          <w:p w14:paraId="16F6ACD5" w14:textId="77777777" w:rsidR="003F108E" w:rsidRPr="00936287" w:rsidRDefault="003F108E" w:rsidP="00936287">
            <w:pPr>
              <w:pStyle w:val="Texto"/>
              <w:spacing w:before="0" w:after="0" w:line="240" w:lineRule="auto"/>
              <w:contextualSpacing/>
              <w:jc w:val="center"/>
              <w:rPr>
                <w:rFonts w:asciiTheme="majorHAnsi" w:hAnsiTheme="majorHAnsi"/>
                <w:b/>
                <w:bCs/>
                <w:sz w:val="24"/>
              </w:rPr>
            </w:pPr>
            <w:r w:rsidRPr="00936287">
              <w:rPr>
                <w:rFonts w:asciiTheme="majorHAnsi" w:hAnsiTheme="majorHAnsi"/>
                <w:b/>
                <w:bCs/>
                <w:sz w:val="24"/>
              </w:rPr>
              <w:t>Superintendencia de Pensiones (SUPEN)</w:t>
            </w:r>
          </w:p>
        </w:tc>
        <w:tc>
          <w:tcPr>
            <w:tcW w:w="940" w:type="dxa"/>
            <w:vAlign w:val="center"/>
          </w:tcPr>
          <w:p w14:paraId="105127AC" w14:textId="77777777" w:rsidR="003F108E" w:rsidRPr="00936287" w:rsidRDefault="003F108E" w:rsidP="00936287">
            <w:pPr>
              <w:pStyle w:val="Texto"/>
              <w:spacing w:before="0" w:after="0" w:line="240" w:lineRule="auto"/>
              <w:contextualSpacing/>
              <w:rPr>
                <w:rFonts w:asciiTheme="majorHAnsi" w:hAnsiTheme="majorHAnsi"/>
                <w:sz w:val="24"/>
              </w:rPr>
            </w:pPr>
          </w:p>
        </w:tc>
        <w:tc>
          <w:tcPr>
            <w:tcW w:w="4253" w:type="dxa"/>
            <w:vAlign w:val="center"/>
          </w:tcPr>
          <w:p w14:paraId="146B9F1E" w14:textId="77777777" w:rsidR="003F108E" w:rsidRPr="00936287" w:rsidRDefault="003F108E" w:rsidP="00936287">
            <w:pPr>
              <w:pStyle w:val="Texto"/>
              <w:spacing w:before="0" w:after="0" w:line="240" w:lineRule="auto"/>
              <w:contextualSpacing/>
              <w:rPr>
                <w:rFonts w:asciiTheme="majorHAnsi" w:hAnsiTheme="majorHAnsi"/>
                <w:sz w:val="24"/>
              </w:rPr>
            </w:pPr>
          </w:p>
        </w:tc>
      </w:tr>
      <w:tr w:rsidR="003F108E" w:rsidRPr="00936287" w14:paraId="188B51D0" w14:textId="77777777" w:rsidTr="00BE7E61">
        <w:trPr>
          <w:trHeight w:val="880"/>
          <w:jc w:val="center"/>
        </w:trPr>
        <w:tc>
          <w:tcPr>
            <w:tcW w:w="4867" w:type="dxa"/>
            <w:vAlign w:val="center"/>
          </w:tcPr>
          <w:p w14:paraId="1F386C8E" w14:textId="77777777" w:rsidR="003F108E" w:rsidRPr="00936287" w:rsidRDefault="003F108E" w:rsidP="00936287">
            <w:pPr>
              <w:pStyle w:val="Texto"/>
              <w:spacing w:before="0" w:after="0" w:line="240" w:lineRule="auto"/>
              <w:contextualSpacing/>
              <w:jc w:val="center"/>
              <w:rPr>
                <w:rFonts w:asciiTheme="majorHAnsi" w:hAnsiTheme="majorHAnsi"/>
                <w:b/>
                <w:bCs/>
                <w:sz w:val="24"/>
              </w:rPr>
            </w:pPr>
          </w:p>
        </w:tc>
        <w:tc>
          <w:tcPr>
            <w:tcW w:w="940" w:type="dxa"/>
            <w:vAlign w:val="center"/>
          </w:tcPr>
          <w:p w14:paraId="5F25C86C" w14:textId="03F6AE27" w:rsidR="003F108E" w:rsidRPr="00936287" w:rsidRDefault="008F68DC" w:rsidP="00936287">
            <w:pPr>
              <w:pStyle w:val="Texto"/>
              <w:spacing w:before="0" w:after="0" w:line="240" w:lineRule="auto"/>
              <w:contextualSpacing/>
              <w:rPr>
                <w:rFonts w:asciiTheme="majorHAnsi" w:hAnsiTheme="majorHAnsi"/>
                <w:sz w:val="24"/>
              </w:rPr>
            </w:pPr>
            <w:r w:rsidRPr="00936287">
              <w:rPr>
                <w:rFonts w:asciiTheme="majorHAnsi" w:hAnsiTheme="majorHAnsi"/>
                <w:noProof/>
                <w:sz w:val="24"/>
                <w:lang w:val="es-CR" w:eastAsia="es-CR"/>
              </w:rPr>
              <w:drawing>
                <wp:anchor distT="0" distB="0" distL="114300" distR="114300" simplePos="0" relativeHeight="251653632" behindDoc="1" locked="0" layoutInCell="1" allowOverlap="1" wp14:anchorId="7B02CE82" wp14:editId="39623764">
                  <wp:simplePos x="0" y="0"/>
                  <wp:positionH relativeFrom="margin">
                    <wp:posOffset>-1176020</wp:posOffset>
                  </wp:positionH>
                  <wp:positionV relativeFrom="paragraph">
                    <wp:posOffset>254000</wp:posOffset>
                  </wp:positionV>
                  <wp:extent cx="2519680" cy="390525"/>
                  <wp:effectExtent l="0" t="0" r="0" b="9525"/>
                  <wp:wrapNone/>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1"/>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2519680" cy="390525"/>
                          </a:xfrm>
                          <a:prstGeom prst="rect">
                            <a:avLst/>
                          </a:prstGeom>
                          <a:noFill/>
                        </pic:spPr>
                      </pic:pic>
                    </a:graphicData>
                  </a:graphic>
                  <wp14:sizeRelH relativeFrom="page">
                    <wp14:pctWidth>0</wp14:pctWidth>
                  </wp14:sizeRelH>
                  <wp14:sizeRelV relativeFrom="page">
                    <wp14:pctHeight>0</wp14:pctHeight>
                  </wp14:sizeRelV>
                </wp:anchor>
              </w:drawing>
            </w:r>
          </w:p>
        </w:tc>
        <w:tc>
          <w:tcPr>
            <w:tcW w:w="4253" w:type="dxa"/>
            <w:vAlign w:val="center"/>
          </w:tcPr>
          <w:p w14:paraId="4786C6F4" w14:textId="77777777" w:rsidR="003F108E" w:rsidRPr="00936287" w:rsidRDefault="003F108E" w:rsidP="00936287">
            <w:pPr>
              <w:pStyle w:val="Texto"/>
              <w:spacing w:before="0" w:after="0" w:line="240" w:lineRule="auto"/>
              <w:contextualSpacing/>
              <w:rPr>
                <w:rFonts w:asciiTheme="majorHAnsi" w:hAnsiTheme="majorHAnsi"/>
                <w:sz w:val="24"/>
              </w:rPr>
            </w:pPr>
          </w:p>
        </w:tc>
      </w:tr>
      <w:tr w:rsidR="003F108E" w:rsidRPr="00936287" w14:paraId="39DF2BF5" w14:textId="77777777" w:rsidTr="00BE7E61">
        <w:trPr>
          <w:jc w:val="center"/>
        </w:trPr>
        <w:tc>
          <w:tcPr>
            <w:tcW w:w="10060" w:type="dxa"/>
            <w:gridSpan w:val="3"/>
            <w:vAlign w:val="center"/>
          </w:tcPr>
          <w:p w14:paraId="33CE63DE" w14:textId="1DC0AE98" w:rsidR="003F108E" w:rsidRPr="00936287" w:rsidRDefault="003F108E" w:rsidP="00936287">
            <w:pPr>
              <w:pStyle w:val="Texto"/>
              <w:spacing w:before="0" w:after="0" w:line="240" w:lineRule="auto"/>
              <w:contextualSpacing/>
              <w:jc w:val="center"/>
              <w:rPr>
                <w:rFonts w:asciiTheme="majorHAnsi" w:hAnsiTheme="majorHAnsi"/>
                <w:sz w:val="24"/>
              </w:rPr>
            </w:pPr>
            <w:r w:rsidRPr="00936287">
              <w:rPr>
                <w:rFonts w:asciiTheme="majorHAnsi" w:hAnsiTheme="majorHAnsi"/>
                <w:sz w:val="24"/>
              </w:rPr>
              <w:t>Tomás Soley Pérez</w:t>
            </w:r>
          </w:p>
          <w:p w14:paraId="0FDA042F" w14:textId="77777777" w:rsidR="003F108E" w:rsidRPr="00936287" w:rsidRDefault="003F108E" w:rsidP="00936287">
            <w:pPr>
              <w:pStyle w:val="Texto"/>
              <w:spacing w:before="0" w:after="0" w:line="240" w:lineRule="auto"/>
              <w:contextualSpacing/>
              <w:jc w:val="center"/>
              <w:rPr>
                <w:rFonts w:asciiTheme="majorHAnsi" w:hAnsiTheme="majorHAnsi"/>
                <w:sz w:val="24"/>
              </w:rPr>
            </w:pPr>
            <w:r w:rsidRPr="00936287">
              <w:rPr>
                <w:rFonts w:asciiTheme="majorHAnsi" w:hAnsiTheme="majorHAnsi"/>
                <w:sz w:val="24"/>
              </w:rPr>
              <w:t>Superintendente General</w:t>
            </w:r>
          </w:p>
        </w:tc>
      </w:tr>
      <w:tr w:rsidR="003F108E" w:rsidRPr="00936287" w14:paraId="1E63F034" w14:textId="77777777" w:rsidTr="00BE7E61">
        <w:trPr>
          <w:jc w:val="center"/>
        </w:trPr>
        <w:tc>
          <w:tcPr>
            <w:tcW w:w="10060" w:type="dxa"/>
            <w:gridSpan w:val="3"/>
            <w:vAlign w:val="center"/>
          </w:tcPr>
          <w:p w14:paraId="41A62847" w14:textId="77777777" w:rsidR="003F108E" w:rsidRPr="00936287" w:rsidRDefault="003F108E" w:rsidP="00936287">
            <w:pPr>
              <w:pStyle w:val="Texto"/>
              <w:spacing w:before="0" w:after="0" w:line="240" w:lineRule="auto"/>
              <w:contextualSpacing/>
              <w:jc w:val="center"/>
              <w:rPr>
                <w:rFonts w:asciiTheme="majorHAnsi" w:hAnsiTheme="majorHAnsi"/>
                <w:b/>
                <w:bCs/>
                <w:sz w:val="24"/>
              </w:rPr>
            </w:pPr>
            <w:r w:rsidRPr="00936287">
              <w:rPr>
                <w:rFonts w:asciiTheme="majorHAnsi" w:hAnsiTheme="majorHAnsi"/>
                <w:b/>
                <w:bCs/>
                <w:sz w:val="24"/>
              </w:rPr>
              <w:t>Superintendencia General de Seguros (SUGESE)</w:t>
            </w:r>
          </w:p>
        </w:tc>
      </w:tr>
    </w:tbl>
    <w:p w14:paraId="7AC36764" w14:textId="77777777" w:rsidR="00207AFC" w:rsidRPr="00936287" w:rsidRDefault="00207AFC" w:rsidP="00936287">
      <w:pPr>
        <w:jc w:val="both"/>
        <w:rPr>
          <w:rFonts w:asciiTheme="majorHAnsi" w:eastAsia="Calibri" w:hAnsiTheme="majorHAnsi" w:cs="Arial"/>
          <w:szCs w:val="24"/>
          <w:lang w:eastAsia="en-US"/>
        </w:rPr>
      </w:pPr>
    </w:p>
    <w:sectPr w:rsidR="00207AFC" w:rsidRPr="00936287" w:rsidSect="008F68DC">
      <w:headerReference w:type="even" r:id="rId15"/>
      <w:headerReference w:type="default" r:id="rId16"/>
      <w:footerReference w:type="even" r:id="rId17"/>
      <w:footerReference w:type="default" r:id="rId18"/>
      <w:headerReference w:type="first" r:id="rId19"/>
      <w:footerReference w:type="first" r:id="rId20"/>
      <w:pgSz w:w="12240" w:h="15840" w:code="119"/>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740CC86" w14:textId="77777777" w:rsidR="00F640F8" w:rsidRDefault="00F640F8" w:rsidP="00207AFC">
      <w:r>
        <w:separator/>
      </w:r>
    </w:p>
  </w:endnote>
  <w:endnote w:type="continuationSeparator" w:id="0">
    <w:p w14:paraId="58B041EA" w14:textId="77777777" w:rsidR="00F640F8" w:rsidRDefault="00F640F8" w:rsidP="00207AF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Franklin Gothic Book">
    <w:panose1 w:val="020B0503020102020204"/>
    <w:charset w:val="00"/>
    <w:family w:val="swiss"/>
    <w:pitch w:val="variable"/>
    <w:sig w:usb0="00000287" w:usb1="00000000" w:usb2="00000000" w:usb3="00000000" w:csb0="0000009F" w:csb1="00000000"/>
  </w:font>
  <w:font w:name="TimesNewRoman,Bold">
    <w:altName w:val="Times New Roman"/>
    <w:panose1 w:val="00000000000000000000"/>
    <w:charset w:val="00"/>
    <w:family w:val="auto"/>
    <w:notTrueType/>
    <w:pitch w:val="default"/>
    <w:sig w:usb0="00000003" w:usb1="00000000" w:usb2="00000000" w:usb3="00000000" w:csb0="00000001" w:csb1="00000000"/>
  </w:font>
  <w:font w:name="TimesNewRoman">
    <w:altName w:val="Times New Roman"/>
    <w:panose1 w:val="00000000000000000000"/>
    <w:charset w:val="00"/>
    <w:family w:val="auto"/>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5A3474" w14:textId="77777777" w:rsidR="000E730B" w:rsidRDefault="000E730B">
    <w:pPr>
      <w:pStyle w:val="Piedepgina"/>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EBD1A0" w14:textId="7FE7A5EF" w:rsidR="00FF7315" w:rsidRDefault="00FF7315" w:rsidP="008F68DC">
    <w:pPr>
      <w:pStyle w:val="Piepagina"/>
      <w:pBdr>
        <w:top w:val="single" w:sz="4" w:space="1" w:color="auto"/>
      </w:pBdr>
      <w:jc w:val="center"/>
      <w:rPr>
        <w:rFonts w:asciiTheme="majorHAnsi" w:hAnsiTheme="majorHAnsi"/>
        <w:sz w:val="20"/>
        <w:szCs w:val="20"/>
      </w:rPr>
    </w:pPr>
    <w:r w:rsidRPr="008F68DC">
      <w:rPr>
        <w:rFonts w:asciiTheme="majorHAnsi" w:hAnsiTheme="majorHAnsi"/>
        <w:sz w:val="20"/>
        <w:szCs w:val="20"/>
      </w:rPr>
      <w:t>Edificio ODM. Barrio Tournón, Avenida 17, Calle 3ª</w:t>
    </w:r>
  </w:p>
  <w:p w14:paraId="3E74FF18" w14:textId="6D3C30A0" w:rsidR="008F68DC" w:rsidRPr="00F30D82" w:rsidRDefault="008F68DC" w:rsidP="008F68DC">
    <w:pPr>
      <w:pStyle w:val="Piepagina"/>
      <w:pBdr>
        <w:top w:val="single" w:sz="4" w:space="1" w:color="auto"/>
      </w:pBdr>
      <w:jc w:val="center"/>
      <w:rPr>
        <w:rFonts w:asciiTheme="majorHAnsi" w:hAnsiTheme="majorHAnsi"/>
      </w:rPr>
    </w:pPr>
    <w:r w:rsidRPr="008F68DC">
      <w:rPr>
        <w:rFonts w:asciiTheme="majorHAnsi" w:hAnsiTheme="majorHAnsi"/>
        <w:noProof/>
        <w:sz w:val="20"/>
        <w:szCs w:val="20"/>
        <w:lang w:val="es-CR" w:eastAsia="es-CR"/>
      </w:rPr>
      <mc:AlternateContent>
        <mc:Choice Requires="wps">
          <w:drawing>
            <wp:anchor distT="0" distB="0" distL="114300" distR="114300" simplePos="0" relativeHeight="251674624" behindDoc="0" locked="0" layoutInCell="1" allowOverlap="1" wp14:anchorId="57CA3EFD" wp14:editId="50EC6A43">
              <wp:simplePos x="0" y="0"/>
              <wp:positionH relativeFrom="column">
                <wp:posOffset>-74295</wp:posOffset>
              </wp:positionH>
              <wp:positionV relativeFrom="paragraph">
                <wp:posOffset>151130</wp:posOffset>
              </wp:positionV>
              <wp:extent cx="2115820" cy="409575"/>
              <wp:effectExtent l="0" t="0" r="0" b="9525"/>
              <wp:wrapNone/>
              <wp:docPr id="5" name="Text Box 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15820" cy="409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935973A" w14:textId="77777777" w:rsidR="008F68DC" w:rsidRPr="007B7BCB" w:rsidRDefault="008F68DC" w:rsidP="008F68DC">
                          <w:pPr>
                            <w:pStyle w:val="Piepagina"/>
                            <w:rPr>
                              <w:rFonts w:asciiTheme="majorHAnsi" w:hAnsiTheme="majorHAnsi"/>
                              <w:sz w:val="20"/>
                              <w:szCs w:val="20"/>
                            </w:rPr>
                          </w:pPr>
                          <w:r w:rsidRPr="007B7BCB">
                            <w:rPr>
                              <w:rFonts w:asciiTheme="majorHAnsi" w:hAnsiTheme="majorHAnsi"/>
                              <w:sz w:val="20"/>
                              <w:szCs w:val="20"/>
                            </w:rPr>
                            <w:t>Tel: (506) 2243-4848 (SUGEF)</w:t>
                          </w:r>
                        </w:p>
                        <w:p w14:paraId="0642E18A" w14:textId="77777777" w:rsidR="008F68DC" w:rsidRPr="007B7BCB" w:rsidRDefault="008F68DC" w:rsidP="008F68DC">
                          <w:pPr>
                            <w:pStyle w:val="Piepagina"/>
                            <w:rPr>
                              <w:rFonts w:asciiTheme="majorHAnsi" w:hAnsiTheme="majorHAnsi"/>
                              <w:sz w:val="20"/>
                              <w:szCs w:val="20"/>
                            </w:rPr>
                          </w:pPr>
                          <w:r w:rsidRPr="007B7BCB">
                            <w:rPr>
                              <w:rFonts w:asciiTheme="majorHAnsi" w:hAnsiTheme="majorHAnsi"/>
                              <w:sz w:val="20"/>
                              <w:szCs w:val="20"/>
                            </w:rPr>
                            <w:t>Tel. (506) 2243-4400 (SUPEN)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57CA3EFD" id="_x0000_t202" coordsize="21600,21600" o:spt="202" path="m,l,21600r21600,l21600,xe">
              <v:stroke joinstyle="miter"/>
              <v:path gradientshapeok="t" o:connecttype="rect"/>
            </v:shapetype>
            <v:shape id="Text Box 8" o:spid="_x0000_s1026" type="#_x0000_t202" style="position:absolute;left:0;text-align:left;margin-left:-5.85pt;margin-top:11.9pt;width:166.6pt;height:32.25pt;z-index:2516746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Prel3wEAAKEDAAAOAAAAZHJzL2Uyb0RvYy54bWysU9tu2zAMfR+wfxD0vtgOkrU14hRdiw4D&#10;ugvQ7QNkWbKF2aJGKbGzrx8lp2m2vhV7ESSSPjznkN5cT0PP9gq9AVvxYpFzpqyExti24j++37+7&#10;5MwHYRvRg1UVPyjPr7dv32xGV6oldNA3ChmBWF+OruJdCK7MMi87NQi/AKcsJTXgIAI9sc0aFCOh&#10;D322zPP32QjYOASpvKfo3Zzk24SvtZLhq9ZeBdZXnLiFdGI663hm240oWxSuM/JIQ7yCxSCMpaYn&#10;qDsRBNuheQE1GIngQYeFhCEDrY1USQOpKfJ/1Dx2wqmkhczx7mST/3+w8sv+0X1DFqYPMNEAkwjv&#10;HkD+9MzCbSdsq24QYeyUaKhxES3LRufL46fRal/6CFKPn6GhIYtdgAQ0aRyiK6STEToN4HAyXU2B&#10;SQoui2J9uaSUpNwqv1pfrFMLUT597dCHjwoGFi8VRxpqQhf7Bx8iG1E+lcRmFu5N36fB9vavABXG&#10;SGIfCc/Uw1RPVB1V1NAcSAfCvCe013TpAH9zNtKOVNz/2glUnPWfLHlxVaxWcanSY7W+iCrwPFOf&#10;Z4SVBFXxwNl8vQ3zIu4cmrajTrP7Fm7IP22StGdWR960B0nxcWfjop2/U9Xzn7X9AwAA//8DAFBL&#10;AwQUAAYACAAAACEASMbddN4AAAAJAQAADwAAAGRycy9kb3ducmV2LnhtbEyPwU7DMBBE70j8g7VI&#10;3Fo7CaUhZFMhEFdQC0Xi5sZuEhGvo9htwt+znOC42qeZN+Vmdr042zF0nhCSpQJhqfamowbh/e15&#10;kYMIUZPRvSeL8G0DbKrLi1IXxk+0teddbASHUCg0QhvjUEgZ6tY6HZZ+sMS/ox+djnyOjTSjnjjc&#10;9TJV6lY63RE3tHqwj62tv3Ynh7B/OX5+3KjX5smthsnPSpK7k4jXV/PDPYho5/gHw68+q0PFTgd/&#10;IhNEj7BIkjWjCGnGExjI0mQF4oCQ5xnIqpT/F1Q/AAAA//8DAFBLAQItABQABgAIAAAAIQC2gziS&#10;/gAAAOEBAAATAAAAAAAAAAAAAAAAAAAAAABbQ29udGVudF9UeXBlc10ueG1sUEsBAi0AFAAGAAgA&#10;AAAhADj9If/WAAAAlAEAAAsAAAAAAAAAAAAAAAAALwEAAF9yZWxzLy5yZWxzUEsBAi0AFAAGAAgA&#10;AAAhANg+t6XfAQAAoQMAAA4AAAAAAAAAAAAAAAAALgIAAGRycy9lMm9Eb2MueG1sUEsBAi0AFAAG&#10;AAgAAAAhAEjG3XTeAAAACQEAAA8AAAAAAAAAAAAAAAAAOQQAAGRycy9kb3ducmV2LnhtbFBLBQYA&#10;AAAABAAEAPMAAABEBQAAAAA=&#10;" filled="f" stroked="f">
              <v:textbox>
                <w:txbxContent>
                  <w:p w14:paraId="3935973A" w14:textId="77777777" w:rsidR="008F68DC" w:rsidRPr="007B7BCB" w:rsidRDefault="008F68DC" w:rsidP="008F68DC">
                    <w:pPr>
                      <w:pStyle w:val="Piepagina"/>
                      <w:rPr>
                        <w:rFonts w:asciiTheme="majorHAnsi" w:hAnsiTheme="majorHAnsi"/>
                        <w:sz w:val="20"/>
                        <w:szCs w:val="20"/>
                      </w:rPr>
                    </w:pPr>
                    <w:r w:rsidRPr="007B7BCB">
                      <w:rPr>
                        <w:rFonts w:asciiTheme="majorHAnsi" w:hAnsiTheme="majorHAnsi"/>
                        <w:sz w:val="20"/>
                        <w:szCs w:val="20"/>
                      </w:rPr>
                      <w:t>Tel: (506) 2243-4848 (SUGEF)</w:t>
                    </w:r>
                  </w:p>
                  <w:p w14:paraId="0642E18A" w14:textId="77777777" w:rsidR="008F68DC" w:rsidRPr="007B7BCB" w:rsidRDefault="008F68DC" w:rsidP="008F68DC">
                    <w:pPr>
                      <w:pStyle w:val="Piepagina"/>
                      <w:rPr>
                        <w:rFonts w:asciiTheme="majorHAnsi" w:hAnsiTheme="majorHAnsi"/>
                        <w:sz w:val="20"/>
                        <w:szCs w:val="20"/>
                      </w:rPr>
                    </w:pPr>
                    <w:r w:rsidRPr="007B7BCB">
                      <w:rPr>
                        <w:rFonts w:asciiTheme="majorHAnsi" w:hAnsiTheme="majorHAnsi"/>
                        <w:sz w:val="20"/>
                        <w:szCs w:val="20"/>
                      </w:rPr>
                      <w:t>Tel. (506) 2243-4400 (SUPEN)</w:t>
                    </w:r>
                  </w:p>
                </w:txbxContent>
              </v:textbox>
            </v:shape>
          </w:pict>
        </mc:Fallback>
      </mc:AlternateContent>
    </w:r>
  </w:p>
  <w:p w14:paraId="0BCDC4A2" w14:textId="39226A8E" w:rsidR="008F68DC" w:rsidRPr="00F30D82" w:rsidRDefault="008F68DC" w:rsidP="008F68DC">
    <w:pPr>
      <w:pStyle w:val="Piepagina"/>
      <w:pBdr>
        <w:top w:val="single" w:sz="4" w:space="1" w:color="auto"/>
      </w:pBdr>
      <w:jc w:val="center"/>
      <w:rPr>
        <w:rFonts w:asciiTheme="majorHAnsi" w:hAnsiTheme="majorHAnsi"/>
      </w:rPr>
    </w:pPr>
    <w:r w:rsidRPr="00F30D82">
      <w:rPr>
        <w:rFonts w:asciiTheme="majorHAnsi" w:hAnsiTheme="majorHAnsi"/>
        <w:noProof/>
        <w:lang w:val="es-CR" w:eastAsia="es-CR"/>
      </w:rPr>
      <mc:AlternateContent>
        <mc:Choice Requires="wps">
          <w:drawing>
            <wp:anchor distT="0" distB="0" distL="114300" distR="114300" simplePos="0" relativeHeight="251672576" behindDoc="0" locked="0" layoutInCell="1" allowOverlap="1" wp14:anchorId="2B5C1E50" wp14:editId="198941C8">
              <wp:simplePos x="0" y="0"/>
              <wp:positionH relativeFrom="margin">
                <wp:align>right</wp:align>
              </wp:positionH>
              <wp:positionV relativeFrom="paragraph">
                <wp:posOffset>9525</wp:posOffset>
              </wp:positionV>
              <wp:extent cx="2057400" cy="390525"/>
              <wp:effectExtent l="0" t="0" r="0" b="9525"/>
              <wp:wrapNone/>
              <wp:docPr id="1" name="Text Box 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057400"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486B97F" w14:textId="2840A51D" w:rsidR="00FF7315" w:rsidRPr="007B7BCB" w:rsidRDefault="00FF7315" w:rsidP="00FF7315">
                          <w:pPr>
                            <w:pStyle w:val="Piepagina"/>
                            <w:rPr>
                              <w:rFonts w:asciiTheme="majorHAnsi" w:hAnsiTheme="majorHAnsi"/>
                              <w:sz w:val="20"/>
                              <w:szCs w:val="20"/>
                            </w:rPr>
                          </w:pPr>
                          <w:r w:rsidRPr="007B7BCB">
                            <w:rPr>
                              <w:rFonts w:asciiTheme="majorHAnsi" w:hAnsiTheme="majorHAnsi"/>
                              <w:sz w:val="20"/>
                              <w:szCs w:val="20"/>
                            </w:rPr>
                            <w:t>Tel. (506) 2243-5108 (SUGESE)</w:t>
                          </w:r>
                        </w:p>
                        <w:p w14:paraId="6EDD0B1C" w14:textId="2FEC0BF4" w:rsidR="00FF7315" w:rsidRPr="007B7BCB" w:rsidRDefault="00FF7315" w:rsidP="00FF7315">
                          <w:pPr>
                            <w:pStyle w:val="Piepagina"/>
                            <w:rPr>
                              <w:rFonts w:asciiTheme="majorHAnsi" w:hAnsiTheme="majorHAnsi"/>
                              <w:sz w:val="20"/>
                              <w:szCs w:val="20"/>
                            </w:rPr>
                          </w:pPr>
                          <w:r w:rsidRPr="007B7BCB">
                            <w:rPr>
                              <w:rFonts w:asciiTheme="majorHAnsi" w:hAnsiTheme="majorHAnsi"/>
                              <w:sz w:val="20"/>
                              <w:szCs w:val="20"/>
                            </w:rPr>
                            <w:t>Tel. (506) 2243-</w:t>
                          </w:r>
                          <w:r w:rsidR="0017168D" w:rsidRPr="007B7BCB">
                            <w:rPr>
                              <w:rFonts w:asciiTheme="majorHAnsi" w:hAnsiTheme="majorHAnsi"/>
                              <w:sz w:val="20"/>
                              <w:szCs w:val="20"/>
                            </w:rPr>
                            <w:t>4700</w:t>
                          </w:r>
                          <w:r w:rsidRPr="007B7BCB">
                            <w:rPr>
                              <w:rFonts w:asciiTheme="majorHAnsi" w:hAnsiTheme="majorHAnsi"/>
                              <w:sz w:val="20"/>
                              <w:szCs w:val="20"/>
                            </w:rPr>
                            <w:t xml:space="preserve"> (SUGEVAL)</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2B5C1E50" id="_x0000_s1027" type="#_x0000_t202" style="position:absolute;left:0;text-align:left;margin-left:110.8pt;margin-top:.75pt;width:162pt;height:30.75pt;z-index:251672576;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0yM4gEAAKgDAAAOAAAAZHJzL2Uyb0RvYy54bWysU9tu2zAMfR+wfxD0vtjxknU14hRdiw4D&#10;ugvQ9QNkWYqF2aJGKbGzrx8lu2m2vRV7EURSPjznkN5cjX3HDgq9AVvx5SLnTFkJjbG7ij9+v3vz&#10;njMfhG1EB1ZV/Kg8v9q+frUZXKkKaKFrFDICsb4cXMXbEFyZZV62qhd+AU5ZKmrAXgQKcZc1KAZC&#10;77usyPN32QDYOASpvKfs7VTk24SvtZLhq9ZeBdZVnLiFdGI663hm240odyhca+RMQ7yARS+MpaYn&#10;qFsRBNuj+QeqNxLBgw4LCX0GWhupkgZSs8z/UvPQCqeSFjLHu5NN/v/Byi+HB/cNWRg/wEgDTCK8&#10;uwf5wzMLN62wO3WNCEOrREONl9GybHC+nD+NVvvSR5B6+AwNDVnsAySgUWMfXSGdjNBpAMeT6WoM&#10;TFKyyNcXq5xKkmpvL/N1sU4tRPn0tUMfPiroWbxUHGmoCV0c7n2IbET59CQ2s3Bnui4NtrN/JOhh&#10;zCT2kfBEPYz1yEwzS4tiamiOJAdhWhdab7q0gL84G2hVKu5/7gUqzrpPliy5XK5WcbdSsFpfFBTg&#10;eaU+rwgrCarigbPpehOmfdw7NLuWOk1DsHBNNmqTFD6zmunTOiTh8+rGfTuP06vnH2z7GwAA//8D&#10;AFBLAwQUAAYACAAAACEAqzFtrdkAAAAFAQAADwAAAGRycy9kb3ducmV2LnhtbEyPS0/DMBCE70j9&#10;D9ZW4kbX9CUIcSoE4kpFeUjc3HibRMTrKHab8O/ZnuhxdlYz3+Sb0bfqRH1sAhu4nWlQxGVwDVcG&#10;Pt5fbu5AxWTZ2TYwGfilCJticpXbzIWB3+i0S5WSEI6ZNVCn1GWIsazJ2zgLHbF4h9B7m0T2Fbre&#10;DhLuW5xrvUZvG5aG2nb0VFP5szt6A5+vh++vpd5Wz37VDWHUyP4ejbmejo8PoBKN6f8ZzviCDoUw&#10;7cORXVStARmS5LoCJeZivhS9N7BeaMAix0v64g8AAP//AwBQSwECLQAUAAYACAAAACEAtoM4kv4A&#10;AADhAQAAEwAAAAAAAAAAAAAAAAAAAAAAW0NvbnRlbnRfVHlwZXNdLnhtbFBLAQItABQABgAIAAAA&#10;IQA4/SH/1gAAAJQBAAALAAAAAAAAAAAAAAAAAC8BAABfcmVscy8ucmVsc1BLAQItABQABgAIAAAA&#10;IQAG50yM4gEAAKgDAAAOAAAAAAAAAAAAAAAAAC4CAABkcnMvZTJvRG9jLnhtbFBLAQItABQABgAI&#10;AAAAIQCrMW2t2QAAAAUBAAAPAAAAAAAAAAAAAAAAADwEAABkcnMvZG93bnJldi54bWxQSwUGAAAA&#10;AAQABADzAAAAQgUAAAAA&#10;" filled="f" stroked="f">
              <v:textbox>
                <w:txbxContent>
                  <w:p w14:paraId="0486B97F" w14:textId="2840A51D" w:rsidR="00FF7315" w:rsidRPr="007B7BCB" w:rsidRDefault="00FF7315" w:rsidP="00FF7315">
                    <w:pPr>
                      <w:pStyle w:val="Piepagina"/>
                      <w:rPr>
                        <w:rFonts w:asciiTheme="majorHAnsi" w:hAnsiTheme="majorHAnsi"/>
                        <w:sz w:val="20"/>
                        <w:szCs w:val="20"/>
                      </w:rPr>
                    </w:pPr>
                    <w:r w:rsidRPr="007B7BCB">
                      <w:rPr>
                        <w:rFonts w:asciiTheme="majorHAnsi" w:hAnsiTheme="majorHAnsi"/>
                        <w:sz w:val="20"/>
                        <w:szCs w:val="20"/>
                      </w:rPr>
                      <w:t>Tel. (506) 2243-5108 (SUGESE)</w:t>
                    </w:r>
                  </w:p>
                  <w:p w14:paraId="6EDD0B1C" w14:textId="2FEC0BF4" w:rsidR="00FF7315" w:rsidRPr="007B7BCB" w:rsidRDefault="00FF7315" w:rsidP="00FF7315">
                    <w:pPr>
                      <w:pStyle w:val="Piepagina"/>
                      <w:rPr>
                        <w:rFonts w:asciiTheme="majorHAnsi" w:hAnsiTheme="majorHAnsi"/>
                        <w:sz w:val="20"/>
                        <w:szCs w:val="20"/>
                      </w:rPr>
                    </w:pPr>
                    <w:r w:rsidRPr="007B7BCB">
                      <w:rPr>
                        <w:rFonts w:asciiTheme="majorHAnsi" w:hAnsiTheme="majorHAnsi"/>
                        <w:sz w:val="20"/>
                        <w:szCs w:val="20"/>
                      </w:rPr>
                      <w:t>Tel. (506) 2243-</w:t>
                    </w:r>
                    <w:r w:rsidR="0017168D" w:rsidRPr="007B7BCB">
                      <w:rPr>
                        <w:rFonts w:asciiTheme="majorHAnsi" w:hAnsiTheme="majorHAnsi"/>
                        <w:sz w:val="20"/>
                        <w:szCs w:val="20"/>
                      </w:rPr>
                      <w:t>4700</w:t>
                    </w:r>
                    <w:r w:rsidRPr="007B7BCB">
                      <w:rPr>
                        <w:rFonts w:asciiTheme="majorHAnsi" w:hAnsiTheme="majorHAnsi"/>
                        <w:sz w:val="20"/>
                        <w:szCs w:val="20"/>
                      </w:rPr>
                      <w:t xml:space="preserve"> (SUGEVAL)</w:t>
                    </w:r>
                  </w:p>
                </w:txbxContent>
              </v:textbox>
              <w10:wrap anchorx="margin"/>
            </v:shape>
          </w:pict>
        </mc:Fallback>
      </mc:AlternateContent>
    </w:r>
  </w:p>
  <w:p w14:paraId="5CF42915" w14:textId="2332BF2D" w:rsidR="008F68DC" w:rsidRPr="00F30D82" w:rsidRDefault="008F68DC" w:rsidP="008F68DC">
    <w:pPr>
      <w:pStyle w:val="Piepagina"/>
      <w:pBdr>
        <w:top w:val="single" w:sz="4" w:space="1" w:color="auto"/>
      </w:pBdr>
      <w:jc w:val="center"/>
      <w:rPr>
        <w:rFonts w:asciiTheme="majorHAnsi" w:hAnsiTheme="majorHAnsi"/>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71BBBE" w14:textId="77777777" w:rsidR="000E730B" w:rsidRDefault="000E730B">
    <w:pPr>
      <w:pStyle w:val="Piedepgina"/>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78395C6" w14:textId="77777777" w:rsidR="00F640F8" w:rsidRDefault="00F640F8" w:rsidP="00207AFC">
      <w:r>
        <w:separator/>
      </w:r>
    </w:p>
  </w:footnote>
  <w:footnote w:type="continuationSeparator" w:id="0">
    <w:p w14:paraId="1BA3B3AB" w14:textId="77777777" w:rsidR="00F640F8" w:rsidRDefault="00F640F8" w:rsidP="00207AFC">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CCBE88" w14:textId="77777777" w:rsidR="000E730B" w:rsidRDefault="000E730B">
    <w:pPr>
      <w:pStyle w:val="Encabezad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120BC0" w14:textId="4E231FA1" w:rsidR="00495335" w:rsidRPr="00570FDA" w:rsidRDefault="00495335" w:rsidP="00570FDA">
    <w:pPr>
      <w:pStyle w:val="Encabezado"/>
      <w:jc w:val="both"/>
      <w:rPr>
        <w:rFonts w:asciiTheme="majorHAnsi" w:hAnsiTheme="majorHAnsi"/>
        <w:sz w:val="24"/>
        <w:szCs w:val="24"/>
      </w:rPr>
    </w:pPr>
  </w:p>
  <w:tbl>
    <w:tblPr>
      <w:tblStyle w:val="Tablaconcuadrcula"/>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159"/>
      <w:gridCol w:w="2159"/>
      <w:gridCol w:w="2159"/>
      <w:gridCol w:w="2159"/>
    </w:tblGrid>
    <w:tr w:rsidR="00570FDA" w14:paraId="46DDB27B" w14:textId="77777777" w:rsidTr="00570FDA">
      <w:trPr>
        <w:trHeight w:val="843"/>
        <w:jc w:val="center"/>
      </w:trPr>
      <w:tc>
        <w:tcPr>
          <w:tcW w:w="2159" w:type="dxa"/>
          <w:vAlign w:val="center"/>
        </w:tcPr>
        <w:p w14:paraId="345EE5F8" w14:textId="0701CBC6" w:rsidR="00570FDA" w:rsidRDefault="00570FDA" w:rsidP="00570FDA">
          <w:pPr>
            <w:pStyle w:val="Encabezado"/>
            <w:jc w:val="center"/>
            <w:rPr>
              <w:rFonts w:asciiTheme="majorHAnsi" w:hAnsiTheme="majorHAnsi"/>
              <w:sz w:val="24"/>
              <w:szCs w:val="24"/>
            </w:rPr>
          </w:pPr>
          <w:r w:rsidRPr="00570FDA">
            <w:rPr>
              <w:rFonts w:asciiTheme="majorHAnsi" w:hAnsiTheme="majorHAnsi"/>
              <w:noProof/>
              <w:sz w:val="24"/>
              <w:szCs w:val="24"/>
            </w:rPr>
            <w:drawing>
              <wp:anchor distT="0" distB="0" distL="114300" distR="114300" simplePos="0" relativeHeight="251664384" behindDoc="1" locked="0" layoutInCell="1" allowOverlap="1" wp14:anchorId="6AF328D1" wp14:editId="27D2E633">
                <wp:simplePos x="0" y="0"/>
                <wp:positionH relativeFrom="column">
                  <wp:posOffset>200025</wp:posOffset>
                </wp:positionH>
                <wp:positionV relativeFrom="paragraph">
                  <wp:posOffset>-7620</wp:posOffset>
                </wp:positionV>
                <wp:extent cx="952500" cy="308610"/>
                <wp:effectExtent l="0" t="0" r="0" b="0"/>
                <wp:wrapNone/>
                <wp:docPr id="70" name="Imagen 70" descr="logo_suge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logo_sugef"/>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952500" cy="308610"/>
                        </a:xfrm>
                        <a:prstGeom prst="rect">
                          <a:avLst/>
                        </a:prstGeom>
                        <a:noFill/>
                        <a:ln>
                          <a:noFill/>
                        </a:ln>
                      </pic:spPr>
                    </pic:pic>
                  </a:graphicData>
                </a:graphic>
                <wp14:sizeRelH relativeFrom="margin">
                  <wp14:pctWidth>0</wp14:pctWidth>
                </wp14:sizeRelH>
                <wp14:sizeRelV relativeFrom="margin">
                  <wp14:pctHeight>0</wp14:pctHeight>
                </wp14:sizeRelV>
              </wp:anchor>
            </w:drawing>
          </w:r>
        </w:p>
      </w:tc>
      <w:tc>
        <w:tcPr>
          <w:tcW w:w="2159" w:type="dxa"/>
          <w:vAlign w:val="center"/>
        </w:tcPr>
        <w:p w14:paraId="37A91F94" w14:textId="324629E2" w:rsidR="00570FDA" w:rsidRDefault="00570FDA" w:rsidP="00570FDA">
          <w:pPr>
            <w:pStyle w:val="Encabezado"/>
            <w:jc w:val="center"/>
            <w:rPr>
              <w:rFonts w:asciiTheme="majorHAnsi" w:hAnsiTheme="majorHAnsi"/>
              <w:sz w:val="24"/>
              <w:szCs w:val="24"/>
            </w:rPr>
          </w:pPr>
          <w:r w:rsidRPr="00570FDA">
            <w:rPr>
              <w:rFonts w:asciiTheme="majorHAnsi" w:hAnsiTheme="majorHAnsi"/>
              <w:noProof/>
              <w:sz w:val="24"/>
              <w:szCs w:val="24"/>
            </w:rPr>
            <w:drawing>
              <wp:anchor distT="0" distB="0" distL="114300" distR="114300" simplePos="0" relativeHeight="251666432" behindDoc="1" locked="0" layoutInCell="1" allowOverlap="1" wp14:anchorId="48C1A076" wp14:editId="0A7554AE">
                <wp:simplePos x="0" y="0"/>
                <wp:positionH relativeFrom="margin">
                  <wp:posOffset>226695</wp:posOffset>
                </wp:positionH>
                <wp:positionV relativeFrom="paragraph">
                  <wp:posOffset>11430</wp:posOffset>
                </wp:positionV>
                <wp:extent cx="789305" cy="400050"/>
                <wp:effectExtent l="0" t="0" r="0" b="0"/>
                <wp:wrapNone/>
                <wp:docPr id="2" name="Imagen 2" descr="logo sugese reducido.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1 Imagen" descr="logo sugese reducido.jpg"/>
                        <pic:cNvPicPr>
                          <a:picLocks noChangeAspect="1" noChangeArrowheads="1"/>
                        </pic:cNvPicPr>
                      </pic:nvPicPr>
                      <pic:blipFill>
                        <a:blip r:embed="rId2" cstate="print">
                          <a:extLst>
                            <a:ext uri="{28A0092B-C50C-407E-A947-70E740481C1C}">
                              <a14:useLocalDpi xmlns:a14="http://schemas.microsoft.com/office/drawing/2010/main" val="0"/>
                            </a:ext>
                          </a:extLst>
                        </a:blip>
                        <a:srcRect/>
                        <a:stretch>
                          <a:fillRect/>
                        </a:stretch>
                      </pic:blipFill>
                      <pic:spPr bwMode="auto">
                        <a:xfrm>
                          <a:off x="0" y="0"/>
                          <a:ext cx="789305" cy="400050"/>
                        </a:xfrm>
                        <a:prstGeom prst="rect">
                          <a:avLst/>
                        </a:prstGeom>
                        <a:noFill/>
                        <a:ln>
                          <a:noFill/>
                        </a:ln>
                      </pic:spPr>
                    </pic:pic>
                  </a:graphicData>
                </a:graphic>
                <wp14:sizeRelH relativeFrom="page">
                  <wp14:pctWidth>0</wp14:pctWidth>
                </wp14:sizeRelH>
                <wp14:sizeRelV relativeFrom="page">
                  <wp14:pctHeight>0</wp14:pctHeight>
                </wp14:sizeRelV>
              </wp:anchor>
            </w:drawing>
          </w:r>
        </w:p>
      </w:tc>
      <w:tc>
        <w:tcPr>
          <w:tcW w:w="2159" w:type="dxa"/>
          <w:vAlign w:val="center"/>
        </w:tcPr>
        <w:p w14:paraId="6E2D4B5A" w14:textId="1FA26400" w:rsidR="00570FDA" w:rsidRDefault="00570FDA" w:rsidP="00570FDA">
          <w:pPr>
            <w:pStyle w:val="Encabezado"/>
            <w:jc w:val="center"/>
            <w:rPr>
              <w:rFonts w:asciiTheme="majorHAnsi" w:hAnsiTheme="majorHAnsi"/>
              <w:sz w:val="24"/>
              <w:szCs w:val="24"/>
            </w:rPr>
          </w:pPr>
          <w:r w:rsidRPr="00570FDA">
            <w:rPr>
              <w:rFonts w:asciiTheme="majorHAnsi" w:hAnsiTheme="majorHAnsi"/>
              <w:noProof/>
              <w:sz w:val="24"/>
              <w:szCs w:val="24"/>
            </w:rPr>
            <w:drawing>
              <wp:anchor distT="0" distB="0" distL="114300" distR="114300" simplePos="0" relativeHeight="251668480" behindDoc="1" locked="0" layoutInCell="1" allowOverlap="1" wp14:anchorId="33E319E9" wp14:editId="75B9B1B6">
                <wp:simplePos x="0" y="0"/>
                <wp:positionH relativeFrom="column">
                  <wp:posOffset>104775</wp:posOffset>
                </wp:positionH>
                <wp:positionV relativeFrom="paragraph">
                  <wp:posOffset>36195</wp:posOffset>
                </wp:positionV>
                <wp:extent cx="1047750" cy="342900"/>
                <wp:effectExtent l="0" t="0" r="0" b="0"/>
                <wp:wrapNone/>
                <wp:docPr id="72" name="Imagen 72" descr="Logo-Sugeval-Pequeñ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Logo-Sugeval-Pequeño"/>
                        <pic:cNvPicPr>
                          <a:picLocks noChangeAspect="1" noChangeArrowheads="1"/>
                        </pic:cNvPicPr>
                      </pic:nvPicPr>
                      <pic:blipFill>
                        <a:blip r:embed="rId3" cstate="print">
                          <a:extLst>
                            <a:ext uri="{28A0092B-C50C-407E-A947-70E740481C1C}">
                              <a14:useLocalDpi xmlns:a14="http://schemas.microsoft.com/office/drawing/2010/main" val="0"/>
                            </a:ext>
                          </a:extLst>
                        </a:blip>
                        <a:srcRect/>
                        <a:stretch>
                          <a:fillRect/>
                        </a:stretch>
                      </pic:blipFill>
                      <pic:spPr bwMode="auto">
                        <a:xfrm>
                          <a:off x="0" y="0"/>
                          <a:ext cx="1047750" cy="342900"/>
                        </a:xfrm>
                        <a:prstGeom prst="rect">
                          <a:avLst/>
                        </a:prstGeom>
                        <a:noFill/>
                        <a:ln>
                          <a:noFill/>
                        </a:ln>
                      </pic:spPr>
                    </pic:pic>
                  </a:graphicData>
                </a:graphic>
                <wp14:sizeRelH relativeFrom="page">
                  <wp14:pctWidth>0</wp14:pctWidth>
                </wp14:sizeRelH>
                <wp14:sizeRelV relativeFrom="page">
                  <wp14:pctHeight>0</wp14:pctHeight>
                </wp14:sizeRelV>
              </wp:anchor>
            </w:drawing>
          </w:r>
        </w:p>
      </w:tc>
      <w:tc>
        <w:tcPr>
          <w:tcW w:w="2159" w:type="dxa"/>
          <w:vAlign w:val="center"/>
        </w:tcPr>
        <w:p w14:paraId="5AB0ACB0" w14:textId="5D5DE832" w:rsidR="00570FDA" w:rsidRDefault="00570FDA" w:rsidP="00570FDA">
          <w:pPr>
            <w:pStyle w:val="Encabezado"/>
            <w:jc w:val="center"/>
            <w:rPr>
              <w:rFonts w:asciiTheme="majorHAnsi" w:hAnsiTheme="majorHAnsi"/>
              <w:sz w:val="24"/>
              <w:szCs w:val="24"/>
            </w:rPr>
          </w:pPr>
          <w:r w:rsidRPr="00570FDA">
            <w:rPr>
              <w:rFonts w:asciiTheme="majorHAnsi" w:hAnsiTheme="majorHAnsi"/>
              <w:noProof/>
              <w:sz w:val="24"/>
              <w:szCs w:val="24"/>
            </w:rPr>
            <w:drawing>
              <wp:anchor distT="0" distB="0" distL="114300" distR="114300" simplePos="0" relativeHeight="251670528" behindDoc="1" locked="0" layoutInCell="1" allowOverlap="1" wp14:anchorId="76A1B162" wp14:editId="5151340A">
                <wp:simplePos x="0" y="0"/>
                <wp:positionH relativeFrom="column">
                  <wp:posOffset>200025</wp:posOffset>
                </wp:positionH>
                <wp:positionV relativeFrom="paragraph">
                  <wp:posOffset>34925</wp:posOffset>
                </wp:positionV>
                <wp:extent cx="792480" cy="285115"/>
                <wp:effectExtent l="0" t="0" r="7620" b="635"/>
                <wp:wrapNone/>
                <wp:docPr id="73" name="Imagen 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9"/>
                        <pic:cNvPicPr>
                          <a:picLocks noChangeAspect="1" noChangeArrowheads="1"/>
                        </pic:cNvPicPr>
                      </pic:nvPicPr>
                      <pic:blipFill>
                        <a:blip r:embed="rId4" cstate="print">
                          <a:extLst>
                            <a:ext uri="{28A0092B-C50C-407E-A947-70E740481C1C}">
                              <a14:useLocalDpi xmlns:a14="http://schemas.microsoft.com/office/drawing/2010/main" val="0"/>
                            </a:ext>
                          </a:extLst>
                        </a:blip>
                        <a:srcRect/>
                        <a:stretch>
                          <a:fillRect/>
                        </a:stretch>
                      </pic:blipFill>
                      <pic:spPr bwMode="auto">
                        <a:xfrm>
                          <a:off x="0" y="0"/>
                          <a:ext cx="792480" cy="285115"/>
                        </a:xfrm>
                        <a:prstGeom prst="rect">
                          <a:avLst/>
                        </a:prstGeom>
                        <a:noFill/>
                        <a:ln>
                          <a:noFill/>
                        </a:ln>
                      </pic:spPr>
                    </pic:pic>
                  </a:graphicData>
                </a:graphic>
                <wp14:sizeRelH relativeFrom="margin">
                  <wp14:pctWidth>0</wp14:pctWidth>
                </wp14:sizeRelH>
                <wp14:sizeRelV relativeFrom="margin">
                  <wp14:pctHeight>0</wp14:pctHeight>
                </wp14:sizeRelV>
              </wp:anchor>
            </w:drawing>
          </w:r>
        </w:p>
      </w:tc>
    </w:tr>
  </w:tbl>
  <w:p w14:paraId="361BA898" w14:textId="77777777" w:rsidR="00207AFC" w:rsidRPr="00570FDA" w:rsidRDefault="00207AFC" w:rsidP="00570FDA">
    <w:pPr>
      <w:pStyle w:val="Encabezado"/>
      <w:jc w:val="both"/>
      <w:rPr>
        <w:rFonts w:asciiTheme="majorHAnsi" w:hAnsiTheme="majorHAnsi"/>
        <w:sz w:val="24"/>
        <w:szCs w:val="24"/>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B696E6" w14:textId="77777777" w:rsidR="000E730B" w:rsidRDefault="000E730B">
    <w:pPr>
      <w:pStyle w:val="Encabezado"/>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4A18499D"/>
    <w:multiLevelType w:val="hybridMultilevel"/>
    <w:tmpl w:val="2FA05834"/>
    <w:lvl w:ilvl="0" w:tplc="140A000F">
      <w:start w:val="1"/>
      <w:numFmt w:val="decimal"/>
      <w:lvlText w:val="%1."/>
      <w:lvlJc w:val="left"/>
      <w:pPr>
        <w:ind w:left="720" w:hanging="360"/>
      </w:pPr>
    </w:lvl>
    <w:lvl w:ilvl="1" w:tplc="140A0019">
      <w:start w:val="1"/>
      <w:numFmt w:val="lowerLetter"/>
      <w:lvlText w:val="%2."/>
      <w:lvlJc w:val="left"/>
      <w:pPr>
        <w:ind w:left="1440" w:hanging="360"/>
      </w:pPr>
    </w:lvl>
    <w:lvl w:ilvl="2" w:tplc="140A001B">
      <w:start w:val="1"/>
      <w:numFmt w:val="lowerRoman"/>
      <w:lvlText w:val="%3."/>
      <w:lvlJc w:val="right"/>
      <w:pPr>
        <w:ind w:left="2160" w:hanging="180"/>
      </w:pPr>
    </w:lvl>
    <w:lvl w:ilvl="3" w:tplc="140A000F">
      <w:start w:val="1"/>
      <w:numFmt w:val="decimal"/>
      <w:lvlText w:val="%4."/>
      <w:lvlJc w:val="left"/>
      <w:pPr>
        <w:ind w:left="2880" w:hanging="360"/>
      </w:pPr>
    </w:lvl>
    <w:lvl w:ilvl="4" w:tplc="140A0019">
      <w:start w:val="1"/>
      <w:numFmt w:val="lowerLetter"/>
      <w:lvlText w:val="%5."/>
      <w:lvlJc w:val="left"/>
      <w:pPr>
        <w:ind w:left="3600" w:hanging="360"/>
      </w:pPr>
    </w:lvl>
    <w:lvl w:ilvl="5" w:tplc="140A001B">
      <w:start w:val="1"/>
      <w:numFmt w:val="lowerRoman"/>
      <w:lvlText w:val="%6."/>
      <w:lvlJc w:val="right"/>
      <w:pPr>
        <w:ind w:left="4320" w:hanging="180"/>
      </w:pPr>
    </w:lvl>
    <w:lvl w:ilvl="6" w:tplc="140A000F">
      <w:start w:val="1"/>
      <w:numFmt w:val="decimal"/>
      <w:lvlText w:val="%7."/>
      <w:lvlJc w:val="left"/>
      <w:pPr>
        <w:ind w:left="5040" w:hanging="360"/>
      </w:pPr>
    </w:lvl>
    <w:lvl w:ilvl="7" w:tplc="140A0019">
      <w:start w:val="1"/>
      <w:numFmt w:val="lowerLetter"/>
      <w:lvlText w:val="%8."/>
      <w:lvlJc w:val="left"/>
      <w:pPr>
        <w:ind w:left="5760" w:hanging="360"/>
      </w:pPr>
    </w:lvl>
    <w:lvl w:ilvl="8" w:tplc="140A001B">
      <w:start w:val="1"/>
      <w:numFmt w:val="lowerRoman"/>
      <w:lvlText w:val="%9."/>
      <w:lvlJc w:val="right"/>
      <w:pPr>
        <w:ind w:left="6480" w:hanging="180"/>
      </w:pPr>
    </w:lvl>
  </w:abstractNum>
  <w:abstractNum w:abstractNumId="1" w15:restartNumberingAfterBreak="0">
    <w:nsid w:val="6E562F43"/>
    <w:multiLevelType w:val="hybridMultilevel"/>
    <w:tmpl w:val="25BAB5F0"/>
    <w:lvl w:ilvl="0" w:tplc="140A0013">
      <w:start w:val="1"/>
      <w:numFmt w:val="upperRoman"/>
      <w:lvlText w:val="%1."/>
      <w:lvlJc w:val="right"/>
      <w:pPr>
        <w:ind w:left="720" w:hanging="360"/>
      </w:pPr>
      <w:rPr>
        <w:b w:val="0"/>
        <w:bCs/>
      </w:rPr>
    </w:lvl>
    <w:lvl w:ilvl="1" w:tplc="140A0019">
      <w:start w:val="1"/>
      <w:numFmt w:val="lowerLetter"/>
      <w:lvlText w:val="%2."/>
      <w:lvlJc w:val="left"/>
      <w:pPr>
        <w:ind w:left="1440" w:hanging="360"/>
      </w:pPr>
    </w:lvl>
    <w:lvl w:ilvl="2" w:tplc="140A001B">
      <w:start w:val="1"/>
      <w:numFmt w:val="lowerRoman"/>
      <w:lvlText w:val="%3."/>
      <w:lvlJc w:val="right"/>
      <w:pPr>
        <w:ind w:left="2160" w:hanging="180"/>
      </w:pPr>
    </w:lvl>
    <w:lvl w:ilvl="3" w:tplc="140A000F">
      <w:start w:val="1"/>
      <w:numFmt w:val="decimal"/>
      <w:lvlText w:val="%4."/>
      <w:lvlJc w:val="left"/>
      <w:pPr>
        <w:ind w:left="2880" w:hanging="360"/>
      </w:pPr>
    </w:lvl>
    <w:lvl w:ilvl="4" w:tplc="140A0019">
      <w:start w:val="1"/>
      <w:numFmt w:val="lowerLetter"/>
      <w:lvlText w:val="%5."/>
      <w:lvlJc w:val="left"/>
      <w:pPr>
        <w:ind w:left="3600" w:hanging="360"/>
      </w:pPr>
    </w:lvl>
    <w:lvl w:ilvl="5" w:tplc="140A001B">
      <w:start w:val="1"/>
      <w:numFmt w:val="lowerRoman"/>
      <w:lvlText w:val="%6."/>
      <w:lvlJc w:val="right"/>
      <w:pPr>
        <w:ind w:left="4320" w:hanging="180"/>
      </w:pPr>
    </w:lvl>
    <w:lvl w:ilvl="6" w:tplc="140A000F">
      <w:start w:val="1"/>
      <w:numFmt w:val="decimal"/>
      <w:lvlText w:val="%7."/>
      <w:lvlJc w:val="left"/>
      <w:pPr>
        <w:ind w:left="5040" w:hanging="360"/>
      </w:pPr>
    </w:lvl>
    <w:lvl w:ilvl="7" w:tplc="140A0019">
      <w:start w:val="1"/>
      <w:numFmt w:val="lowerLetter"/>
      <w:lvlText w:val="%8."/>
      <w:lvlJc w:val="left"/>
      <w:pPr>
        <w:ind w:left="5760" w:hanging="360"/>
      </w:pPr>
    </w:lvl>
    <w:lvl w:ilvl="8" w:tplc="140A001B">
      <w:start w:val="1"/>
      <w:numFmt w:val="lowerRoman"/>
      <w:lvlText w:val="%9."/>
      <w:lvlJc w:val="right"/>
      <w:pPr>
        <w:ind w:left="6480" w:hanging="180"/>
      </w:pPr>
    </w:lvl>
  </w:abstractNum>
  <w:abstractNum w:abstractNumId="2" w15:restartNumberingAfterBreak="0">
    <w:nsid w:val="77361E76"/>
    <w:multiLevelType w:val="hybridMultilevel"/>
    <w:tmpl w:val="BB1CA610"/>
    <w:lvl w:ilvl="0" w:tplc="140A000B">
      <w:start w:val="1"/>
      <w:numFmt w:val="bullet"/>
      <w:lvlText w:val=""/>
      <w:lvlJc w:val="left"/>
      <w:pPr>
        <w:ind w:left="754" w:hanging="360"/>
      </w:pPr>
      <w:rPr>
        <w:rFonts w:ascii="Wingdings" w:hAnsi="Wingdings" w:hint="default"/>
      </w:rPr>
    </w:lvl>
    <w:lvl w:ilvl="1" w:tplc="140A0003">
      <w:start w:val="1"/>
      <w:numFmt w:val="bullet"/>
      <w:lvlText w:val="o"/>
      <w:lvlJc w:val="left"/>
      <w:pPr>
        <w:ind w:left="1474" w:hanging="360"/>
      </w:pPr>
      <w:rPr>
        <w:rFonts w:ascii="Courier New" w:hAnsi="Courier New" w:cs="Courier New" w:hint="default"/>
      </w:rPr>
    </w:lvl>
    <w:lvl w:ilvl="2" w:tplc="140A0005">
      <w:start w:val="1"/>
      <w:numFmt w:val="bullet"/>
      <w:lvlText w:val=""/>
      <w:lvlJc w:val="left"/>
      <w:pPr>
        <w:ind w:left="2194" w:hanging="360"/>
      </w:pPr>
      <w:rPr>
        <w:rFonts w:ascii="Wingdings" w:hAnsi="Wingdings" w:hint="default"/>
      </w:rPr>
    </w:lvl>
    <w:lvl w:ilvl="3" w:tplc="140A0001">
      <w:start w:val="1"/>
      <w:numFmt w:val="bullet"/>
      <w:lvlText w:val=""/>
      <w:lvlJc w:val="left"/>
      <w:pPr>
        <w:ind w:left="2914" w:hanging="360"/>
      </w:pPr>
      <w:rPr>
        <w:rFonts w:ascii="Symbol" w:hAnsi="Symbol" w:hint="default"/>
      </w:rPr>
    </w:lvl>
    <w:lvl w:ilvl="4" w:tplc="140A0003">
      <w:start w:val="1"/>
      <w:numFmt w:val="bullet"/>
      <w:lvlText w:val="o"/>
      <w:lvlJc w:val="left"/>
      <w:pPr>
        <w:ind w:left="3634" w:hanging="360"/>
      </w:pPr>
      <w:rPr>
        <w:rFonts w:ascii="Courier New" w:hAnsi="Courier New" w:cs="Courier New" w:hint="default"/>
      </w:rPr>
    </w:lvl>
    <w:lvl w:ilvl="5" w:tplc="140A0005">
      <w:start w:val="1"/>
      <w:numFmt w:val="bullet"/>
      <w:lvlText w:val=""/>
      <w:lvlJc w:val="left"/>
      <w:pPr>
        <w:ind w:left="4354" w:hanging="360"/>
      </w:pPr>
      <w:rPr>
        <w:rFonts w:ascii="Wingdings" w:hAnsi="Wingdings" w:hint="default"/>
      </w:rPr>
    </w:lvl>
    <w:lvl w:ilvl="6" w:tplc="140A0001">
      <w:start w:val="1"/>
      <w:numFmt w:val="bullet"/>
      <w:lvlText w:val=""/>
      <w:lvlJc w:val="left"/>
      <w:pPr>
        <w:ind w:left="5074" w:hanging="360"/>
      </w:pPr>
      <w:rPr>
        <w:rFonts w:ascii="Symbol" w:hAnsi="Symbol" w:hint="default"/>
      </w:rPr>
    </w:lvl>
    <w:lvl w:ilvl="7" w:tplc="140A0003">
      <w:start w:val="1"/>
      <w:numFmt w:val="bullet"/>
      <w:lvlText w:val="o"/>
      <w:lvlJc w:val="left"/>
      <w:pPr>
        <w:ind w:left="5794" w:hanging="360"/>
      </w:pPr>
      <w:rPr>
        <w:rFonts w:ascii="Courier New" w:hAnsi="Courier New" w:cs="Courier New" w:hint="default"/>
      </w:rPr>
    </w:lvl>
    <w:lvl w:ilvl="8" w:tplc="140A0005">
      <w:start w:val="1"/>
      <w:numFmt w:val="bullet"/>
      <w:lvlText w:val=""/>
      <w:lvlJc w:val="left"/>
      <w:pPr>
        <w:ind w:left="6514" w:hanging="360"/>
      </w:pPr>
      <w:rPr>
        <w:rFonts w:ascii="Wingdings" w:hAnsi="Wingdings" w:hint="default"/>
      </w:rPr>
    </w:lvl>
  </w:abstractNum>
  <w:num w:numId="1">
    <w:abstractNumId w:val="2"/>
  </w:num>
  <w:num w:numId="2">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
    <w:abstractNumId w:val="1"/>
  </w:num>
  <w:num w:numId="5">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defaultTabStop w:val="720"/>
  <w:hyphenationZone w:val="425"/>
  <w:characterSpacingControl w:val="doNotCompress"/>
  <w:hdrShapeDefaults>
    <o:shapedefaults v:ext="edit" spidmax="1433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07AFC"/>
    <w:rsid w:val="000032DD"/>
    <w:rsid w:val="00004B51"/>
    <w:rsid w:val="00005DD0"/>
    <w:rsid w:val="0000654B"/>
    <w:rsid w:val="00007813"/>
    <w:rsid w:val="00020D6C"/>
    <w:rsid w:val="00047D76"/>
    <w:rsid w:val="0005371C"/>
    <w:rsid w:val="000821F9"/>
    <w:rsid w:val="0008780A"/>
    <w:rsid w:val="00090F31"/>
    <w:rsid w:val="000949B2"/>
    <w:rsid w:val="000B6804"/>
    <w:rsid w:val="000C4E30"/>
    <w:rsid w:val="000E730B"/>
    <w:rsid w:val="000F4E61"/>
    <w:rsid w:val="00100FAE"/>
    <w:rsid w:val="00104010"/>
    <w:rsid w:val="00110341"/>
    <w:rsid w:val="0017059B"/>
    <w:rsid w:val="0017168D"/>
    <w:rsid w:val="00184021"/>
    <w:rsid w:val="00192A81"/>
    <w:rsid w:val="00197B17"/>
    <w:rsid w:val="001A7C59"/>
    <w:rsid w:val="001D62CE"/>
    <w:rsid w:val="001E0B3E"/>
    <w:rsid w:val="001E1F24"/>
    <w:rsid w:val="001E2E39"/>
    <w:rsid w:val="00207AFC"/>
    <w:rsid w:val="0021173A"/>
    <w:rsid w:val="00217AF6"/>
    <w:rsid w:val="00241B69"/>
    <w:rsid w:val="00276E91"/>
    <w:rsid w:val="002779B3"/>
    <w:rsid w:val="002A740B"/>
    <w:rsid w:val="0030343C"/>
    <w:rsid w:val="003039ED"/>
    <w:rsid w:val="003338B3"/>
    <w:rsid w:val="00336085"/>
    <w:rsid w:val="00350FB1"/>
    <w:rsid w:val="00361ADE"/>
    <w:rsid w:val="00364301"/>
    <w:rsid w:val="00375816"/>
    <w:rsid w:val="003760D3"/>
    <w:rsid w:val="00383394"/>
    <w:rsid w:val="003B69EA"/>
    <w:rsid w:val="003D6009"/>
    <w:rsid w:val="003E28E2"/>
    <w:rsid w:val="003F108E"/>
    <w:rsid w:val="00430DA2"/>
    <w:rsid w:val="0045244E"/>
    <w:rsid w:val="0046672E"/>
    <w:rsid w:val="004715AD"/>
    <w:rsid w:val="00471DF0"/>
    <w:rsid w:val="004741B2"/>
    <w:rsid w:val="00477B30"/>
    <w:rsid w:val="00481020"/>
    <w:rsid w:val="004810C0"/>
    <w:rsid w:val="00482689"/>
    <w:rsid w:val="00495335"/>
    <w:rsid w:val="004A0517"/>
    <w:rsid w:val="004A5B60"/>
    <w:rsid w:val="004A7097"/>
    <w:rsid w:val="004B5A93"/>
    <w:rsid w:val="004B6A84"/>
    <w:rsid w:val="004E1AA7"/>
    <w:rsid w:val="004E29DB"/>
    <w:rsid w:val="004F0283"/>
    <w:rsid w:val="00513060"/>
    <w:rsid w:val="005620F5"/>
    <w:rsid w:val="00565492"/>
    <w:rsid w:val="00570FDA"/>
    <w:rsid w:val="00621817"/>
    <w:rsid w:val="0063135E"/>
    <w:rsid w:val="00642BBF"/>
    <w:rsid w:val="00642CB4"/>
    <w:rsid w:val="00644D4B"/>
    <w:rsid w:val="006959DB"/>
    <w:rsid w:val="0069788A"/>
    <w:rsid w:val="006B561B"/>
    <w:rsid w:val="006C5EA0"/>
    <w:rsid w:val="00715DA1"/>
    <w:rsid w:val="00716470"/>
    <w:rsid w:val="00724E93"/>
    <w:rsid w:val="00756FA2"/>
    <w:rsid w:val="0076110E"/>
    <w:rsid w:val="007902D3"/>
    <w:rsid w:val="007914F4"/>
    <w:rsid w:val="00794028"/>
    <w:rsid w:val="007A6225"/>
    <w:rsid w:val="007B7BCB"/>
    <w:rsid w:val="007C4D9E"/>
    <w:rsid w:val="008126CB"/>
    <w:rsid w:val="008613B8"/>
    <w:rsid w:val="00863C01"/>
    <w:rsid w:val="008859A6"/>
    <w:rsid w:val="008959BC"/>
    <w:rsid w:val="008A3030"/>
    <w:rsid w:val="008B73C7"/>
    <w:rsid w:val="008D6A64"/>
    <w:rsid w:val="008F68DC"/>
    <w:rsid w:val="009113C1"/>
    <w:rsid w:val="00936287"/>
    <w:rsid w:val="00936BE7"/>
    <w:rsid w:val="00956C46"/>
    <w:rsid w:val="00964764"/>
    <w:rsid w:val="00994FEE"/>
    <w:rsid w:val="009B0F0E"/>
    <w:rsid w:val="009B7B46"/>
    <w:rsid w:val="009C37FF"/>
    <w:rsid w:val="009D47C0"/>
    <w:rsid w:val="009D6CA2"/>
    <w:rsid w:val="009F0038"/>
    <w:rsid w:val="009F134B"/>
    <w:rsid w:val="00A12938"/>
    <w:rsid w:val="00A2277E"/>
    <w:rsid w:val="00A55B57"/>
    <w:rsid w:val="00A700D8"/>
    <w:rsid w:val="00A7524B"/>
    <w:rsid w:val="00A9623D"/>
    <w:rsid w:val="00AD2523"/>
    <w:rsid w:val="00AF7CF4"/>
    <w:rsid w:val="00B2044C"/>
    <w:rsid w:val="00B328D5"/>
    <w:rsid w:val="00B5267A"/>
    <w:rsid w:val="00B545EE"/>
    <w:rsid w:val="00B65624"/>
    <w:rsid w:val="00B74757"/>
    <w:rsid w:val="00B938C8"/>
    <w:rsid w:val="00B97F72"/>
    <w:rsid w:val="00BD35A5"/>
    <w:rsid w:val="00BD5254"/>
    <w:rsid w:val="00C03BFE"/>
    <w:rsid w:val="00C0404A"/>
    <w:rsid w:val="00C15B16"/>
    <w:rsid w:val="00C2043D"/>
    <w:rsid w:val="00C26663"/>
    <w:rsid w:val="00C469D7"/>
    <w:rsid w:val="00C5626B"/>
    <w:rsid w:val="00C614F5"/>
    <w:rsid w:val="00C822D0"/>
    <w:rsid w:val="00C8402E"/>
    <w:rsid w:val="00C968A1"/>
    <w:rsid w:val="00CA3445"/>
    <w:rsid w:val="00CD3178"/>
    <w:rsid w:val="00CF6020"/>
    <w:rsid w:val="00CF73A1"/>
    <w:rsid w:val="00D30386"/>
    <w:rsid w:val="00D72D47"/>
    <w:rsid w:val="00D76A87"/>
    <w:rsid w:val="00D91919"/>
    <w:rsid w:val="00DB42B2"/>
    <w:rsid w:val="00DB4358"/>
    <w:rsid w:val="00DC5365"/>
    <w:rsid w:val="00DD1BBD"/>
    <w:rsid w:val="00DE0178"/>
    <w:rsid w:val="00DE2EEA"/>
    <w:rsid w:val="00DF0847"/>
    <w:rsid w:val="00DF6F95"/>
    <w:rsid w:val="00E05526"/>
    <w:rsid w:val="00E07105"/>
    <w:rsid w:val="00E16C5C"/>
    <w:rsid w:val="00E2768F"/>
    <w:rsid w:val="00E33383"/>
    <w:rsid w:val="00E45BA6"/>
    <w:rsid w:val="00E577B2"/>
    <w:rsid w:val="00E7279B"/>
    <w:rsid w:val="00E85992"/>
    <w:rsid w:val="00E96374"/>
    <w:rsid w:val="00E97E12"/>
    <w:rsid w:val="00EA5496"/>
    <w:rsid w:val="00EB4551"/>
    <w:rsid w:val="00EE0B15"/>
    <w:rsid w:val="00EE4DD6"/>
    <w:rsid w:val="00EF7E74"/>
    <w:rsid w:val="00F276A2"/>
    <w:rsid w:val="00F30D82"/>
    <w:rsid w:val="00F52578"/>
    <w:rsid w:val="00F5270E"/>
    <w:rsid w:val="00F55931"/>
    <w:rsid w:val="00F600B2"/>
    <w:rsid w:val="00F640F8"/>
    <w:rsid w:val="00F64B6E"/>
    <w:rsid w:val="00F91C07"/>
    <w:rsid w:val="00F94A05"/>
    <w:rsid w:val="00F94DD5"/>
    <w:rsid w:val="00FE7ADB"/>
    <w:rsid w:val="00FF26E3"/>
    <w:rsid w:val="00FF7315"/>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14337"/>
    <o:shapelayout v:ext="edit">
      <o:idmap v:ext="edit" data="1"/>
    </o:shapelayout>
  </w:shapeDefaults>
  <w:decimalSymbol w:val=","/>
  <w:listSeparator w:val=";"/>
  <w14:docId w14:val="6C6DC61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07AFC"/>
    <w:pPr>
      <w:spacing w:after="0" w:line="240" w:lineRule="auto"/>
    </w:pPr>
    <w:rPr>
      <w:rFonts w:ascii="Arial" w:eastAsia="Times New Roman" w:hAnsi="Arial" w:cs="Times New Roman"/>
      <w:sz w:val="24"/>
      <w:szCs w:val="20"/>
      <w:lang w:val="es-CR" w:eastAsia="es-CR"/>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styleId="Encabezado">
    <w:name w:val="header"/>
    <w:basedOn w:val="Normal"/>
    <w:link w:val="EncabezadoCar"/>
    <w:unhideWhenUsed/>
    <w:rsid w:val="00207AFC"/>
    <w:pPr>
      <w:tabs>
        <w:tab w:val="center" w:pos="4419"/>
        <w:tab w:val="right" w:pos="8838"/>
      </w:tabs>
    </w:pPr>
    <w:rPr>
      <w:rFonts w:asciiTheme="minorHAnsi" w:eastAsiaTheme="minorHAnsi" w:hAnsiTheme="minorHAnsi" w:cstheme="minorBidi"/>
      <w:sz w:val="22"/>
      <w:szCs w:val="22"/>
      <w:lang w:eastAsia="en-US"/>
    </w:rPr>
  </w:style>
  <w:style w:type="character" w:customStyle="1" w:styleId="EncabezadoCar">
    <w:name w:val="Encabezado Car"/>
    <w:basedOn w:val="Fuentedeprrafopredeter"/>
    <w:link w:val="Encabezado"/>
    <w:rsid w:val="00207AFC"/>
    <w:rPr>
      <w:lang w:val="es-CR"/>
    </w:rPr>
  </w:style>
  <w:style w:type="paragraph" w:styleId="Piedepgina">
    <w:name w:val="footer"/>
    <w:basedOn w:val="Normal"/>
    <w:link w:val="PiedepginaCar"/>
    <w:unhideWhenUsed/>
    <w:rsid w:val="00207AFC"/>
    <w:pPr>
      <w:tabs>
        <w:tab w:val="center" w:pos="4419"/>
        <w:tab w:val="right" w:pos="8838"/>
      </w:tabs>
    </w:pPr>
    <w:rPr>
      <w:rFonts w:asciiTheme="minorHAnsi" w:eastAsiaTheme="minorHAnsi" w:hAnsiTheme="minorHAnsi" w:cstheme="minorBidi"/>
      <w:sz w:val="22"/>
      <w:szCs w:val="22"/>
      <w:lang w:eastAsia="en-US"/>
    </w:rPr>
  </w:style>
  <w:style w:type="character" w:customStyle="1" w:styleId="PiedepginaCar">
    <w:name w:val="Pie de página Car"/>
    <w:basedOn w:val="Fuentedeprrafopredeter"/>
    <w:link w:val="Piedepgina"/>
    <w:rsid w:val="00207AFC"/>
    <w:rPr>
      <w:lang w:val="es-CR"/>
    </w:rPr>
  </w:style>
  <w:style w:type="character" w:styleId="Hipervnculo">
    <w:name w:val="Hyperlink"/>
    <w:basedOn w:val="Fuentedeprrafopredeter"/>
    <w:uiPriority w:val="99"/>
    <w:unhideWhenUsed/>
    <w:rsid w:val="00207AFC"/>
    <w:rPr>
      <w:color w:val="0000FF" w:themeColor="hyperlink"/>
      <w:u w:val="single"/>
    </w:rPr>
  </w:style>
  <w:style w:type="table" w:styleId="Tablaconcuadrcula">
    <w:name w:val="Table Grid"/>
    <w:basedOn w:val="Tablanormal"/>
    <w:uiPriority w:val="59"/>
    <w:rsid w:val="00207AFC"/>
    <w:pPr>
      <w:spacing w:after="0" w:line="240" w:lineRule="auto"/>
    </w:pPr>
    <w:rPr>
      <w:rFonts w:ascii="Calibri" w:eastAsia="Calibri" w:hAnsi="Calibri" w:cs="Times New Roman"/>
      <w:lang w:val="es-CR"/>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xtodeglobo">
    <w:name w:val="Balloon Text"/>
    <w:basedOn w:val="Normal"/>
    <w:link w:val="TextodegloboCar"/>
    <w:uiPriority w:val="99"/>
    <w:semiHidden/>
    <w:unhideWhenUsed/>
    <w:rsid w:val="00207AFC"/>
    <w:rPr>
      <w:rFonts w:ascii="Tahoma" w:hAnsi="Tahoma" w:cs="Tahoma"/>
      <w:sz w:val="16"/>
      <w:szCs w:val="16"/>
    </w:rPr>
  </w:style>
  <w:style w:type="character" w:customStyle="1" w:styleId="TextodegloboCar">
    <w:name w:val="Texto de globo Car"/>
    <w:basedOn w:val="Fuentedeprrafopredeter"/>
    <w:link w:val="Textodeglobo"/>
    <w:uiPriority w:val="99"/>
    <w:semiHidden/>
    <w:rsid w:val="00207AFC"/>
    <w:rPr>
      <w:rFonts w:ascii="Tahoma" w:eastAsia="Times New Roman" w:hAnsi="Tahoma" w:cs="Tahoma"/>
      <w:sz w:val="16"/>
      <w:szCs w:val="16"/>
      <w:lang w:val="es-CR" w:eastAsia="es-CR"/>
    </w:rPr>
  </w:style>
  <w:style w:type="character" w:styleId="Textoennegrita">
    <w:name w:val="Strong"/>
    <w:basedOn w:val="Fuentedeprrafopredeter"/>
    <w:uiPriority w:val="22"/>
    <w:qFormat/>
    <w:rsid w:val="00DC5365"/>
    <w:rPr>
      <w:b/>
      <w:bCs/>
    </w:rPr>
  </w:style>
  <w:style w:type="character" w:styleId="Hipervnculovisitado">
    <w:name w:val="FollowedHyperlink"/>
    <w:basedOn w:val="Fuentedeprrafopredeter"/>
    <w:uiPriority w:val="99"/>
    <w:semiHidden/>
    <w:unhideWhenUsed/>
    <w:rsid w:val="000B6804"/>
    <w:rPr>
      <w:color w:val="800080" w:themeColor="followedHyperlink"/>
      <w:u w:val="single"/>
    </w:rPr>
  </w:style>
  <w:style w:type="paragraph" w:styleId="NormalWeb">
    <w:name w:val="Normal (Web)"/>
    <w:basedOn w:val="Normal"/>
    <w:uiPriority w:val="99"/>
    <w:semiHidden/>
    <w:unhideWhenUsed/>
    <w:rsid w:val="00F64B6E"/>
    <w:pPr>
      <w:spacing w:before="100" w:beforeAutospacing="1" w:after="100" w:afterAutospacing="1"/>
    </w:pPr>
    <w:rPr>
      <w:rFonts w:ascii="Times New Roman" w:hAnsi="Times New Roman"/>
      <w:szCs w:val="24"/>
    </w:rPr>
  </w:style>
  <w:style w:type="paragraph" w:customStyle="1" w:styleId="Texto">
    <w:name w:val="Texto"/>
    <w:basedOn w:val="Normal"/>
    <w:link w:val="TextoChar"/>
    <w:qFormat/>
    <w:rsid w:val="003F108E"/>
    <w:pPr>
      <w:spacing w:before="120" w:after="120" w:line="360" w:lineRule="auto"/>
      <w:jc w:val="both"/>
    </w:pPr>
    <w:rPr>
      <w:rFonts w:ascii="Cambria" w:hAnsi="Cambria"/>
      <w:sz w:val="22"/>
      <w:szCs w:val="24"/>
      <w:lang w:val="es-ES" w:eastAsia="en-US"/>
    </w:rPr>
  </w:style>
  <w:style w:type="character" w:customStyle="1" w:styleId="TextoChar">
    <w:name w:val="Texto Char"/>
    <w:basedOn w:val="Fuentedeprrafopredeter"/>
    <w:link w:val="Texto"/>
    <w:rsid w:val="003F108E"/>
    <w:rPr>
      <w:rFonts w:ascii="Cambria" w:eastAsia="Times New Roman" w:hAnsi="Cambria" w:cs="Times New Roman"/>
      <w:szCs w:val="24"/>
      <w:lang w:val="es-ES"/>
    </w:rPr>
  </w:style>
  <w:style w:type="paragraph" w:customStyle="1" w:styleId="encabezado0">
    <w:name w:val="encabezado"/>
    <w:basedOn w:val="Texto"/>
    <w:uiPriority w:val="1"/>
    <w:qFormat/>
    <w:rsid w:val="003F108E"/>
    <w:pPr>
      <w:spacing w:before="0" w:after="0"/>
    </w:pPr>
  </w:style>
  <w:style w:type="paragraph" w:customStyle="1" w:styleId="Piepagina">
    <w:name w:val="Pie pagina"/>
    <w:basedOn w:val="Normal"/>
    <w:link w:val="PiepaginaChar"/>
    <w:uiPriority w:val="1"/>
    <w:qFormat/>
    <w:rsid w:val="00FF7315"/>
    <w:pPr>
      <w:jc w:val="both"/>
    </w:pPr>
    <w:rPr>
      <w:rFonts w:ascii="Franklin Gothic Book" w:hAnsi="Franklin Gothic Book"/>
      <w:sz w:val="16"/>
      <w:szCs w:val="16"/>
      <w:lang w:val="es-ES" w:eastAsia="en-US"/>
    </w:rPr>
  </w:style>
  <w:style w:type="character" w:customStyle="1" w:styleId="PiepaginaChar">
    <w:name w:val="Pie pagina Char"/>
    <w:basedOn w:val="Fuentedeprrafopredeter"/>
    <w:link w:val="Piepagina"/>
    <w:uiPriority w:val="1"/>
    <w:rsid w:val="00FF7315"/>
    <w:rPr>
      <w:rFonts w:ascii="Franklin Gothic Book" w:eastAsia="Times New Roman" w:hAnsi="Franklin Gothic Book" w:cs="Times New Roman"/>
      <w:sz w:val="16"/>
      <w:szCs w:val="16"/>
      <w:lang w:val="es-ES"/>
    </w:rPr>
  </w:style>
  <w:style w:type="character" w:customStyle="1" w:styleId="PrrafodelistaCar">
    <w:name w:val="Párrafo de lista Car"/>
    <w:aliases w:val="figuras y gráficos Car,Viñetas Car,Bulletr List Paragraph Car,3 Car,titulo 5 Car,Informe Car,Con viñetas Car,Normal con viñetas Car,Use Case List Paragraph Car,Bullet 1 Car,List Paragraph 1 Car,Numbered List Paragraph Car"/>
    <w:link w:val="Prrafodelista"/>
    <w:uiPriority w:val="34"/>
    <w:qFormat/>
    <w:locked/>
    <w:rsid w:val="003338B3"/>
    <w:rPr>
      <w:rFonts w:ascii="Calibri" w:hAnsi="Calibri" w:cs="Calibri"/>
    </w:rPr>
  </w:style>
  <w:style w:type="paragraph" w:styleId="Prrafodelista">
    <w:name w:val="List Paragraph"/>
    <w:aliases w:val="figuras y gráficos,Viñetas,Bulletr List Paragraph,3,titulo 5,Informe,Con viñetas,Normal con viñetas,Use Case List Paragraph,Bullet 1,List Paragraph 1,Numbered List Paragraph,Main numbered paragraph,Bullets,List Paragraph (numbered (a))"/>
    <w:basedOn w:val="Normal"/>
    <w:link w:val="PrrafodelistaCar"/>
    <w:uiPriority w:val="34"/>
    <w:qFormat/>
    <w:rsid w:val="003338B3"/>
    <w:pPr>
      <w:spacing w:after="200" w:line="276" w:lineRule="auto"/>
      <w:ind w:left="720"/>
      <w:contextualSpacing/>
    </w:pPr>
    <w:rPr>
      <w:rFonts w:ascii="Calibri" w:eastAsiaTheme="minorHAnsi" w:hAnsi="Calibri" w:cs="Calibri"/>
      <w:sz w:val="22"/>
      <w:szCs w:val="22"/>
      <w:lang w:val="en-US" w:eastAsia="en-US"/>
    </w:rPr>
  </w:style>
  <w:style w:type="paragraph" w:styleId="Textocomentario">
    <w:name w:val="annotation text"/>
    <w:basedOn w:val="Normal"/>
    <w:link w:val="TextocomentarioCar"/>
    <w:uiPriority w:val="99"/>
    <w:semiHidden/>
    <w:unhideWhenUsed/>
    <w:rsid w:val="00936287"/>
    <w:pPr>
      <w:jc w:val="both"/>
    </w:pPr>
    <w:rPr>
      <w:rFonts w:ascii="Cambria" w:hAnsi="Cambria"/>
      <w:sz w:val="20"/>
      <w:lang w:val="es-ES" w:eastAsia="en-US"/>
    </w:rPr>
  </w:style>
  <w:style w:type="character" w:customStyle="1" w:styleId="TextocomentarioCar">
    <w:name w:val="Texto comentario Car"/>
    <w:basedOn w:val="Fuentedeprrafopredeter"/>
    <w:link w:val="Textocomentario"/>
    <w:uiPriority w:val="99"/>
    <w:semiHidden/>
    <w:rsid w:val="00936287"/>
    <w:rPr>
      <w:rFonts w:ascii="Cambria" w:eastAsia="Times New Roman" w:hAnsi="Cambria" w:cs="Times New Roman"/>
      <w:sz w:val="20"/>
      <w:szCs w:val="20"/>
      <w:lang w:val="es-E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54958628">
      <w:bodyDiv w:val="1"/>
      <w:marLeft w:val="0"/>
      <w:marRight w:val="0"/>
      <w:marTop w:val="0"/>
      <w:marBottom w:val="0"/>
      <w:divBdr>
        <w:top w:val="none" w:sz="0" w:space="0" w:color="auto"/>
        <w:left w:val="none" w:sz="0" w:space="0" w:color="auto"/>
        <w:bottom w:val="none" w:sz="0" w:space="0" w:color="auto"/>
        <w:right w:val="none" w:sz="0" w:space="0" w:color="auto"/>
      </w:divBdr>
    </w:div>
    <w:div w:id="276104942">
      <w:bodyDiv w:val="1"/>
      <w:marLeft w:val="0"/>
      <w:marRight w:val="0"/>
      <w:marTop w:val="0"/>
      <w:marBottom w:val="0"/>
      <w:divBdr>
        <w:top w:val="none" w:sz="0" w:space="0" w:color="auto"/>
        <w:left w:val="none" w:sz="0" w:space="0" w:color="auto"/>
        <w:bottom w:val="none" w:sz="0" w:space="0" w:color="auto"/>
        <w:right w:val="none" w:sz="0" w:space="0" w:color="auto"/>
      </w:divBdr>
    </w:div>
    <w:div w:id="384334152">
      <w:bodyDiv w:val="1"/>
      <w:marLeft w:val="0"/>
      <w:marRight w:val="0"/>
      <w:marTop w:val="0"/>
      <w:marBottom w:val="0"/>
      <w:divBdr>
        <w:top w:val="none" w:sz="0" w:space="0" w:color="auto"/>
        <w:left w:val="none" w:sz="0" w:space="0" w:color="auto"/>
        <w:bottom w:val="none" w:sz="0" w:space="0" w:color="auto"/>
        <w:right w:val="none" w:sz="0" w:space="0" w:color="auto"/>
      </w:divBdr>
    </w:div>
    <w:div w:id="422649482">
      <w:bodyDiv w:val="1"/>
      <w:marLeft w:val="0"/>
      <w:marRight w:val="0"/>
      <w:marTop w:val="0"/>
      <w:marBottom w:val="0"/>
      <w:divBdr>
        <w:top w:val="none" w:sz="0" w:space="0" w:color="auto"/>
        <w:left w:val="none" w:sz="0" w:space="0" w:color="auto"/>
        <w:bottom w:val="none" w:sz="0" w:space="0" w:color="auto"/>
        <w:right w:val="none" w:sz="0" w:space="0" w:color="auto"/>
      </w:divBdr>
    </w:div>
    <w:div w:id="587806303">
      <w:bodyDiv w:val="1"/>
      <w:marLeft w:val="0"/>
      <w:marRight w:val="0"/>
      <w:marTop w:val="0"/>
      <w:marBottom w:val="0"/>
      <w:divBdr>
        <w:top w:val="none" w:sz="0" w:space="0" w:color="auto"/>
        <w:left w:val="none" w:sz="0" w:space="0" w:color="auto"/>
        <w:bottom w:val="none" w:sz="0" w:space="0" w:color="auto"/>
        <w:right w:val="none" w:sz="0" w:space="0" w:color="auto"/>
      </w:divBdr>
    </w:div>
    <w:div w:id="698119353">
      <w:bodyDiv w:val="1"/>
      <w:marLeft w:val="0"/>
      <w:marRight w:val="0"/>
      <w:marTop w:val="0"/>
      <w:marBottom w:val="0"/>
      <w:divBdr>
        <w:top w:val="none" w:sz="0" w:space="0" w:color="auto"/>
        <w:left w:val="none" w:sz="0" w:space="0" w:color="auto"/>
        <w:bottom w:val="none" w:sz="0" w:space="0" w:color="auto"/>
        <w:right w:val="none" w:sz="0" w:space="0" w:color="auto"/>
      </w:divBdr>
    </w:div>
    <w:div w:id="844511778">
      <w:bodyDiv w:val="1"/>
      <w:marLeft w:val="0"/>
      <w:marRight w:val="0"/>
      <w:marTop w:val="0"/>
      <w:marBottom w:val="0"/>
      <w:divBdr>
        <w:top w:val="none" w:sz="0" w:space="0" w:color="auto"/>
        <w:left w:val="none" w:sz="0" w:space="0" w:color="auto"/>
        <w:bottom w:val="none" w:sz="0" w:space="0" w:color="auto"/>
        <w:right w:val="none" w:sz="0" w:space="0" w:color="auto"/>
      </w:divBdr>
    </w:div>
    <w:div w:id="1238133675">
      <w:bodyDiv w:val="1"/>
      <w:marLeft w:val="0"/>
      <w:marRight w:val="0"/>
      <w:marTop w:val="0"/>
      <w:marBottom w:val="0"/>
      <w:divBdr>
        <w:top w:val="none" w:sz="0" w:space="0" w:color="auto"/>
        <w:left w:val="none" w:sz="0" w:space="0" w:color="auto"/>
        <w:bottom w:val="none" w:sz="0" w:space="0" w:color="auto"/>
        <w:right w:val="none" w:sz="0" w:space="0" w:color="auto"/>
      </w:divBdr>
    </w:div>
    <w:div w:id="1438795460">
      <w:bodyDiv w:val="1"/>
      <w:marLeft w:val="0"/>
      <w:marRight w:val="0"/>
      <w:marTop w:val="0"/>
      <w:marBottom w:val="0"/>
      <w:divBdr>
        <w:top w:val="none" w:sz="0" w:space="0" w:color="auto"/>
        <w:left w:val="none" w:sz="0" w:space="0" w:color="auto"/>
        <w:bottom w:val="none" w:sz="0" w:space="0" w:color="auto"/>
        <w:right w:val="none" w:sz="0" w:space="0" w:color="auto"/>
      </w:divBdr>
    </w:div>
    <w:div w:id="1479834750">
      <w:bodyDiv w:val="1"/>
      <w:marLeft w:val="0"/>
      <w:marRight w:val="0"/>
      <w:marTop w:val="0"/>
      <w:marBottom w:val="0"/>
      <w:divBdr>
        <w:top w:val="none" w:sz="0" w:space="0" w:color="auto"/>
        <w:left w:val="none" w:sz="0" w:space="0" w:color="auto"/>
        <w:bottom w:val="none" w:sz="0" w:space="0" w:color="auto"/>
        <w:right w:val="none" w:sz="0" w:space="0" w:color="auto"/>
      </w:divBdr>
    </w:div>
    <w:div w:id="1503355005">
      <w:bodyDiv w:val="1"/>
      <w:marLeft w:val="0"/>
      <w:marRight w:val="0"/>
      <w:marTop w:val="0"/>
      <w:marBottom w:val="0"/>
      <w:divBdr>
        <w:top w:val="none" w:sz="0" w:space="0" w:color="auto"/>
        <w:left w:val="none" w:sz="0" w:space="0" w:color="auto"/>
        <w:bottom w:val="none" w:sz="0" w:space="0" w:color="auto"/>
        <w:right w:val="none" w:sz="0" w:space="0" w:color="auto"/>
      </w:divBdr>
    </w:div>
    <w:div w:id="1577276816">
      <w:bodyDiv w:val="1"/>
      <w:marLeft w:val="0"/>
      <w:marRight w:val="0"/>
      <w:marTop w:val="0"/>
      <w:marBottom w:val="0"/>
      <w:divBdr>
        <w:top w:val="none" w:sz="0" w:space="0" w:color="auto"/>
        <w:left w:val="none" w:sz="0" w:space="0" w:color="auto"/>
        <w:bottom w:val="none" w:sz="0" w:space="0" w:color="auto"/>
        <w:right w:val="none" w:sz="0" w:space="0" w:color="auto"/>
      </w:divBdr>
    </w:div>
    <w:div w:id="1756168521">
      <w:bodyDiv w:val="1"/>
      <w:marLeft w:val="0"/>
      <w:marRight w:val="0"/>
      <w:marTop w:val="0"/>
      <w:marBottom w:val="0"/>
      <w:divBdr>
        <w:top w:val="none" w:sz="0" w:space="0" w:color="auto"/>
        <w:left w:val="none" w:sz="0" w:space="0" w:color="auto"/>
        <w:bottom w:val="none" w:sz="0" w:space="0" w:color="auto"/>
        <w:right w:val="none" w:sz="0" w:space="0" w:color="auto"/>
      </w:divBdr>
    </w:div>
    <w:div w:id="1882554155">
      <w:bodyDiv w:val="1"/>
      <w:marLeft w:val="0"/>
      <w:marRight w:val="0"/>
      <w:marTop w:val="0"/>
      <w:marBottom w:val="0"/>
      <w:divBdr>
        <w:top w:val="none" w:sz="0" w:space="0" w:color="auto"/>
        <w:left w:val="none" w:sz="0" w:space="0" w:color="auto"/>
        <w:bottom w:val="none" w:sz="0" w:space="0" w:color="auto"/>
        <w:right w:val="none" w:sz="0" w:space="0" w:color="auto"/>
      </w:divBdr>
    </w:div>
    <w:div w:id="1886867868">
      <w:bodyDiv w:val="1"/>
      <w:marLeft w:val="0"/>
      <w:marRight w:val="0"/>
      <w:marTop w:val="0"/>
      <w:marBottom w:val="0"/>
      <w:divBdr>
        <w:top w:val="none" w:sz="0" w:space="0" w:color="auto"/>
        <w:left w:val="none" w:sz="0" w:space="0" w:color="auto"/>
        <w:bottom w:val="none" w:sz="0" w:space="0" w:color="auto"/>
        <w:right w:val="none" w:sz="0" w:space="0" w:color="auto"/>
      </w:divBdr>
    </w:div>
    <w:div w:id="1922135939">
      <w:bodyDiv w:val="1"/>
      <w:marLeft w:val="0"/>
      <w:marRight w:val="0"/>
      <w:marTop w:val="0"/>
      <w:marBottom w:val="0"/>
      <w:divBdr>
        <w:top w:val="none" w:sz="0" w:space="0" w:color="auto"/>
        <w:left w:val="none" w:sz="0" w:space="0" w:color="auto"/>
        <w:bottom w:val="none" w:sz="0" w:space="0" w:color="auto"/>
        <w:right w:val="none" w:sz="0" w:space="0" w:color="auto"/>
      </w:divBdr>
    </w:div>
    <w:div w:id="2079326402">
      <w:bodyDiv w:val="1"/>
      <w:marLeft w:val="0"/>
      <w:marRight w:val="0"/>
      <w:marTop w:val="0"/>
      <w:marBottom w:val="0"/>
      <w:divBdr>
        <w:top w:val="none" w:sz="0" w:space="0" w:color="auto"/>
        <w:left w:val="none" w:sz="0" w:space="0" w:color="auto"/>
        <w:bottom w:val="none" w:sz="0" w:space="0" w:color="auto"/>
        <w:right w:val="none" w:sz="0" w:space="0" w:color="auto"/>
      </w:divBdr>
    </w:div>
    <w:div w:id="212803653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0" Type="http://schemas.openxmlformats.org/officeDocument/2006/relationships/footer" Target="footer3.xml"/><Relationship Id="rId16" Type="http://schemas.openxmlformats.org/officeDocument/2006/relationships/header" Target="header2.xml"/><Relationship Id="rId1" Type="http://schemas.openxmlformats.org/officeDocument/2006/relationships/customXml" Target="../customXml/item1.xml"/><Relationship Id="rId11" Type="http://schemas.openxmlformats.org/officeDocument/2006/relationships/webSettings" Target="webSettings.xml"/><Relationship Id="rId15" Type="http://schemas.openxmlformats.org/officeDocument/2006/relationships/header" Target="header1.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theme" Target="theme/theme1.xml"/></Relationships>
</file>

<file path=word/_rels/header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image" Target="media/image2.png"/><Relationship Id="rId4" Type="http://schemas.openxmlformats.org/officeDocument/2006/relationships/image" Target="media/image5.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xml version="1.0" encoding="UTF-8" standalone="yes"?>
<Relationships xmlns="http://schemas.openxmlformats.org/package/2006/relationships"><Relationship Id="rId3" Type="http://schemas.openxmlformats.org/package/2006/relationships/digital-signature/signature" Target="sig3.xml"/><Relationship Id="rId2" Type="http://schemas.openxmlformats.org/package/2006/relationships/digital-signature/signature" Target="sig2.xml"/><Relationship Id="rId1" Type="http://schemas.openxmlformats.org/package/2006/relationships/digital-signature/signature" Target="sig1.xml"/></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kt1uFIM6DFT5P/K7mjQxkMxDjk4OzFIRNfivso0lJRs=</DigestValue>
    </Reference>
    <Reference Type="http://www.w3.org/2000/09/xmldsig#Object" URI="#idOfficeObject">
      <DigestMethod Algorithm="http://www.w3.org/2001/04/xmlenc#sha256"/>
      <DigestValue>RN4OIMZdG7GvzSIcLmtKh9h2UUxvXERMvWDDoz9PVi4=</DigestValue>
    </Reference>
    <Reference Type="http://uri.etsi.org/01903#SignedProperties" URI="#idSignedProperties">
      <Transforms>
        <Transform Algorithm="http://www.w3.org/TR/2001/REC-xml-c14n-20010315"/>
      </Transforms>
      <DigestMethod Algorithm="http://www.w3.org/2001/04/xmlenc#sha256"/>
      <DigestValue>7+qZ8BLWxb8ogHj0Rw/91jLETJdUdg856iJKqU/gyec=</DigestValue>
    </Reference>
  </SignedInfo>
  <SignatureValue>DclIwGWO4Pt9FVJQceWvhDm9kiPRBEQhDjL9Bd5I6Vn9kEWFoqF/bH0/38GE1d601BDZla4uuxfi
S7GuY8Zobu0gKt0JtJ8ReUV0/ZGKkR61yIJi+sHppwgDxo+FuJtiII1sVcJdpDYZSCmGPeRKsX06
MDjR5Qwx0Vo1LZbYr1aR/h02/tuVQI1Ly1v3+/uaWYFyb0V44RFkuRMlwS06A5aPdvTpfa24MPC1
1yF5iqbP7jE7Nssa/Nrj36C9hXVwk1JyVt79njW6Afnw4G/x/jawvlkTx+n9926txGDU12SyntMa
x+7zgivgwY2TImxJqBzI1S2tj4QahXvVrJi4aA==</SignatureValue>
  <KeyInfo>
    <X509Data>
      <X509Certificate>MIIFozCCBIugAwIBAgITFAAJDbMo5hqV+Re6NAABAAkNszANBgkqhkiG9w0BAQsFADCBmTEZMBcGA1UEBRMQQ1BKLTQtMDAwLTAwNDAxNzELMAkGA1UEBhMCQ1IxJDAiBgNVBAoTG0JBTkNPIENFTlRSQUwgREUgQ09TVEEgUklDQTEiMCAGA1UECxMZRElWSVNJT04gU0lTVEVNQVMgREUgUEFHTzElMCMGA1UEAxMcQ0EgU0lOUEUgLSBQRVJTT05BIEZJU0lDQSB2MjAeFw0yMDA5MzAxNzU5MDBaFw0yNDA5MjkxNzU5MDBaMIGfMRkwFwYDVQQFExBDUEYtMDEtMDczMy0wNjQwMRQwEgYDVQQEEwtTT0xFWSBQRVJFWjEOMAwGA1UEKhMFVE9NQVMxCzAJBgNVBAYTAkNSMRcwFQYDVQQKEw5QRVJTT05BIEZJU0lDQTESMBAGA1UECxMJQ0lVREFEQU5PMSIwIAYDVQQDExlUT01BUyBTT0xFWSBQRVJFWiAoRklSTUEpMIIBIjANBgkqhkiG9w0BAQEFAAOCAQ8AMIIBCgKCAQEAuC9uy8PHNCssUKI5KedOcDaehYxHEsatSs5oXgJt3ojhk+e0NYLyfxn2LP5SEwMOesiL1MN41hSIjQZnKbJsqjp4ubx+AjkppFZHMMhEQKImBIPs+fcEu/ZaAopKk3684zk2fHqORv/vT/RsT0t9VyHo2Po27Aun4kdCkMK3eq6QRfI3FEjnBqpCPIiyR7qX16TpDiKcpmw7RDauH4jUwMv6dfU39vDOcLf6LV5J80uBBEuqA2IeMe6UZQz6B7+qw/uHmC1wu6Ij1iwfD95k/9p4VGuvxBH3wFRW/E0zdZBayyeH+XMc1eVsU3eJawlcdF6gZ424lKLHJcSbIBqQMQIDAQABo4IB2jCCAdYwHQYDVR0OBBYEFP/Ko0kP2RIiU9h1md5Tq7OMY6YvMB8GA1UdIwQYMBaAFF8FGEEQ3hUvOunAFqPnoWpS0TrsMGEGA1UdHwRaMFgwVqBUoFKGUGh0dHA6Ly9mZGkuc2lucGUuZmkuY3IvcmVwb3NpdG9yaW8vQ0ElMjBTSU5QRSUyMC0lMjBQRVJTT05BJTIwRklTSUNBJTIwdjIoMSkuY3JsMIGYBggrBgEFBQcBAQSBizCBiDBcBggrBgEFBQcwAoZQaHR0cDovL2ZkaS5zaW5wZS5maS5jci9yZXBvc2l0b3Jpby9DQSUyMFNJTlBFJTIwLSUyMFBFUlNPTkElMjBGSVNJQ0ElMjB2MigxKS5jcnQwKAYIKwYBBQUHMAGGHGh0dHA6Ly9vY3NwLnNpbnBlLmZpLmNyL29jc3AwDgYDVR0PAQH/BAQDAgbAMD0GCSsGAQQBgjcVBwQwMC4GJisGAQQBgjcVCIXE6luC0eM1lZEbgvmXGIaly2uBf4G50nKBnr94AgFkAgEHMBMGA1UdJQQMMAoGCCsGAQUFBwMEMBsGCSsGAQQBgjcVCgQOMAwwCgYIKwYBBQUHAwQwFQYDVR0gBA4wDDAKBghggTwBAQEBAjANBgkqhkiG9w0BAQsFAAOCAQEA19QBoVo+4KTAzc8PTHwZW0EYRX8tvqFUNDTxzW0He5FnINKNYFAMTc6yxKWSZsNCXBY7alDPDwU6Jik4pb++NxmUmXUwpGYOzm5OVUebUwDSqocVPR8b+RMHaq8D5/7se7l5+z+wxrx6QyGd2Y+2S7OfMRQEkYLQEgHmh5UHuVtVUYeMYkIXUUx3HTbGLmA0IRiUNek3ke8yXnBhyraq/Bq3e6Rscxy3hvtH+nOGfKN2NLAaaPsd+XHXZ3Pxt7NEdd6t7KgLJ4P/I1ojbktIYIL9dOcDnaYT+koML6DiZsbD2uylCWYYE6JSJMJSus4iDgS6E/UNYYh8FNxuhkw3Q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15"/>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Transform>
          <Transform Algorithm="http://www.w3.org/TR/2001/REC-xml-c14n-20010315"/>
        </Transforms>
        <DigestMethod Algorithm="http://www.w3.org/2001/04/xmlenc#sha256"/>
        <DigestValue>fuzWqVcm7/NAK75J7a5zuL1OlFlW+t2GLNWIa3ma3Is=</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K3KWZp00teb7uWZSGKTCBiaHNHIi/IMVqVRgIuZIE58=</DigestValue>
      </Reference>
      <Reference URI="/word/document.xml?ContentType=application/vnd.openxmlformats-officedocument.wordprocessingml.document.main+xml">
        <DigestMethod Algorithm="http://www.w3.org/2001/04/xmlenc#sha256"/>
        <DigestValue>puasVB9OVY7JlA/SpQQbLPD5mpqmU2Yd5j6jjPVBCW8=</DigestValue>
      </Reference>
      <Reference URI="/word/endnotes.xml?ContentType=application/vnd.openxmlformats-officedocument.wordprocessingml.endnotes+xml">
        <DigestMethod Algorithm="http://www.w3.org/2001/04/xmlenc#sha256"/>
        <DigestValue>Zz8opcoFG6pgXvARVe0HkrooFqmZ59Hw2+nCkZ/tt5M=</DigestValue>
      </Reference>
      <Reference URI="/word/fontTable.xml?ContentType=application/vnd.openxmlformats-officedocument.wordprocessingml.fontTable+xml">
        <DigestMethod Algorithm="http://www.w3.org/2001/04/xmlenc#sha256"/>
        <DigestValue>m8otEQ9pS/QQ1/NNHde2odQHRdAn7Q7vn220Sxnkb+o=</DigestValue>
      </Reference>
      <Reference URI="/word/footer1.xml?ContentType=application/vnd.openxmlformats-officedocument.wordprocessingml.footer+xml">
        <DigestMethod Algorithm="http://www.w3.org/2001/04/xmlenc#sha256"/>
        <DigestValue>QcuEwpvArhbtWo5qBglW/urt0ItkU8D5M/L4rCMOoEc=</DigestValue>
      </Reference>
      <Reference URI="/word/footer2.xml?ContentType=application/vnd.openxmlformats-officedocument.wordprocessingml.footer+xml">
        <DigestMethod Algorithm="http://www.w3.org/2001/04/xmlenc#sha256"/>
        <DigestValue>b4XO179+58ecdpA6YvYQs5/OWBRqxlY0XK4Di210JmI=</DigestValue>
      </Reference>
      <Reference URI="/word/footer3.xml?ContentType=application/vnd.openxmlformats-officedocument.wordprocessingml.footer+xml">
        <DigestMethod Algorithm="http://www.w3.org/2001/04/xmlenc#sha256"/>
        <DigestValue>P4ltz/+St9tV58Zrst6A5pOLXFv4j6LslXcgPgpQzWA=</DigestValue>
      </Reference>
      <Reference URI="/word/footnotes.xml?ContentType=application/vnd.openxmlformats-officedocument.wordprocessingml.footnotes+xml">
        <DigestMethod Algorithm="http://www.w3.org/2001/04/xmlenc#sha256"/>
        <DigestValue>DjeQ1NnL3DPVWO/7XV0FoFhUEkPvAX+DKxym0FcJGoM=</DigestValue>
      </Reference>
      <Reference URI="/word/header1.xml?ContentType=application/vnd.openxmlformats-officedocument.wordprocessingml.header+xml">
        <DigestMethod Algorithm="http://www.w3.org/2001/04/xmlenc#sha256"/>
        <DigestValue>KFVhQHUxleQi3Ynnuylhf4FGLnCnkTe3WEqeqlf4Mk4=</DigestValue>
      </Reference>
      <Reference URI="/word/header2.xml?ContentType=application/vnd.openxmlformats-officedocument.wordprocessingml.header+xml">
        <DigestMethod Algorithm="http://www.w3.org/2001/04/xmlenc#sha256"/>
        <DigestValue>kCSBn4IrSDb0+r0WobEQuHMjiBOVqQI+K/BJgLWAKtM=</DigestValue>
      </Reference>
      <Reference URI="/word/header3.xml?ContentType=application/vnd.openxmlformats-officedocument.wordprocessingml.header+xml">
        <DigestMethod Algorithm="http://www.w3.org/2001/04/xmlenc#sha256"/>
        <DigestValue>D+MuBYbr/pyttO+RQBeMeawLdJbnYh5gpH5N+QWqdZc=</DigestValue>
      </Reference>
      <Reference URI="/word/media/image1.jpeg?ContentType=image/jpeg">
        <DigestMethod Algorithm="http://www.w3.org/2001/04/xmlenc#sha256"/>
        <DigestValue>xyj69l3DW8glKu5smMXAwtOjzbX6e4vINW9rhAbhtrc=</DigestValue>
      </Reference>
      <Reference URI="/word/media/image2.png?ContentType=image/png">
        <DigestMethod Algorithm="http://www.w3.org/2001/04/xmlenc#sha256"/>
        <DigestValue>IjDM7OPqt1s5SFzthgjfZKrx6T38zS/SRYZgdiF6x7E=</DigestValue>
      </Reference>
      <Reference URI="/word/media/image3.jpeg?ContentType=image/jpeg">
        <DigestMethod Algorithm="http://www.w3.org/2001/04/xmlenc#sha256"/>
        <DigestValue>qc15AauniTvC/ivrQ4DTM9EuJ8XsDALD0d41iJQ7nuQ=</DigestValue>
      </Reference>
      <Reference URI="/word/media/image4.jpeg?ContentType=image/jpeg">
        <DigestMethod Algorithm="http://www.w3.org/2001/04/xmlenc#sha256"/>
        <DigestValue>NDELaKgfZ9CCi98bfGjS3+4NmasgnrnshE4eVmmm7Fs=</DigestValue>
      </Reference>
      <Reference URI="/word/media/image5.jpeg?ContentType=image/jpeg">
        <DigestMethod Algorithm="http://www.w3.org/2001/04/xmlenc#sha256"/>
        <DigestValue>uBW2IP1QB2eeNdpM3K44F7jb6mmOwrYgp6S3fu5wqF4=</DigestValue>
      </Reference>
      <Reference URI="/word/numbering.xml?ContentType=application/vnd.openxmlformats-officedocument.wordprocessingml.numbering+xml">
        <DigestMethod Algorithm="http://www.w3.org/2001/04/xmlenc#sha256"/>
        <DigestValue>FtoB+rpFKNF+25hg6bIlJnovZD6lZQl4L06JQqzUjLs=</DigestValue>
      </Reference>
      <Reference URI="/word/settings.xml?ContentType=application/vnd.openxmlformats-officedocument.wordprocessingml.settings+xml">
        <DigestMethod Algorithm="http://www.w3.org/2001/04/xmlenc#sha256"/>
        <DigestValue>HFHRo061uoEkWK1wc9JyCmO8TYBXgKMyRb0xL5OceQE=</DigestValue>
      </Reference>
      <Reference URI="/word/styles.xml?ContentType=application/vnd.openxmlformats-officedocument.wordprocessingml.styles+xml">
        <DigestMethod Algorithm="http://www.w3.org/2001/04/xmlenc#sha256"/>
        <DigestValue>wC1pM+78t/aSSm5cIsOKA9MCee6JuenV+ddPyLPjuwM=</DigestValue>
      </Reference>
      <Reference URI="/word/theme/theme1.xml?ContentType=application/vnd.openxmlformats-officedocument.theme+xml">
        <DigestMethod Algorithm="http://www.w3.org/2001/04/xmlenc#sha256"/>
        <DigestValue>v0mS4/p4MuXGj9vE7FGJyOXTR/7wPFuiUirXBL3lB48=</DigestValue>
      </Reference>
      <Reference URI="/word/webSettings.xml?ContentType=application/vnd.openxmlformats-officedocument.wordprocessingml.webSettings+xml">
        <DigestMethod Algorithm="http://www.w3.org/2001/04/xmlenc#sha256"/>
        <DigestValue>lSO8FjWjRUMPcUxokgU9inIjWy+XnP4uoNDrY2byPyM=</DigestValue>
      </Reference>
    </Manifest>
    <SignatureProperties>
      <SignatureProperty Id="idSignatureTime" Target="#idPackageSignature">
        <mdssi:SignatureTime xmlns:mdssi="http://schemas.openxmlformats.org/package/2006/digital-signature">
          <mdssi:Format>YYYY-MM-DDThh:mm:ssTZD</mdssi:Format>
          <mdssi:Value>2022-11-04T14:51:46Z</mdssi:Value>
        </mdssi:SignatureTime>
      </SignatureProperty>
    </SignatureProperties>
  </Object>
  <Object Id="idOfficeObject">
    <SignatureProperties>
      <SignatureProperty Id="idOfficeV1Details" Target="#idPackageSignature">
        <SignatureInfoV1 xmlns="http://schemas.microsoft.com/office/2006/digsig">
          <SetupID/>
          <SignatureText/>
          <SignatureImage/>
          <SignatureComments/>
          <WindowsVersion>10.0</WindowsVersion>
          <OfficeVersion>16.0.14931/23</OfficeVersion>
          <ApplicationVersion>16.0.14931</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1</SignatureType>
        </SignatureInfoV1>
      </SignatureProperty>
    </SignatureProperties>
  </Object>
  <Object>
    <xd:QualifyingProperties xmlns:xd="http://uri.etsi.org/01903/v1.3.2#" Target="#idPackageSignature">
      <xd:SignedProperties Id="idSignedProperties">
        <xd:SignedSignatureProperties>
          <xd:SigningTime>2022-11-04T14:51:46Z</xd:SigningTime>
          <xd:SigningCertificate>
            <xd:Cert>
              <xd:CertDigest>
                <DigestMethod Algorithm="http://www.w3.org/2001/04/xmlenc#sha256"/>
                <DigestValue>eUF/P6XTX1b/NLiXeynP6fxa9IuF3pe6e6Uz59bBAYs=</DigestValue>
              </xd:CertDigest>
              <xd:IssuerSerial>
                <X509IssuerName>CN=CA SINPE - PERSONA FISICA v2, OU=DIVISION SISTEMAS DE PAGO, O=BANCO CENTRAL DE COSTA RICA, C=CR, SERIALNUMBER=CPJ-4-000-004017</X509IssuerName>
                <X509SerialNumber>446017984722129361247966886119738112760942003</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NJzCCCw+gAwIBAgITSwAAAAXb/gO1NXUawwAAAAAABTANBgkqhkiG9w0BAQ0FADB9MRkwFwYDVQQFExBDUEotMi0xMDAtMDk4MzExMQswCQYDVQQGEwJDUjEPMA0GA1UEChMGTUlDSVRUMQ0wCwYDVQQLEwREQ0ZEMTMwMQYDVQQDEypDQSBQT0xJVElDQSBQRVJTT05BIEZJU0lDQSAtIENPU1RBIFJJQ0EgdjIwHhcNMTkxMjIwMjE1NDAxWhcNMjcxMjIwMjIwNDAxWjCBmTEZMBcGA1UEBRMQQ1BKLTQtMDAwLTAwNDAxNzELMAkGA1UEBhMCQ1IxJDAiBgNVBAoTG0JBTkNPIENFTlRSQUwgREUgQ09TVEEgUklDQTEiMCAGA1UECxMZRElWSVNJT04gU0lTVEVNQVMgREUgUEFHTzElMCMGA1UEAxMcQ0EgU0lOUEUgLSBQRVJTT05BIEZJU0lDQSB2MjCCASIwDQYJKoZIhvcNAQEBBQADggEPADCCAQoCggEBAPs79a3v0DTxTENn/EiPxLtGHjLTEaACg7j8gIQpw2ayZmLBpXmxIHF83NPw2Lhf72t6WqZlVog/FQzT6c13PupFuEKpgrd/3Kz+InUVCyzn2PrfEk72DDpSTs25SEgNEBe8tNBflhnWDUfJdYBmHxbiz+ax9ogui3IoZ38MkhIruPni2KxEuc93OMGCLqSg9Fh91l6NAvFPCd44bKrWt9WTn1mDpgkYMqLXvSJfmrUc39t+mYBYvmzzvhaDGiGa44c1v3UEMtLCkCZxr4JX15p6nHHrro1Ht4rYbjZE+UgsvfU3iIruGsOrOmyAPTd8ESwGnmR8cVUtjvuJAzAgB2UCAwEAAaOCCIEwggh9MBIGCSsGAQQBgjcVAQQFAgMBAAEwIwYJKwYBBAGCNxUCBBYEFOY7fUWsDL4+b/VRuCuH6tVnKOHWMB0GA1UdDgQWBBRfBRhBEN4VLzrpwBaj56FqUtE67DCCBdYGA1UdIASCBc0wggXJMIIBFAYHYIE8AQEBATCCAQcwgaYGCCsGAQUFBwICMIGZHoGWAEkAbQBwAGwAZQBtAGUAbgB0AGEAIABsAGEAIABQAG8AbABpAHQAaQBjAGEAIABkAGUAIABsAGEAIABSAGEAaQB6ACAAQwBvAHMAdABhAHIAcgBpAGMAZQBuAHMAZQAgAGQAZQAgAEMAZQByAHQAaQBmAGkAYwBhAGMAaQBvAG4AIABEAGkAZwBpAHQAYQBsACAAdgAyMCoGCCsGAQUFBwIBFh5odHRwOi8vd3d3LmZpcm1hZGlnaXRhbC5nby5jcgAwMAYIKwYBBQUHAgEWJGh0dHA6Ly93d3cubWljaXQuZ28uY3IvZmlybWFkaWdpdGFsADCCAVUGCGCBPAEBAQEBMIIBRzCB5gYIKwYBBQUHAgIwgdkegdYASQBtAHAAbABlAG0AZQBuAHQAYQAgAGwAYQAgAFAAbwBsAGkAdABpAGMAYQAgAGQAZQAgAEMAQQAgAEUAbQBpAHMAbwByAGEAIABwAGEAcgBhACAAUABlAHIAcwBvAG4AYQBzACAARgBpAHMAaQBjAGEAcwAgAHAAZQByAHQAZQBuAGUAYwBpAGUAbgB0AGUAIABhACAAbABhACAAUABLAEkAIABOAGEAYwBpAG8AbgBhAGwAIABkAGUAIABDAG8AcwB0AGEAIABSAGkAYwBhACAAdgAyMCoGCCsGAQUFBwIBFh5odHRwOi8vd3d3LmZpcm1hZGlnaXRhbC5nby5jcgAwMAYIKwYBBQUHAgEWJGh0dHA6Ly93d3cubWljaXQuZ28uY3IvZmlybWFkaWdpdGFsADCCAagGCGCBPAEBAQECMIIBmjCCATgGCCsGAQUFBwICMIIBKh6CASYASQBtAHAAbABlAG0AZQBuAHQAYQAgAGwAYQAgAFAAbwBsAGkAdABpAGMAYQAgAHAAYQByAGEAIABjAGUAcgB0AGkAZgBpAGMAYQBkAG8AIABkAGUAIABmAGkAcgBtAGEAIABkAGkAZwBpAHQAYQBsACAAZABlACAAcABlAHIAcwBvAG4AYQBzACAAZgBpAHMAaQBjAGEAcwAgACgAYwBpAHUAZABhAGQAYQBuAG8ALwByAGUAcwBpAGQAZQBuAHQAZQApACAAcABlAHIAdABlAG4AZQBjAGkAZQBuAHQAZQAgAGEAIABsAGEAIABQAEsASQAgAE4AYQBjAGkAbwBuAGEAbAAgAGQAZQAgAEMAbwBzAHQAYQAgAFIAaQBjAGEAIAB2ADIwKgYIKwYBBQUHAgEWHmh0dHA6Ly93d3cuZmlybWFkaWdpdGFsLmdvLmNyADAwBggrBgEFBQcCARYkaHR0cDovL3d3dy5taWNpdC5nby5jci9maXJtYWRpZ2l0YWwAMIIBqAYIYIE8AQEBAQMwggGaMIIBOAYIKwYBBQUHAgIwggEqHoIBJgBJAG0AcABsAGUAbQBlAG4AdABhACAAbABhACAAUABvAGwAaQB0AGkAYwBhACAAcABhAHIAYQAgAGMAZQByAHQAaQBmAGkAYwBhAGQAbwAgAGQAZQAgAGEAdQB0AGUAbgB0AGkAYwBhAGMAaQBvAG4AIABkAGUAIABwAGUAcgBzAG8AbgBhAHMAIABmAGkAcwBpAGMAYQBzACAAKABjAGkAdQBkAGEAZABhAG4AbwAvAHIAZQBzAGkAZABlAG4AdABlACkAIABwAGUAcgB0AGUAbgBlAGMAaQBlAG4AdABlACAAYQAgAGwAYQAgAFAASwBJACAATgBhAGMAaQBvAG4AYQBsACAAZABlACAAQwBvAHMAdABhACAAUgBpAGMAYQAgAHYAMjAqBggrBgEFBQcCARYeaHR0cDovL3d3dy5maXJtYWRpZ2l0YWwuZ28uY3IAMDAGCCsGAQUFBwIBFiRodHRwOi8vd3d3Lm1pY2l0LmdvLmNyL2Zpcm1hZGlnaXRhbAA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T3K7mmQqxoC5unYq2HAmupjYoVBoteb52nCmG5c9LLuUiCuLTFIrd18m1zcYwx8Jc/e4bAJ52U9G1U0QGT/jq66JTlMXoEQjN/fs1J5uri5mKAourLjUyp/ieiCHAOgk1oQW1gV7YauqJDHkNM4mXdSW7aymQyZ8UgekILH5fgX9bCEP/uxfxyAxVnBABb+WEsjSnNHnRkwW2PjiSJ93+9xtj5OXfux+GqqtmArmpsUYw/tZClOQjt6YLuiokNpK+ZOyTTcyDSZ9LMnW90Lgsmp8Bkq5pRwmtzX+UPRxLjaRiOQMXbC8a4UQYtz6G/8PPrPDivg/Nj6qVAIawdbVwiVCkFbHgGFFhgyS3R2gLK6Dsa4m6vDzdRhkB7GmnVr0x4wNT8xmpuc/edVVSZlK76Kt/DVt8DGR8tZlK1ZVU4b1v84UWcbVyEhtcfCI1V/a9GQzEL0IAi2OwNmWiQwMIBVl59FPqyUNXT1k2B0GMu6Z7VHnNwGvurvZ75pcv2oj22xnGQmY0l+kMXmBS7LCeBZ4Rrqab0bvbD+9wmno3rFDBpOGsFG1ue6E4uzKCGwheroOtznjEU53/Q5mjBtar9fn5a2i9QvPMHxuiNt1Ey9wRgrHukRd5e2ZWYWZbebOXc+qmQoou0VAwhW7+/RClDSRmOZ62nh9q2UEeh0rIi8=</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gYJKoZIhvcNAQcCoIIKwzCCCr8CAQMxDzANBglghkgBZQMEAgEFADBzBgsqhkiG9w0BCRABBKBkBGIwYAIBAQYIYIE8AQEBAQUwMTANBglghkgBZQMEAgEFAAQgju7xd4hI++d/JoAzj5mA0I6Fe27fJ68ldkzuC8ypHU0CBBFxUfgYDzIwMjIxMTA0MTQ1MTU0WjAEgAIB9AEB/6CCB8Mwgge/MIIFp6ADAgECAhNpAAAABSHGKAoZxgeLAAAAAAAFMA0GCSqGSIb3DQEBDQUAMIGAMRkwFwYDVQQFExBDUEotMi0xMDAtMDk4MzExMQswCQYDVQQGEwJDUjEPMA0GA1UEChMGTUlDSVRUMQ0wCwYDVQQLEwREQ0ZEMTYwNAYDVQQDEy1DQSBQT0xJVElDQSBTRUxMQURPIERFIFRJRU1QTyAtIENPU1RBIFJJQ0EgdjIwHhcNMTkwODIzMTY1MjQ3WhcNMjcwODIzMTcwMjQ3WjB0MRkwFwYDVQQFExBDUEotNC0wMDAtMDA0MDE3MQswCQYDVQQGEwJDUjEkMCIGA1UEChMbQkFOQ08gQ0VOVFJBTCBERSBDT1NUQSBSSUNBMQ0wCwYDVQQLEwQwMDAxMRUwEwYDVQQDEwxUU0EgU0lOUEUgdjIwggEiMA0GCSqGSIb3DQEBAQUAA4IBDwAwggEKAoIBAQDRhdhdCXLxU0q8NfTktLR9tzyXW8P62zJBpKvtwpYvEes1jAmq21V/aif7FFYHnsxM3uC9oy5gqMyucD00YDHlAXS3u04CtOyo14yRgDsWRKlQ02MVpYgM7tquqwUFjVuDa3KRsFM0tQ0McWpViQ5ZFloxEOW/WLTq1V5qb6bn0dD4LEgT8CRwMsrGfl5g8ZP1qIQiTi6iz1UDk66vOEfTwnkKQnmx5hYh+GHYvDANP+d/PnntPcAUivGyI1MtF/8IM7odNRTyGtArGtBT9zH4dprspNtH7HmDjGyPsnw8zP1vZeXmLYh5rnYzIn7Qk5SZ4ga47bu7zabjiwYGee43AgMBAAGjggM7MIIDNzCBuwYDVR0gBIGzMIGwMIGtBghggTwBAQEBBTCBoDBwBggrBgEFBQcCAjBkHmIASQBtAHAAbABlAG0AZQBuAHQAYQAgAGwAYQAgAEEAdQB0AG8AcgBpAGQAYQBkACAAZABlACAARQBzAHQAYQBtAHAAYQBkAG8AIABkAGUAIABUAGkAZQBtAHAAbwAgAHYAMjAsBggrBgEFBQcCARYgaHR0cDovL3RzYS5zaW5wZS5maS5jci90c2FodHRwLwAwFgYDVR0lAQH/BAwwCgYIKwYBBQUHAwgwDgYDVR0PAQH/BAQDAgbAMB0GA1UdDgQWBBQuLQH8hh8/faNRppz5ixnsy6bKNjAfBgNVHSMEGDAWgBSwu+AILksTaPDQgEQDZ6Q//yVj9jCB9AYDVR0fBIHsMIHpMIHmoIHjoIHghmtodHRwOi8vd3d3LmZpcm1hZGlnaXRhbC5nby5jci9yZXBvc2l0b3Jpby9DQSUyMFBPTElUSUNBJTIwU0VMTEFETyUyMERFJTIwVElFTVBPJTIwLSUyMENPU1RBJTIwUklDQSUyMHYyLmNybIZxaHR0cDovL3d3dy5taWNpdC5nby5jci9maXJtYWRpZ2l0YWwvcmVwb3NpdG9yaW8vQ0ElMjBQT0xJVElDQSUyMFNFTExBRE8lMjBERSUyMFRJRU1QTyUyMC0lMjBDT1NUQSUyMFJJQ0ElMjB2Mi5jcmwwggEIBggrBgEFBQcBAQSB+zCB+DB3BggrBgEFBQcwAoZraHR0cDovL3d3dy5maXJtYWRpZ2l0YWwuZ28uY3IvcmVwb3NpdG9yaW8vQ0ElMjBQT0xJVElDQSUyMFNFTExBRE8lMjBERSUyMFRJRU1QTyUyMC0lMjBDT1NUQSUyMFJJQ0ElMjB2Mi5jcnQwfQYIKwYBBQUHMAKGcWh0dHA6Ly93d3cubWljaXQuZ28uY3IvZmlybWFkaWdpdGFsL3JlcG9zaXRvcmlvL0NBJTIwUE9MSVRJQ0ElMjBTRUxMQURPJTIwREUlMjBUSUVNUE8lMjAtJTIwQ09TVEElMjBSSUNBJTIwdjIuY3J0MAwGA1UdEwEB/wQCMAAwDQYJKoZIhvcNAQENBQADggIBAAbAWYE+7psVD+k05F8e0YQBCW3vQ8KpAPFjou0IjvmF3m4NvvkDSACZrZbB0mYPeAqJMCVMpyL1sBAWIlN2COS1rHWa/MuEsa/C6LNXRuitMpxy8K7p1N1tgLgvd7l5ngvQ+kxmwwlwFTY7xqATTifAchgWiGH+vOu3nS+9PxbMJC6BkPwdsikyoKy6NI8PlhacsvxZq3xrQTohUgINOxc2W+LbUKdZrIUDv1w+1VnF7+miLpsR2nouFt2fdEuH4RxbghcSTfhK4QyfahzTx/eyKRRd5JE8upQKe99nW5t/opK1gv8K/V2O+LF4XaZCMG5ZsQbByscUm9IoXYgxVnGN57VMlWBBMuww0B6fJi0m9A0UFYDSMHLczxRX1lXRpZBc8U0TFuNnQMBfid2zCZZikSMQdL5utzL3lWuvFiU5FojMzSE3T5iMBcmLvEkLFlMfQG5Uq52dTErjAuhRylsAmm9+mPKYd3sJadWJ3y6CPszxWVWKTYUjzrfntLeVAV1Q16Qt+OyPhTrkYOA+f87R7ZUloOpy3YnJxgj5CoRT+KUGpIqcWot/tvT1PUjp6nnGIoosGIlnjaEnpHZUyXF8+OsaZZPAxpFhR3iB7Zm20WbGOMRcaFU0EmMQwMbmHoBwQ9I1Pye6aKkhwpZ3wUOywDCW+gFWmwA2YFtfrZSfMYICazCCAmcCAQEwgZgwgYAxGTAXBgNVBAUTEENQSi0yLTEwMC0wOTgzMTExCzAJBgNVBAYTAkNSMQ8wDQYDVQQKEwZNSUNJVFQxDTALBgNVBAsTBERDRkQxNjA0BgNVBAMTLUNBIFBPTElUSUNBIFNFTExBRE8gREUgVElFTVBPIC0gQ09TVEEgUklDQSB2MgITaQAAAAUhxigKGcYHiwAAAAAABTANBglghkgBZQMEAgEFAKCBpDAaBgkqhkiG9w0BCQMxDQYLKoZIhvcNAQkQAQQwHAYJKoZIhvcNAQkFMQ8XDTIyMTEwNDE0NTE1NFowLwYJKoZIhvcNAQkEMSIEINb7FQFusqPWvloy4DJPz8brFREladJJXVEpveXHvC8aMDcGCyqGSIb3DQEJEAIvMSgwJjAkMCIEIDcrk3iY5iZu+N7/iFpVKDYeTZ9u7elabVQcL5d9tumpMA0GCSqGSIb3DQEBAQUABIIBAJsSQKGQwdxJC0sGzp6TOKLAY+3ytJg9ZPgz7msihSQkrObn52gmyIWNLwwuQV8rvrhHOnOMZiMWhmkEKVE41MVaUCsaOoutF1den9HtWTRSKkIwmZtgfwPAZr4CCv/+y/YMbp5M3xGfhWH2HuNF5rRl5XpnZSLHOcpbNNGZ5YUjXP+H3XdRwbOb6kw4DsUh7m0UK4FWS55opmkJuyfcmceCa44An5csz3OOKw1Ya9+1PVKMqBSTqyMeLplPxsnCgKmJUubaDS921WU8rg9Rc6+IxyHNUz58N1YHYOof7GzhWMXBwQAmcd/X+R1N7u1yjpgrRHedYr35fF/X8f17HE0=</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IxMDMxMTkxMjA4WhcNMjMwMTAxMDczMjA4WqBfMF0wHwYDVR0jBBgwFoAUsLvgCC5LE2jw0IBEA2ekP/8lY/YwEAYJKwYBBAGCNxUBBAMCAQAwCgYDVR0UBAMCASwwHAYJKwYBBAGCNxUEBA8XDTIyMTIzMTE5MjIwOFowDQYJKoZIhvcNAQENBQADggIBAGgyddBu5vXTK5shH1Vo7y1KRRvS4B7/0FBqPgbA+5LsHvrgEVZX7Dl7Jxx2p5zHpTGItczaKK1kpm5sDaXAFlZFZpWfUe8PnbcOaPWRrSZCLi0dwhOR/BAWLm9yf1JiHLfp0T2nd7QoTrDTYOMj8CEIEz58/yR+6SvcJ/7OsxKjEGWUjYtMMv3dKQpCCZ9dSIscz1nETpraOs6HtYA1B6PWsEczvcP328wzyXorY5oQwdSfiM6D/f9/SQJhZYUUURGfGjQml2plQh/1PCe9yT/iJgI1sB6ds79gojUQAkNwmQZKOFM/JG1UIPWYcyPHmHsFeV3uu6ntlT1nfcB+b/JbJS9jpsqsmSRl20xUHkMm5HzzTR3YUgqhXSDM5HLUHOmcHIKEawRzpyjVRXBxNJoJ7RRS5XSGlEsRDDsTBGwgFNSvD6bXOaYPdHxbOerF88r9s/fz9rW1tpVBevQEWzMi7HDOElk9QPFmMAVXIVa0yGdx4wKzdgLZWOBpV/Z7lewerTUthCDUid3U2iQkIl34yQrxzlxdoCfLP8iALIrCxiWkLv7SenUg8mGqGPOMUdmI9wbj+SNPz4EFVVnGVTR4s/Cl1XpN0MhhP4fPPNbvCspaUvJUnixfuQ7/Tz6cYHgaBfOcY7DRKsixUyxDKpECufVw7flIZ6iMGBfhO90n</xd:EncapsulatedCRLValue>
                <xd:EncapsulatedCRLValue>MIIDHjCCAQYCAQEwDQYJKoZIhvcNAQENBQAwczEZMBcGA1UEBRMQQ1BKLTItMTAwLTA5ODMxMTENMAsGA1UECxMERENGRDEPMA0GA1UEChMGTUlDSVRUMQswCQYDVQQGEwJDUjEpMCcGA1UEAxMgQ0EgUkFJWiBOQUNJT05BTCAtIENPU1RBIFJJQ0EgdjIXDTIyMDkwODE2MzYzMVoXDTIzMDEwOTA0NTYzMVqgXzBdMB8GA1UdIwQYMBaAFODy/n3ERE5Q5DX9CImPToQZRDNAMBAGCSsGAQQBgjcVAQQDAgEAMAoGA1UdFAQDAgEcMBwGCSsGAQQBgjcVBAQPFw0yMzAxMDgxNjQ2MzFaMA0GCSqGSIb3DQEBDQUAA4ICAQCiW1p8Txcga5NXq/7yfnF8lY8W3UTqnm76hWodpFqDU43bccP+Xfzdl43iKZO4xijhSb8N4gV4eleFEUuc3HIKn5MmORwRweMxrm9CbxXe5mQdt3BmxfygpyL7kwFs4Cw9rA6JfYCStH15Jf4yftmQD7C41bmzZlev6Zdi6w560tHEwazicbFWDvpe4eNJMcm2Tnfm/CVufXuaA3Ad4Kx5DfjnYbT7XzdCQ7qP8STyUltpyeQtXLBwRv3vD1bRMqPqM/KoPI9F5kSEKl+KreCpNF7UXxy/Mo593CwxPEKXirtEqS0bD7XEzHjxCtutx0nidUuRA618NIn/pIXJWf+ELP2H84i3ZvVNNRyv4NSOqbEgfRzFl5kdK2zeQc1TWubn/58GjwQBYAetiQW0cqEcKZRp/A3uXPSvRl2eNDaN2Bgtc5NAyQ/Hh5kjyESKaSYkrSjJ1HeGPpnxxNaE6UfTtbJoLpXmQYHDbiBWGGGTDhe9smej2mg+wD5KZchSJkPwTEtTz0ZmeLOjmjoOs8d/P2+9xZceclIWCmwjTOTIGgkfkdVIXfg45ybFQjhYoSzsdw0Wu0p/OWNBMblAirlxo9ctdKqc0M4K7aYaiKPA9V7r4PMLQ/S4Wa/rF8HF4igYwzQG+SwXU5K9wavHOjzx3OmVhlfuCvLcTmDL421SnQ==</xd:EncapsulatedCRLValue>
              </xd:CRLValues>
            </xd:RevocationValues>
          </TimeStampValidationData>
          <xd:CompleteCertificateRefs>
            <xd:CertRefs>
              <xd:Cert>
                <xd:CertDigest>
                  <DigestMethod Algorithm="http://www.w3.org/2001/04/xmlenc#sha256"/>
                  <DigestValue>WOB/2K5+bJEAragXITImcX8hI8jSPQeKC9dYvr/WcaU=</DigestValue>
                </xd:CertDigest>
                <xd:IssuerSerial>
                  <X509IssuerName>CN=CA POLITICA PERSONA FISICA - COSTA RICA v2, OU=DCFD, O=MICITT, C=CR, SERIALNUMBER=CPJ-2-100-098311</X509IssuerName>
                  <X509SerialNumber>1672555889920220192711854395991189670244384773</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OCSPRefs>
              <xd:OCSPRef>
                <xd:OCSPIdentifier>
                  <xd:ResponderID>
                    <xd:ByKey>4dG6W5tWyBpRhC6kzbyBv3mbGuc=</xd:ByKey>
                  </xd:ResponderID>
                  <xd:ProducedAt>2022-11-04T14:51:45Z</xd:ProducedAt>
                </xd:OCSPIdentifier>
                <xd:DigestAlgAndValue>
                  <DigestMethod Algorithm="http://www.w3.org/2001/04/xmlenc#sha256"/>
                  <DigestValue>BPLlw5HEd7B6+YGwWe4D9KiyxQBPS+CxhGRusiSGMz4=</DigestValue>
                </xd:DigestAlgAndValue>
              </xd:OCSPRef>
            </xd:OCSPRefs>
            <xd:CRLRefs>
              <xd:CRLRef>
                <xd:DigestAlgAndValue>
                  <DigestMethod Algorithm="http://www.w3.org/2001/04/xmlenc#sha256"/>
                  <DigestValue>iVg/3zUCIKaedr6KDd6g+v081zcooqCr5uCKHEdiCkc=</DigestValue>
                </xd:DigestAlgAndValue>
                <xd:CRLIdentifier>
                  <xd:Issuer>CN=CA POLITICA PERSONA FISICA - COSTA RICA v2, OU=DCFD, O=MICITT, C=CR, SERIALNUMBER=CPJ-2-100-098311</xd:Issuer>
                  <xd:IssueTime>2022-10-31T19:09:07Z</xd:IssueTime>
                </xd:CRLIdentifier>
              </xd:CRLRef>
              <xd:CRLRef>
                <xd:DigestAlgAndValue>
                  <DigestMethod Algorithm="http://www.w3.org/2001/04/xmlenc#sha256"/>
                  <DigestValue>eqBH8sV8kzrheJSKSTxJOpNxJOW0I0VfSbltqJfY9hw=</DigestValue>
                </xd:DigestAlgAndValue>
                <xd:CRLIdentifier>
                  <xd:Issuer>CN=CA RAIZ NACIONAL - COSTA RICA v2, C=CR, O=MICITT, OU=DCFD, SERIALNUMBER=CPJ-2-100-098311</xd:Issuer>
                  <xd:IssueTime>2022-09-08T16:36:31Z</xd:IssueTime>
                </xd:CRLIdentifier>
              </xd:CRLRef>
            </xd:CRLRefs>
          </xd:CompleteRevocationRefs>
          <xd:RevocationValues>
            <xd:OCSPValues>
              <xd:EncapsulatedOCSPValue>MIIGiwoBAKCCBoQwggaABgkrBgEFBQcwAQEEggZxMIIGbTCBxaIWBBTh0bpbm1bIGlGELqTNvIG/eZsa5xgPMjAyMjExMDQxNDUxNDVaMIGZMIGWMEwwCQYFKw4DAhoFAAQUzgxHzN03kqP+e9oD7BphnZQwSGIEFF8FGEEQ3hUvOunAFqPnoWpS0TrsAhMUAAkNsyjmGpX5F7o0AAEACQ2zgAAYDzIwMjIxMTA0MTQyNDI4WqARGA8yMDIyMTEwNjAyNDQyOFqhIDAeMBwGCSsGAQQBgjcVBAQPFw0yMjExMDUxNDM0MjhaMA0GCSqGSIb3DQEBCwUAA4IBAQA1d9JVcOjW9AgcYg+yJ2UWmPOJjx/+rSqYu26snJry49AglbUEAyUxtYaAuK/kiyMCssZY1la3vzkCJPW8TrUFtd9Wi5LOPgx6j/3Rzuqqxg9KtHbKH4bOYW8d69f7IG5ylc7fi10dtizSY7JeAUE/O872ic/DJvcU/4BDpuR/9rAUV6DvPLPPh8GVFcptEAJyp/VmM3JAk6RS9Qd+RNiIg3rS7bf1WOWOGGGwtSEOotqgiBKEbmPvwy+609m11qbL3ZdUtfJBURNLgTUp21NlxNRjVoHCqLrNSb8a9OglIIhSisu/pFvptSxXnCXiy5+rai1qzN0HCmWe0uJOQ3choIIEjTCCBIkwggSFMIIDbaADAgECAhMUAA8F/DSTeXX2UZrCAAEADwX8MA0GCSqGSIb3DQEBCwUAMIGZMRkwFwYDVQQFExBDUEotNC0wMDAtMDA0MDE3MQswCQYDVQQGEwJDUjEkMCIGA1UEChMbQkFOQ08gQ0VOVFJBTCBERSBDT1NUQSBSSUNBMSIwIAYDVQQLExlESVZJU0lPTiBTSVNURU1BUyBERSBQQUdPMSUwIwYDVQQDExxDQSBTSU5QRSAtIFBFUlNPTkEgRklTSUNBIHYyMB4XDTIyMTEwMjE3MTA1MloXDTIyMTExNjE3MTA1MlowGjEYMBYGA1UEAxMPUE9SVkVOSVIuZmRpLmNyMIIBIjANBgkqhkiG9w0BAQEFAAOCAQ8AMIIBCgKCAQEAyW922AyP6SMcls0i0wJdclxDp62rCObQHhL51guh7Rhorx+IFCvq5TnHVxyH5T8MBZ5QCzlIqtiSiWnugpHUEc7IQvdb/AV4qZKgkPa2nrWOEX5ibaNqYg6Yo4FtcHZizk5Ef2+DF5oIReJLHY7ugPWxy6IbCbnonm3D0/fCXAP/8s1q990vBUzy/hjngVCN6vTL7yjo4YWDF7UZgKqmZeCr9OcZ40r4z8xttqleNXn9+Y1SxehDTrkWBeThPjAceH5ncsJ7RNgvJrayx45hqKKfQVibrrqtaTcDlmcxltTJ5V1bdoJXmzpAZQCTPEuXkozitmKvQnl+/gDnBfp3MQIDAQABo4IBQjCCAT4wPQYJKwYBBAGCNxUHBDAwLgYmKwYBBAGCNxUIhcTqW4LR4zWVkRuC+ZcYhqXLa4F/g/b8d4G48TMCAWQCAQcwEwYDVR0lBAwwCgYIKwYBBQUHAwkwDgYDVR0PAQH/BAQDAgeAMBsGCSsGAQQBgjcVCgQOMAwwCgYIKwYBBQUHAwkwDwYJKwYBBQUHMAEFBAIFADAfBgNVHSMEGDAWgBRfBRhBEN4VLzrpwBaj56FqUtE67DAdBgNVHQ4EFgQU4dG6W5tWyBpRhC6kzbyBv3mbGucwGgYDVR0RBBMwEYIPUE9SVkVOSVIuZmRpLmNyME4GCSsGAQQBgjcZAgRBMD+gPQYKKwYBBAGCNxkCAaAvBC1TLTEtNS0yMS0zMjM5NTUwODc4LTc1Mzc5OTczOS0xNzU2NjAxNTAzLTExMDcwDQYJKoZIhvcNAQELBQADggEBAJjZgcEABOjtjkWVIKGy08BQdTIolIxZ6uyBiWvIw5L5gdlP5HuC/fsP4oxCWDQflcJrw1iOjzhT8HwWyT+PphaGINDmQE7nLzshVecc8qgwLw40W1+HOm5YjaxHZZhpSDlLvDsUf++x/ACpcigYbrtdJNg1or4If1OaeP1DhMGV4k9zMptZtsF0RnXJP7N3O/HKxqWuXBSzz07zGTToIK6hi1990RafkXNcKyRPSlhD6Cj3zWPF4cRs/XW6spBdmJ0ClgsLwA7OXBNgHUBkKZjDduXSd1PFiMJ1RZxGVC650AxvzkZ6giEhScO608Bu6E4f/lmKECo0pBl243F2ZlM=</xd:EncapsulatedOCSPValue>
            </xd:OCSPValues>
            <xd:CRLValues>
              <xd:EncapsulatedCRLValue>MIIDKDCCARACAQEwDQYJKoZIhvcNAQENBQAwfTEZMBcGA1UEBRMQQ1BKLTItMTAwLTA5ODMxMTELMAkGA1UEBhMCQ1IxDzANBgNVBAoTBk1JQ0lUVDENMAsGA1UECxMERENGRDEzMDEGA1UEAxMqQ0EgUE9MSVRJQ0EgUEVSU09OQSBGSVNJQ0EgLSBDT1NUQSBSSUNBIHYyFw0yMjEwMzExOTA5MDdaFw0yMzAxMDEwNzI5MDdaoF8wXTAfBgNVHSMEGDAWgBRonWk2y4Rue+qTYRn/WDAd1f9cyzAQBgkrBgEEAYI3FQEEAwIBADAKBgNVHRQEAwIBLTAcBgkrBgEEAYI3FQQEDxcNMjIxMjMxMTkxOTA3WjANBgkqhkiG9w0BAQ0FAAOCAgEAVfwX8D+AjrNia5cB/QFAX4By6t5iIgtQMWXiUy+gjouYhdM65Am/LDXYEV66+vklZs+z5Hfwi86Id3TVFsLxmMdPnd0w5R5Lg3tc4VLHerWy1/iUXIf5UK4LGIK+5MgDPEE0k38AkfHQqKkA9T+C9yGKmXsP3SgBxMjWGDuDSbVOewXqz8eA0PGcxQQfeFY4xq+Vg4DPBqYTKb/t6r3M5MPIaAcfDBQg/E1AH7AOlBNSTSoJtWeGwW+i+VemTto3uBVFDCpbyfV10Qoq87e+ZXXXq2kpxc0Ueg1cvvGzMp5Gq+mRvHTGNjM6zPj+djBuoSwBKqbKcX+RX+H37DADhwsPM/zbsjiaXWKxopgSCYHMLJZGrvsMKWFuzegVYVfLaCBAmJKTibSJHW+qNXWueEayVwY+wM4MWRbiSTEy8buP+iHF06QGZsQFIKLTG3qtXKRHES6KdBvXw7uH6aJA7QD7gZkDGvxhmX3a88AH5ZWqVkHfIUFM0fy9M3a5bwHF1MMvAjRCmgRJNldNIHKmGQwqk2TuFyBl0ObYtZvoFrIAoVCXig7aRs0Z53QwjbhTva+bAB82/T0Ums4/fRHd6DTWsXnCSFFkFbv2KIY79/8WfB401VIcWH2W0qZXuA078iZ3oNAfWkil47d/k0rxdEY4NDIkMgu8B3L4dy10bCM=</xd:EncapsulatedCRLValue>
              <xd:EncapsulatedCRLValue>MIIDHjCCAQYCAQEwDQYJKoZIhvcNAQENBQAwczEZMBcGA1UEBRMQQ1BKLTItMTAwLTA5ODMxMTENMAsGA1UECxMERENGRDEPMA0GA1UEChMGTUlDSVRUMQswCQYDVQQGEwJDUjEpMCcGA1UEAxMgQ0EgUkFJWiBOQUNJT05BTCAtIENPU1RBIFJJQ0EgdjIXDTIyMDkwODE2MzYzMVoXDTIzMDEwOTA0NTYzMVqgXzBdMB8GA1UdIwQYMBaAFODy/n3ERE5Q5DX9CImPToQZRDNAMBAGCSsGAQQBgjcVAQQDAgEAMAoGA1UdFAQDAgEcMBwGCSsGAQQBgjcVBAQPFw0yMzAxMDgxNjQ2MzFaMA0GCSqGSIb3DQEBDQUAA4ICAQCiW1p8Txcga5NXq/7yfnF8lY8W3UTqnm76hWodpFqDU43bccP+Xfzdl43iKZO4xijhSb8N4gV4eleFEUuc3HIKn5MmORwRweMxrm9CbxXe5mQdt3BmxfygpyL7kwFs4Cw9rA6JfYCStH15Jf4yftmQD7C41bmzZlev6Zdi6w560tHEwazicbFWDvpe4eNJMcm2Tnfm/CVufXuaA3Ad4Kx5DfjnYbT7XzdCQ7qP8STyUltpyeQtXLBwRv3vD1bRMqPqM/KoPI9F5kSEKl+KreCpNF7UXxy/Mo593CwxPEKXirtEqS0bD7XEzHjxCtutx0nidUuRA618NIn/pIXJWf+ELP2H84i3ZvVNNRyv4NSOqbEgfRzFl5kdK2zeQc1TWubn/58GjwQBYAetiQW0cqEcKZRp/A3uXPSvRl2eNDaN2Bgtc5NAyQ/Hh5kjyESKaSYkrSjJ1HeGPpnxxNaE6UfTtbJoLpXmQYHDbiBWGGGTDhe9smej2mg+wD5KZchSJkPwTEtTz0ZmeLOjmjoOs8d/P2+9xZceclIWCmwjTOTIGgkfkdVIXfg45ybFQjhYoSzsdw0Wu0p/OWNBMblAirlxo9ctdKqc0M4K7aYaiKPA9V7r4PMLQ/S4Wa/rF8HF4igYwzQG+SwXU5K9wavHOjzx3OmVhlfuCvLcTmDL421SnQ==</xd:EncapsulatedCRLValue>
            </xd:CRLValues>
          </xd:RevocationValues>
          <xd:SigAndRefsTimeStamp>
            <CanonicalizationMethod Algorithm="http://www.w3.org/TR/2001/REC-xml-c14n-20010315"/>
            <xd:EncapsulatedTimeStamp>MIIK0gYJKoZIhvcNAQcCoIIKwzCCCr8CAQMxDzANBglghkgBZQMEAgEFADBzBgsqhkiG9w0BCRABBKBkBGIwYAIBAQYIYIE8AQEBAQUwMTANBglghkgBZQMEAgEFAAQgLKD7rxUVtJqmk2zIpeq5l1N5uQeJQiJZQO9yVUnM4cMCBBFxUfkYDzIwMjIxMTA0MTQ1MTU0WjAEgAIB9AEB/6CCB8Mwgge/MIIFp6ADAgECAhNpAAAABSHGKAoZxgeLAAAAAAAFMA0GCSqGSIb3DQEBDQUAMIGAMRkwFwYDVQQFExBDUEotMi0xMDAtMDk4MzExMQswCQYDVQQGEwJDUjEPMA0GA1UEChMGTUlDSVRUMQ0wCwYDVQQLEwREQ0ZEMTYwNAYDVQQDEy1DQSBQT0xJVElDQSBTRUxMQURPIERFIFRJRU1QTyAtIENPU1RBIFJJQ0EgdjIwHhcNMTkwODIzMTY1MjQ3WhcNMjcwODIzMTcwMjQ3WjB0MRkwFwYDVQQFExBDUEotNC0wMDAtMDA0MDE3MQswCQYDVQQGEwJDUjEkMCIGA1UEChMbQkFOQ08gQ0VOVFJBTCBERSBDT1NUQSBSSUNBMQ0wCwYDVQQLEwQwMDAxMRUwEwYDVQQDEwxUU0EgU0lOUEUgdjIwggEiMA0GCSqGSIb3DQEBAQUAA4IBDwAwggEKAoIBAQDRhdhdCXLxU0q8NfTktLR9tzyXW8P62zJBpKvtwpYvEes1jAmq21V/aif7FFYHnsxM3uC9oy5gqMyucD00YDHlAXS3u04CtOyo14yRgDsWRKlQ02MVpYgM7tquqwUFjVuDa3KRsFM0tQ0McWpViQ5ZFloxEOW/WLTq1V5qb6bn0dD4LEgT8CRwMsrGfl5g8ZP1qIQiTi6iz1UDk66vOEfTwnkKQnmx5hYh+GHYvDANP+d/PnntPcAUivGyI1MtF/8IM7odNRTyGtArGtBT9zH4dprspNtH7HmDjGyPsnw8zP1vZeXmLYh5rnYzIn7Qk5SZ4ga47bu7zabjiwYGee43AgMBAAGjggM7MIIDNzCBuwYDVR0gBIGzMIGwMIGtBghggTwBAQEBBTCBoDBwBggrBgEFBQcCAjBkHmIASQBtAHAAbABlAG0AZQBuAHQAYQAgAGwAYQAgAEEAdQB0AG8AcgBpAGQAYQBkACAAZABlACAARQBzAHQAYQBtAHAAYQBkAG8AIABkAGUAIABUAGkAZQBtAHAAbwAgAHYAMjAsBggrBgEFBQcCARYgaHR0cDovL3RzYS5zaW5wZS5maS5jci90c2FodHRwLwAwFgYDVR0lAQH/BAwwCgYIKwYBBQUHAwgwDgYDVR0PAQH/BAQDAgbAMB0GA1UdDgQWBBQuLQH8hh8/faNRppz5ixnsy6bKNjAfBgNVHSMEGDAWgBSwu+AILksTaPDQgEQDZ6Q//yVj9jCB9AYDVR0fBIHsMIHpMIHmoIHjoIHghmtodHRwOi8vd3d3LmZpcm1hZGlnaXRhbC5nby5jci9yZXBvc2l0b3Jpby9DQSUyMFBPTElUSUNBJTIwU0VMTEFETyUyMERFJTIwVElFTVBPJTIwLSUyMENPU1RBJTIwUklDQSUyMHYyLmNybIZxaHR0cDovL3d3dy5taWNpdC5nby5jci9maXJtYWRpZ2l0YWwvcmVwb3NpdG9yaW8vQ0ElMjBQT0xJVElDQSUyMFNFTExBRE8lMjBERSUyMFRJRU1QTyUyMC0lMjBDT1NUQSUyMFJJQ0ElMjB2Mi5jcmwwggEIBggrBgEFBQcBAQSB+zCB+DB3BggrBgEFBQcwAoZraHR0cDovL3d3dy5maXJtYWRpZ2l0YWwuZ28uY3IvcmVwb3NpdG9yaW8vQ0ElMjBQT0xJVElDQSUyMFNFTExBRE8lMjBERSUyMFRJRU1QTyUyMC0lMjBDT1NUQSUyMFJJQ0ElMjB2Mi5jcnQwfQYIKwYBBQUHMAKGcWh0dHA6Ly93d3cubWljaXQuZ28uY3IvZmlybWFkaWdpdGFsL3JlcG9zaXRvcmlvL0NBJTIwUE9MSVRJQ0ElMjBTRUxMQURPJTIwREUlMjBUSUVNUE8lMjAtJTIwQ09TVEElMjBSSUNBJTIwdjIuY3J0MAwGA1UdEwEB/wQCMAAwDQYJKoZIhvcNAQENBQADggIBAAbAWYE+7psVD+k05F8e0YQBCW3vQ8KpAPFjou0IjvmF3m4NvvkDSACZrZbB0mYPeAqJMCVMpyL1sBAWIlN2COS1rHWa/MuEsa/C6LNXRuitMpxy8K7p1N1tgLgvd7l5ngvQ+kxmwwlwFTY7xqATTifAchgWiGH+vOu3nS+9PxbMJC6BkPwdsikyoKy6NI8PlhacsvxZq3xrQTohUgINOxc2W+LbUKdZrIUDv1w+1VnF7+miLpsR2nouFt2fdEuH4RxbghcSTfhK4QyfahzTx/eyKRRd5JE8upQKe99nW5t/opK1gv8K/V2O+LF4XaZCMG5ZsQbByscUm9IoXYgxVnGN57VMlWBBMuww0B6fJi0m9A0UFYDSMHLczxRX1lXRpZBc8U0TFuNnQMBfid2zCZZikSMQdL5utzL3lWuvFiU5FojMzSE3T5iMBcmLvEkLFlMfQG5Uq52dTErjAuhRylsAmm9+mPKYd3sJadWJ3y6CPszxWVWKTYUjzrfntLeVAV1Q16Qt+OyPhTrkYOA+f87R7ZUloOpy3YnJxgj5CoRT+KUGpIqcWot/tvT1PUjp6nnGIoosGIlnjaEnpHZUyXF8+OsaZZPAxpFhR3iB7Zm20WbGOMRcaFU0EmMQwMbmHoBwQ9I1Pye6aKkhwpZ3wUOywDCW+gFWmwA2YFtfrZSfMYICazCCAmcCAQEwgZgwgYAxGTAXBgNVBAUTEENQSi0yLTEwMC0wOTgzMTExCzAJBgNVBAYTAkNSMQ8wDQYDVQQKEwZNSUNJVFQxDTALBgNVBAsTBERDRkQxNjA0BgNVBAMTLUNBIFBPTElUSUNBIFNFTExBRE8gREUgVElFTVBPIC0gQ09TVEEgUklDQSB2MgITaQAAAAUhxigKGcYHiwAAAAAABTANBglghkgBZQMEAgEFAKCBpDAaBgkqhkiG9w0BCQMxDQYLKoZIhvcNAQkQAQQwHAYJKoZIhvcNAQkFMQ8XDTIyMTEwNDE0NTE1NFowLwYJKoZIhvcNAQkEMSIEIHJB0q74TFtZfI/Nu3Ef/3W6k7L03RG0ML2g5+AvR5VcMDcGCyqGSIb3DQEJEAIvMSgwJjAkMCIEIDcrk3iY5iZu+N7/iFpVKDYeTZ9u7elabVQcL5d9tumpMA0GCSqGSIb3DQEBAQUABIIBAI8XjtO6OnRKLun9MemC8pFYTORa4UVy/CWoDYiNOpaz3+4SZ+cfqBNPs8SwRwrYYHdjVkRMtLQOfDnfvHGTzuZp5MP06rEeZAeKZ2kHjbqSotuVAvNOzdS6BSB5dlCXsUFEyQABT1FxeTWndVrpt6G0M30afM6E3CA8BJzZ9yWTiTrOkajeaY5qZqw0BaZPw6dwuNYwRBz81gi0UJvddnHeW0yYY6IfuUOK9porLspU4cTQJSgOOmnTO6K5d/53Zd1UVRnP5ws6+BDPB5vRxFc0KHvgT51d9e2SEsiocTlmQ5sA55D4x9Cli8fdCX/bFrBnbxVzOYWDxhN8+lZSJM4=</xd:EncapsulatedTimeStamp>
          </xd:SigAndRefsTimeStamp>
        </xd:UnsignedSignatureProperties>
      </xd:UnsignedProperties>
    </xd:QualifyingProperties>
  </Object>
</Signature>
</file>

<file path=_xmlsignatures/sig2.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J8h8f1NbY2fXVcA939qZbCwde44e/T7osxoY7TMtwbE=</DigestValue>
    </Reference>
    <Reference Type="http://www.w3.org/2000/09/xmldsig#Object" URI="#idOfficeObject">
      <DigestMethod Algorithm="http://www.w3.org/2001/04/xmlenc#sha256"/>
      <DigestValue>aB7pJBBD8fCEhFRe7G6JE2C54naMFxOXLpyZ9iQZvwU=</DigestValue>
    </Reference>
    <Reference Type="http://uri.etsi.org/01903#SignedProperties" URI="#idSignedProperties">
      <Transforms>
        <Transform Algorithm="http://www.w3.org/TR/2001/REC-xml-c14n-20010315"/>
      </Transforms>
      <DigestMethod Algorithm="http://www.w3.org/2001/04/xmlenc#sha256"/>
      <DigestValue>sItbrHw9sxDL+3MiSx3MLggADaCMGlofruhEhncwXlM=</DigestValue>
    </Reference>
  </SignedInfo>
  <SignatureValue>EkisLL3X0napMgeepRxmcHu/fWxl6nVULJAkB7M3W4X6gtUfakGudfLRuyzlQouo9gFxmMDQA4S2
dlQbdkpYzskrUWDo7QwpYTRaYzVXk+1NRCazAtAQxIXyrpjSwewtpia7MV8bKB4ZdbEaZVLCtQq+
Nvaqqln5knXX/OOjC1OBEj6Sjb2TvoPgGR83SJ1rGEF0QJEDl8tlcahAOmRIGzMMfs2lYWd7TGEa
c3KbJ4fjvpIYactojtMivulpFsPV3vgkUiPOa+DZofWg1UGo+ZyB1xGvjGQDHzZ4t94mTN5QihX1
qkTS6+dycMEEJjcf6uu8xPSGThxCVwfBOCX18g==</SignatureValue>
  <KeyInfo>
    <X509Data>
      <X509Certificate>MIIFvzCCBKegAwIBAgITFAAJHYm3MBnMOGBvEQABAAkdiTANBgkqhkiG9w0BAQsFADCBmTEZMBcGA1UEBRMQQ1BKLTQtMDAwLTAwNDAxNzELMAkGA1UEBhMCQ1IxJDAiBgNVBAoTG0JBTkNPIENFTlRSQUwgREUgQ09TVEEgUklDQTEiMCAGA1UECxMZRElWSVNJT04gU0lTVEVNQVMgREUgUEFHTzElMCMGA1UEAxMcQ0EgU0lOUEUgLSBQRVJTT05BIEZJU0lDQSB2MjAeFw0yMDEwMDgyMTA1NTZaFw0yNDEwMDcyMTA1NTZaMIG7MRkwFwYDVQQFExBDUEYtMDEtMDU1Ni0wMDQwMRgwFgYDVQQEEw9BR1VJTEFSIE1PTlRPWUExGDAWBgNVBCoTD01BUklBIERFTCBST0NJTzELMAkGA1UEBhMCQ1IxFzAVBgNVBAoTDlBFUlNPTkEgRklTSUNBMRIwEAYDVQQLEwlDSVVEQURBTk8xMDAuBgNVBAMTJ01BUklBIERFTCBST0NJTyBBR1VJTEFSIE1PTlRPWUEgKEZJUk1BKTCCASIwDQYJKoZIhvcNAQEBBQADggEPADCCAQoCggEBAI0m8JRyJjn1tQOQZwAHOxhqbX21pASavUjfw1T/op9QmSV/3CYddl1/0xJNL757D204xEzoN8EiT+avYPkRX6KnpJCP/nLixgAOztngxOx4e7lsgyaa0zXp3A/OYxXpJgvnOvBgFUnNd9KawRJC3k/EBJP1FPsGjWAhQrVfMYm6kef6/bi1b+Eb02mWZZ02KB0njt95PqQ6tH2ASkvSUc3+bsoGXMmrFhe3iT6NAZ4GUmwneSCFDHozY85WTurqoW/ty/MPF37X01DvUcMBNHzIz5EUN2NIMZG2RdTotvA7dU2N7Zrpqu9pFXz2EZHS9JC4p9KIYpJUBwUSfSEZSNkCAwEAAaOCAdowggHWMB0GA1UdDgQWBBQqKdTDuTHQ7F2D8Ut/3b/Z0RFh8zAfBgNVHSMEGDAWgBRfBRhBEN4VLzrpwBaj56FqUtE67DBhBgNVHR8EWjBYMFagVKBShlBodHRwOi8vZmRpLnNpbnBlLmZpLmNyL3JlcG9zaXRvcmlvL0NBJTIwU0lOUEUlMjAtJTIwUEVSU09OQSUyMEZJU0lDQSUyMHYyKDEpLmNybDCBmAYIKwYBBQUHAQEEgYswgYgwXAYIKwYBBQUHMAKGUGh0dHA6Ly9mZGkuc2lucGUuZmkuY3IvcmVwb3NpdG9yaW8vQ0ElMjBTSU5QRSUyMC0lMjBQRVJTT05BJTIwRklTSUNBJTIwdjIoMSkuY3J0MCgGCCsGAQUFBzABhhxodHRwOi8vb2NzcC5zaW5wZS5maS5jci9vY3NwMA4GA1UdDwEB/wQEAwIGwDA9BgkrBgEEAYI3FQcEMDAuBiYrBgEEAYI3FQiFxOpbgtHjNZWRG4L5lxiGpctrgX+BudJygZ6/eAIBZAIBBzATBgNVHSUEDDAKBggrBgEFBQcDBDAbBgkrBgEEAYI3FQoEDjAMMAoGCCsGAQUFBwMEMBUGA1UdIAQOMAwwCgYIYIE8AQEBAQIwDQYJKoZIhvcNAQELBQADggEBAJer83JDVGLPBBLpOWdmnUMgu5+tK/cm4LoID2BEInlTAKgszsoDuuhfQ1kasDkPw5vlW7VMSWhZCGLvabSVDRisV0c88YzuAuU3dqzsluciHaXERNhFzZ+oPBDyDTC57d0j9gnqzSQM5tspMIcjpwCaciWZoU4kmatxVBFYWOzr6SoPj1VLIXoAsGBwVfOknYu1/jX33o4cwXcpQ+QeEhriKl78vtqq4AGTjpPCfV3PDhm6z08n0RCkwshhRhRkMupDVxIU3HW7u7Qzv4OyybQGVFmwUk8czbzCb3O8udj7SVy7Plgu+8lxCA0kI0jWm/dAcwIcZvOJUtr2BNKyxiE=</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15"/>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16"/>
          </Transform>
          <Transform Algorithm="http://www.w3.org/TR/2001/REC-xml-c14n-20010315"/>
        </Transforms>
        <DigestMethod Algorithm="http://www.w3.org/2001/04/xmlenc#sha256"/>
        <DigestValue>fuzWqVcm7/NAK75J7a5zuL1OlFlW+t2GLNWIa3ma3Is=</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K3KWZp00teb7uWZSGKTCBiaHNHIi/IMVqVRgIuZIE58=</DigestValue>
      </Reference>
      <Reference URI="/word/document.xml?ContentType=application/vnd.openxmlformats-officedocument.wordprocessingml.document.main+xml">
        <DigestMethod Algorithm="http://www.w3.org/2001/04/xmlenc#sha256"/>
        <DigestValue>puasVB9OVY7JlA/SpQQbLPD5mpqmU2Yd5j6jjPVBCW8=</DigestValue>
      </Reference>
      <Reference URI="/word/endnotes.xml?ContentType=application/vnd.openxmlformats-officedocument.wordprocessingml.endnotes+xml">
        <DigestMethod Algorithm="http://www.w3.org/2001/04/xmlenc#sha256"/>
        <DigestValue>Zz8opcoFG6pgXvARVe0HkrooFqmZ59Hw2+nCkZ/tt5M=</DigestValue>
      </Reference>
      <Reference URI="/word/fontTable.xml?ContentType=application/vnd.openxmlformats-officedocument.wordprocessingml.fontTable+xml">
        <DigestMethod Algorithm="http://www.w3.org/2001/04/xmlenc#sha256"/>
        <DigestValue>m8otEQ9pS/QQ1/NNHde2odQHRdAn7Q7vn220Sxnkb+o=</DigestValue>
      </Reference>
      <Reference URI="/word/footer1.xml?ContentType=application/vnd.openxmlformats-officedocument.wordprocessingml.footer+xml">
        <DigestMethod Algorithm="http://www.w3.org/2001/04/xmlenc#sha256"/>
        <DigestValue>QcuEwpvArhbtWo5qBglW/urt0ItkU8D5M/L4rCMOoEc=</DigestValue>
      </Reference>
      <Reference URI="/word/footer2.xml?ContentType=application/vnd.openxmlformats-officedocument.wordprocessingml.footer+xml">
        <DigestMethod Algorithm="http://www.w3.org/2001/04/xmlenc#sha256"/>
        <DigestValue>b4XO179+58ecdpA6YvYQs5/OWBRqxlY0XK4Di210JmI=</DigestValue>
      </Reference>
      <Reference URI="/word/footer3.xml?ContentType=application/vnd.openxmlformats-officedocument.wordprocessingml.footer+xml">
        <DigestMethod Algorithm="http://www.w3.org/2001/04/xmlenc#sha256"/>
        <DigestValue>P4ltz/+St9tV58Zrst6A5pOLXFv4j6LslXcgPgpQzWA=</DigestValue>
      </Reference>
      <Reference URI="/word/footnotes.xml?ContentType=application/vnd.openxmlformats-officedocument.wordprocessingml.footnotes+xml">
        <DigestMethod Algorithm="http://www.w3.org/2001/04/xmlenc#sha256"/>
        <DigestValue>DjeQ1NnL3DPVWO/7XV0FoFhUEkPvAX+DKxym0FcJGoM=</DigestValue>
      </Reference>
      <Reference URI="/word/header1.xml?ContentType=application/vnd.openxmlformats-officedocument.wordprocessingml.header+xml">
        <DigestMethod Algorithm="http://www.w3.org/2001/04/xmlenc#sha256"/>
        <DigestValue>KFVhQHUxleQi3Ynnuylhf4FGLnCnkTe3WEqeqlf4Mk4=</DigestValue>
      </Reference>
      <Reference URI="/word/header2.xml?ContentType=application/vnd.openxmlformats-officedocument.wordprocessingml.header+xml">
        <DigestMethod Algorithm="http://www.w3.org/2001/04/xmlenc#sha256"/>
        <DigestValue>kCSBn4IrSDb0+r0WobEQuHMjiBOVqQI+K/BJgLWAKtM=</DigestValue>
      </Reference>
      <Reference URI="/word/header3.xml?ContentType=application/vnd.openxmlformats-officedocument.wordprocessingml.header+xml">
        <DigestMethod Algorithm="http://www.w3.org/2001/04/xmlenc#sha256"/>
        <DigestValue>D+MuBYbr/pyttO+RQBeMeawLdJbnYh5gpH5N+QWqdZc=</DigestValue>
      </Reference>
      <Reference URI="/word/media/image1.jpeg?ContentType=image/jpeg">
        <DigestMethod Algorithm="http://www.w3.org/2001/04/xmlenc#sha256"/>
        <DigestValue>xyj69l3DW8glKu5smMXAwtOjzbX6e4vINW9rhAbhtrc=</DigestValue>
      </Reference>
      <Reference URI="/word/media/image2.png?ContentType=image/png">
        <DigestMethod Algorithm="http://www.w3.org/2001/04/xmlenc#sha256"/>
        <DigestValue>IjDM7OPqt1s5SFzthgjfZKrx6T38zS/SRYZgdiF6x7E=</DigestValue>
      </Reference>
      <Reference URI="/word/media/image3.jpeg?ContentType=image/jpeg">
        <DigestMethod Algorithm="http://www.w3.org/2001/04/xmlenc#sha256"/>
        <DigestValue>qc15AauniTvC/ivrQ4DTM9EuJ8XsDALD0d41iJQ7nuQ=</DigestValue>
      </Reference>
      <Reference URI="/word/media/image4.jpeg?ContentType=image/jpeg">
        <DigestMethod Algorithm="http://www.w3.org/2001/04/xmlenc#sha256"/>
        <DigestValue>NDELaKgfZ9CCi98bfGjS3+4NmasgnrnshE4eVmmm7Fs=</DigestValue>
      </Reference>
      <Reference URI="/word/media/image5.jpeg?ContentType=image/jpeg">
        <DigestMethod Algorithm="http://www.w3.org/2001/04/xmlenc#sha256"/>
        <DigestValue>uBW2IP1QB2eeNdpM3K44F7jb6mmOwrYgp6S3fu5wqF4=</DigestValue>
      </Reference>
      <Reference URI="/word/numbering.xml?ContentType=application/vnd.openxmlformats-officedocument.wordprocessingml.numbering+xml">
        <DigestMethod Algorithm="http://www.w3.org/2001/04/xmlenc#sha256"/>
        <DigestValue>FtoB+rpFKNF+25hg6bIlJnovZD6lZQl4L06JQqzUjLs=</DigestValue>
      </Reference>
      <Reference URI="/word/settings.xml?ContentType=application/vnd.openxmlformats-officedocument.wordprocessingml.settings+xml">
        <DigestMethod Algorithm="http://www.w3.org/2001/04/xmlenc#sha256"/>
        <DigestValue>HFHRo061uoEkWK1wc9JyCmO8TYBXgKMyRb0xL5OceQE=</DigestValue>
      </Reference>
      <Reference URI="/word/styles.xml?ContentType=application/vnd.openxmlformats-officedocument.wordprocessingml.styles+xml">
        <DigestMethod Algorithm="http://www.w3.org/2001/04/xmlenc#sha256"/>
        <DigestValue>wC1pM+78t/aSSm5cIsOKA9MCee6JuenV+ddPyLPjuwM=</DigestValue>
      </Reference>
      <Reference URI="/word/theme/theme1.xml?ContentType=application/vnd.openxmlformats-officedocument.theme+xml">
        <DigestMethod Algorithm="http://www.w3.org/2001/04/xmlenc#sha256"/>
        <DigestValue>v0mS4/p4MuXGj9vE7FGJyOXTR/7wPFuiUirXBL3lB48=</DigestValue>
      </Reference>
      <Reference URI="/word/webSettings.xml?ContentType=application/vnd.openxmlformats-officedocument.wordprocessingml.webSettings+xml">
        <DigestMethod Algorithm="http://www.w3.org/2001/04/xmlenc#sha256"/>
        <DigestValue>lSO8FjWjRUMPcUxokgU9inIjWy+XnP4uoNDrY2byPyM=</DigestValue>
      </Reference>
    </Manifest>
    <SignatureProperties>
      <SignatureProperty Id="idSignatureTime" Target="#idPackageSignature">
        <mdssi:SignatureTime xmlns:mdssi="http://schemas.openxmlformats.org/package/2006/digital-signature">
          <mdssi:Format>YYYY-MM-DDThh:mm:ssTZD</mdssi:Format>
          <mdssi:Value>2022-11-04T22:29:10Z</mdssi:Value>
        </mdssi:SignatureTime>
      </SignatureProperty>
    </SignatureProperties>
  </Object>
  <Object Id="idOfficeObject">
    <SignatureProperties>
      <SignatureProperty Id="idOfficeV1Details" Target="#idPackageSignature">
        <SignatureInfoV1 xmlns="http://schemas.microsoft.com/office/2006/digsig">
          <SetupID/>
          <SignatureText/>
          <SignatureImage/>
          <SignatureComments/>
          <WindowsVersion>10.0</WindowsVersion>
          <OfficeVersion>16.0.14931/23</OfficeVersion>
          <ApplicationVersion>16.0.14931</ApplicationVersion>
          <Monitors>1</Monitors>
          <HorizontalResolution>1366</HorizontalResolution>
          <VerticalResolution>768</VerticalResolution>
          <ColorDepth>32</ColorDepth>
          <SignatureProviderId>{00000000-0000-0000-0000-000000000000}</SignatureProviderId>
          <SignatureProviderUrl/>
          <SignatureProviderDetails>9</SignatureProviderDetails>
          <SignatureType>1</SignatureType>
        </SignatureInfoV1>
      </SignatureProperty>
    </SignatureProperties>
  </Object>
  <Object>
    <xd:QualifyingProperties xmlns:xd="http://uri.etsi.org/01903/v1.3.2#" Target="#idPackageSignature">
      <xd:SignedProperties Id="idSignedProperties">
        <xd:SignedSignatureProperties>
          <xd:SigningTime>2022-11-04T22:29:10Z</xd:SigningTime>
          <xd:SigningCertificate>
            <xd:Cert>
              <xd:CertDigest>
                <DigestMethod Algorithm="http://www.w3.org/2001/04/xmlenc#sha256"/>
                <DigestValue>kAYBOTJxCs2YYq5sP7JWrhGSDyixD2Xdh72F37pwnUI=</DigestValue>
              </xd:CertDigest>
              <xd:IssuerSerial>
                <X509IssuerName>CN=CA SINPE - PERSONA FISICA v2, OU=DIVISION SISTEMAS DE PAGO, O=BANCO CENTRAL DE COSTA RICA, C=CR, SERIALNUMBER=CPJ-4-000-004017</X509IssuerName>
                <X509SerialNumber>446018005774586790551998519667964561479769481</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NJzCCCw+gAwIBAgITSwAAAAXb/gO1NXUawwAAAAAABTANBgkqhkiG9w0BAQ0FADB9MRkwFwYDVQQFExBDUEotMi0xMDAtMDk4MzExMQswCQYDVQQGEwJDUjEPMA0GA1UEChMGTUlDSVRUMQ0wCwYDVQQLEwREQ0ZEMTMwMQYDVQQDEypDQSBQT0xJVElDQSBQRVJTT05BIEZJU0lDQSAtIENPU1RBIFJJQ0EgdjIwHhcNMTkxMjIwMjE1NDAxWhcNMjcxMjIwMjIwNDAxWjCBmTEZMBcGA1UEBRMQQ1BKLTQtMDAwLTAwNDAxNzELMAkGA1UEBhMCQ1IxJDAiBgNVBAoTG0JBTkNPIENFTlRSQUwgREUgQ09TVEEgUklDQTEiMCAGA1UECxMZRElWSVNJT04gU0lTVEVNQVMgREUgUEFHTzElMCMGA1UEAxMcQ0EgU0lOUEUgLSBQRVJTT05BIEZJU0lDQSB2MjCCASIwDQYJKoZIhvcNAQEBBQADggEPADCCAQoCggEBAPs79a3v0DTxTENn/EiPxLtGHjLTEaACg7j8gIQpw2ayZmLBpXmxIHF83NPw2Lhf72t6WqZlVog/FQzT6c13PupFuEKpgrd/3Kz+InUVCyzn2PrfEk72DDpSTs25SEgNEBe8tNBflhnWDUfJdYBmHxbiz+ax9ogui3IoZ38MkhIruPni2KxEuc93OMGCLqSg9Fh91l6NAvFPCd44bKrWt9WTn1mDpgkYMqLXvSJfmrUc39t+mYBYvmzzvhaDGiGa44c1v3UEMtLCkCZxr4JX15p6nHHrro1Ht4rYbjZE+UgsvfU3iIruGsOrOmyAPTd8ESwGnmR8cVUtjvuJAzAgB2UCAwEAAaOCCIEwggh9MBIGCSsGAQQBgjcVAQQFAgMBAAEwIwYJKwYBBAGCNxUCBBYEFOY7fUWsDL4+b/VRuCuH6tVnKOHWMB0GA1UdDgQWBBRfBRhBEN4VLzrpwBaj56FqUtE67DCCBdYGA1UdIASCBc0wggXJMIIBFAYHYIE8AQEBATCCAQcwgaYGCCsGAQUFBwICMIGZHoGWAEkAbQBwAGwAZQBtAGUAbgB0AGEAIABsAGEAIABQAG8AbABpAHQAaQBjAGEAIABkAGUAIABsAGEAIABSAGEAaQB6ACAAQwBvAHMAdABhAHIAcgBpAGMAZQBuAHMAZQAgAGQAZQAgAEMAZQByAHQAaQBmAGkAYwBhAGMAaQBvAG4AIABEAGkAZwBpAHQAYQBsACAAdgAyMCoGCCsGAQUFBwIBFh5odHRwOi8vd3d3LmZpcm1hZGlnaXRhbC5nby5jcgAwMAYIKwYBBQUHAgEWJGh0dHA6Ly93d3cubWljaXQuZ28uY3IvZmlybWFkaWdpdGFsADCCAVUGCGCBPAEBAQEBMIIBRzCB5gYIKwYBBQUHAgIwgdkegdYASQBtAHAAbABlAG0AZQBuAHQAYQAgAGwAYQAgAFAAbwBsAGkAdABpAGMAYQAgAGQAZQAgAEMAQQAgAEUAbQBpAHMAbwByAGEAIABwAGEAcgBhACAAUABlAHIAcwBvAG4AYQBzACAARgBpAHMAaQBjAGEAcwAgAHAAZQByAHQAZQBuAGUAYwBpAGUAbgB0AGUAIABhACAAbABhACAAUABLAEkAIABOAGEAYwBpAG8AbgBhAGwAIABkAGUAIABDAG8AcwB0AGEAIABSAGkAYwBhACAAdgAyMCoGCCsGAQUFBwIBFh5odHRwOi8vd3d3LmZpcm1hZGlnaXRhbC5nby5jcgAwMAYIKwYBBQUHAgEWJGh0dHA6Ly93d3cubWljaXQuZ28uY3IvZmlybWFkaWdpdGFsADCCAagGCGCBPAEBAQECMIIBmjCCATgGCCsGAQUFBwICMIIBKh6CASYASQBtAHAAbABlAG0AZQBuAHQAYQAgAGwAYQAgAFAAbwBsAGkAdABpAGMAYQAgAHAAYQByAGEAIABjAGUAcgB0AGkAZgBpAGMAYQBkAG8AIABkAGUAIABmAGkAcgBtAGEAIABkAGkAZwBpAHQAYQBsACAAZABlACAAcABlAHIAcwBvAG4AYQBzACAAZgBpAHMAaQBjAGEAcwAgACgAYwBpAHUAZABhAGQAYQBuAG8ALwByAGUAcwBpAGQAZQBuAHQAZQApACAAcABlAHIAdABlAG4AZQBjAGkAZQBuAHQAZQAgAGEAIABsAGEAIABQAEsASQAgAE4AYQBjAGkAbwBuAGEAbAAgAGQAZQAgAEMAbwBzAHQAYQAgAFIAaQBjAGEAIAB2ADIwKgYIKwYBBQUHAgEWHmh0dHA6Ly93d3cuZmlybWFkaWdpdGFsLmdvLmNyADAwBggrBgEFBQcCARYkaHR0cDovL3d3dy5taWNpdC5nby5jci9maXJtYWRpZ2l0YWwAMIIBqAYIYIE8AQEBAQMwggGaMIIBOAYIKwYBBQUHAgIwggEqHoIBJgBJAG0AcABsAGUAbQBlAG4AdABhACAAbABhACAAUABvAGwAaQB0AGkAYwBhACAAcABhAHIAYQAgAGMAZQByAHQAaQBmAGkAYwBhAGQAbwAgAGQAZQAgAGEAdQB0AGUAbgB0AGkAYwBhAGMAaQBvAG4AIABkAGUAIABwAGUAcgBzAG8AbgBhAHMAIABmAGkAcwBpAGMAYQBzACAAKABjAGkAdQBkAGEAZABhAG4AbwAvAHIAZQBzAGkAZABlAG4AdABlACkAIABwAGUAcgB0AGUAbgBlAGMAaQBlAG4AdABlACAAYQAgAGwAYQAgAFAASwBJACAATgBhAGMAaQBvAG4AYQBsACAAZABlACAAQwBvAHMAdABhACAAUgBpAGMAYQAgAHYAMjAqBggrBgEFBQcCARYeaHR0cDovL3d3dy5maXJtYWRpZ2l0YWwuZ28uY3IAMDAGCCsGAQUFBwIBFiRodHRwOi8vd3d3Lm1pY2l0LmdvLmNyL2Zpcm1hZGlnaXRhbAA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T3K7mmQqxoC5unYq2HAmupjYoVBoteb52nCmG5c9LLuUiCuLTFIrd18m1zcYwx8Jc/e4bAJ52U9G1U0QGT/jq66JTlMXoEQjN/fs1J5uri5mKAourLjUyp/ieiCHAOgk1oQW1gV7YauqJDHkNM4mXdSW7aymQyZ8UgekILH5fgX9bCEP/uxfxyAxVnBABb+WEsjSnNHnRkwW2PjiSJ93+9xtj5OXfux+GqqtmArmpsUYw/tZClOQjt6YLuiokNpK+ZOyTTcyDSZ9LMnW90Lgsmp8Bkq5pRwmtzX+UPRxLjaRiOQMXbC8a4UQYtz6G/8PPrPDivg/Nj6qVAIawdbVwiVCkFbHgGFFhgyS3R2gLK6Dsa4m6vDzdRhkB7GmnVr0x4wNT8xmpuc/edVVSZlK76Kt/DVt8DGR8tZlK1ZVU4b1v84UWcbVyEhtcfCI1V/a9GQzEL0IAi2OwNmWiQwMIBVl59FPqyUNXT1k2B0GMu6Z7VHnNwGvurvZ75pcv2oj22xnGQmY0l+kMXmBS7LCeBZ4Rrqab0bvbD+9wmno3rFDBpOGsFG1ue6E4uzKCGwheroOtznjEU53/Q5mjBtar9fn5a2i9QvPMHxuiNt1Ey9wRgrHukRd5e2ZWYWZbebOXc+qmQoou0VAwhW7+/RClDSRmOZ62nh9q2UEeh0rIi8=</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gYJKoZIhvcNAQcCoIIKwzCCCr8CAQMxDzANBglghkgBZQMEAgEFADBzBgsqhkiG9w0BCRABBKBkBGIwYAIBAQYIYIE8AQEBAQUwMTANBglghkgBZQMEAgEFAAQgEwOV0yzoJ0DQrMuzsqFh94bgNHUV/KipvvNV14Giq5sCBBF0h2oYDzIwMjIxMTA0MjIyOTEyWjAEgAIB9AEB/6CCB8Mwgge/MIIFp6ADAgECAhNpAAAABSHGKAoZxgeLAAAAAAAFMA0GCSqGSIb3DQEBDQUAMIGAMRkwFwYDVQQFExBDUEotMi0xMDAtMDk4MzExMQswCQYDVQQGEwJDUjEPMA0GA1UEChMGTUlDSVRUMQ0wCwYDVQQLEwREQ0ZEMTYwNAYDVQQDEy1DQSBQT0xJVElDQSBTRUxMQURPIERFIFRJRU1QTyAtIENPU1RBIFJJQ0EgdjIwHhcNMTkwODIzMTY1MjQ3WhcNMjcwODIzMTcwMjQ3WjB0MRkwFwYDVQQFExBDUEotNC0wMDAtMDA0MDE3MQswCQYDVQQGEwJDUjEkMCIGA1UEChMbQkFOQ08gQ0VOVFJBTCBERSBDT1NUQSBSSUNBMQ0wCwYDVQQLEwQwMDAxMRUwEwYDVQQDEwxUU0EgU0lOUEUgdjIwggEiMA0GCSqGSIb3DQEBAQUAA4IBDwAwggEKAoIBAQDRhdhdCXLxU0q8NfTktLR9tzyXW8P62zJBpKvtwpYvEes1jAmq21V/aif7FFYHnsxM3uC9oy5gqMyucD00YDHlAXS3u04CtOyo14yRgDsWRKlQ02MVpYgM7tquqwUFjVuDa3KRsFM0tQ0McWpViQ5ZFloxEOW/WLTq1V5qb6bn0dD4LEgT8CRwMsrGfl5g8ZP1qIQiTi6iz1UDk66vOEfTwnkKQnmx5hYh+GHYvDANP+d/PnntPcAUivGyI1MtF/8IM7odNRTyGtArGtBT9zH4dprspNtH7HmDjGyPsnw8zP1vZeXmLYh5rnYzIn7Qk5SZ4ga47bu7zabjiwYGee43AgMBAAGjggM7MIIDNzCBuwYDVR0gBIGzMIGwMIGtBghggTwBAQEBBTCBoDBwBggrBgEFBQcCAjBkHmIASQBtAHAAbABlAG0AZQBuAHQAYQAgAGwAYQAgAEEAdQB0AG8AcgBpAGQAYQBkACAAZABlACAARQBzAHQAYQBtAHAAYQBkAG8AIABkAGUAIABUAGkAZQBtAHAAbwAgAHYAMjAsBggrBgEFBQcCARYgaHR0cDovL3RzYS5zaW5wZS5maS5jci90c2FodHRwLwAwFgYDVR0lAQH/BAwwCgYIKwYBBQUHAwgwDgYDVR0PAQH/BAQDAgbAMB0GA1UdDgQWBBQuLQH8hh8/faNRppz5ixnsy6bKNjAfBgNVHSMEGDAWgBSwu+AILksTaPDQgEQDZ6Q//yVj9jCB9AYDVR0fBIHsMIHpMIHmoIHjoIHghmtodHRwOi8vd3d3LmZpcm1hZGlnaXRhbC5nby5jci9yZXBvc2l0b3Jpby9DQSUyMFBPTElUSUNBJTIwU0VMTEFETyUyMERFJTIwVElFTVBPJTIwLSUyMENPU1RBJTIwUklDQSUyMHYyLmNybIZxaHR0cDovL3d3dy5taWNpdC5nby5jci9maXJtYWRpZ2l0YWwvcmVwb3NpdG9yaW8vQ0ElMjBQT0xJVElDQSUyMFNFTExBRE8lMjBERSUyMFRJRU1QTyUyMC0lMjBDT1NUQSUyMFJJQ0ElMjB2Mi5jcmwwggEIBggrBgEFBQcBAQSB+zCB+DB3BggrBgEFBQcwAoZraHR0cDovL3d3dy5maXJtYWRpZ2l0YWwuZ28uY3IvcmVwb3NpdG9yaW8vQ0ElMjBQT0xJVElDQSUyMFNFTExBRE8lMjBERSUyMFRJRU1QTyUyMC0lMjBDT1NUQSUyMFJJQ0ElMjB2Mi5jcnQwfQYIKwYBBQUHMAKGcWh0dHA6Ly93d3cubWljaXQuZ28uY3IvZmlybWFkaWdpdGFsL3JlcG9zaXRvcmlvL0NBJTIwUE9MSVRJQ0ElMjBTRUxMQURPJTIwREUlMjBUSUVNUE8lMjAtJTIwQ09TVEElMjBSSUNBJTIwdjIuY3J0MAwGA1UdEwEB/wQCMAAwDQYJKoZIhvcNAQENBQADggIBAAbAWYE+7psVD+k05F8e0YQBCW3vQ8KpAPFjou0IjvmF3m4NvvkDSACZrZbB0mYPeAqJMCVMpyL1sBAWIlN2COS1rHWa/MuEsa/C6LNXRuitMpxy8K7p1N1tgLgvd7l5ngvQ+kxmwwlwFTY7xqATTifAchgWiGH+vOu3nS+9PxbMJC6BkPwdsikyoKy6NI8PlhacsvxZq3xrQTohUgINOxc2W+LbUKdZrIUDv1w+1VnF7+miLpsR2nouFt2fdEuH4RxbghcSTfhK4QyfahzTx/eyKRRd5JE8upQKe99nW5t/opK1gv8K/V2O+LF4XaZCMG5ZsQbByscUm9IoXYgxVnGN57VMlWBBMuww0B6fJi0m9A0UFYDSMHLczxRX1lXRpZBc8U0TFuNnQMBfid2zCZZikSMQdL5utzL3lWuvFiU5FojMzSE3T5iMBcmLvEkLFlMfQG5Uq52dTErjAuhRylsAmm9+mPKYd3sJadWJ3y6CPszxWVWKTYUjzrfntLeVAV1Q16Qt+OyPhTrkYOA+f87R7ZUloOpy3YnJxgj5CoRT+KUGpIqcWot/tvT1PUjp6nnGIoosGIlnjaEnpHZUyXF8+OsaZZPAxpFhR3iB7Zm20WbGOMRcaFU0EmMQwMbmHoBwQ9I1Pye6aKkhwpZ3wUOywDCW+gFWmwA2YFtfrZSfMYICazCCAmcCAQEwgZgwgYAxGTAXBgNVBAUTEENQSi0yLTEwMC0wOTgzMTExCzAJBgNVBAYTAkNSMQ8wDQYDVQQKEwZNSUNJVFQxDTALBgNVBAsTBERDRkQxNjA0BgNVBAMTLUNBIFBPTElUSUNBIFNFTExBRE8gREUgVElFTVBPIC0gQ09TVEEgUklDQSB2MgITaQAAAAUhxigKGcYHiwAAAAAABTANBglghkgBZQMEAgEFAKCBpDAaBgkqhkiG9w0BCQMxDQYLKoZIhvcNAQkQAQQwHAYJKoZIhvcNAQkFMQ8XDTIyMTEwNDIyMjkxMlowLwYJKoZIhvcNAQkEMSIEIFohiuQicS9G8ddqRkeihABkiNurW9fz5G3ztpFKlVXhMDcGCyqGSIb3DQEJEAIvMSgwJjAkMCIEIDcrk3iY5iZu+N7/iFpVKDYeTZ9u7elabVQcL5d9tumpMA0GCSqGSIb3DQEBAQUABIIBAF+dQvI+3itLvVgRetu6Mmjbmu/8AbFSPA+iBUdexxwUiUvV2tgWWv8arzPYuvEg+n/97LgCB+HinWIneptg4ZzTDcbzgaZKyWPcLEFwfABN30OnUNaH3L5zkAxc+Uw5LCaJwWDd8gMFOVQ3iBJG6QK6ZTyaKLE+5ya++Q+IFgEW2WT/AaD/KwaZ4Qkk7dtb3/3DVKKJaTutKgaN9CZRb8nhzdeORW4Dv68x6DQkGC/qJBHJZ+jcJrlZSKH4l9X+8FzPrFZ588t4YlB8eBxbXWy5CKJ64naSn63jKIwriWCLNL3IhqAnphsqnRZ4m2hUt/w2syUATg99WQEqFdUL/6Y=</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IxMDMxMTkxMjA4WhcNMjMwMTAxMDczMjA4WqBfMF0wHwYDVR0jBBgwFoAUsLvgCC5LE2jw0IBEA2ekP/8lY/YwEAYJKwYBBAGCNxUBBAMCAQAwCgYDVR0UBAMCASwwHAYJKwYBBAGCNxUEBA8XDTIyMTIzMTE5MjIwOFowDQYJKoZIhvcNAQENBQADggIBAGgyddBu5vXTK5shH1Vo7y1KRRvS4B7/0FBqPgbA+5LsHvrgEVZX7Dl7Jxx2p5zHpTGItczaKK1kpm5sDaXAFlZFZpWfUe8PnbcOaPWRrSZCLi0dwhOR/BAWLm9yf1JiHLfp0T2nd7QoTrDTYOMj8CEIEz58/yR+6SvcJ/7OsxKjEGWUjYtMMv3dKQpCCZ9dSIscz1nETpraOs6HtYA1B6PWsEczvcP328wzyXorY5oQwdSfiM6D/f9/SQJhZYUUURGfGjQml2plQh/1PCe9yT/iJgI1sB6ds79gojUQAkNwmQZKOFM/JG1UIPWYcyPHmHsFeV3uu6ntlT1nfcB+b/JbJS9jpsqsmSRl20xUHkMm5HzzTR3YUgqhXSDM5HLUHOmcHIKEawRzpyjVRXBxNJoJ7RRS5XSGlEsRDDsTBGwgFNSvD6bXOaYPdHxbOerF88r9s/fz9rW1tpVBevQEWzMi7HDOElk9QPFmMAVXIVa0yGdx4wKzdgLZWOBpV/Z7lewerTUthCDUid3U2iQkIl34yQrxzlxdoCfLP8iALIrCxiWkLv7SenUg8mGqGPOMUdmI9wbj+SNPz4EFVVnGVTR4s/Cl1XpN0MhhP4fPPNbvCspaUvJUnixfuQ7/Tz6cYHgaBfOcY7DRKsixUyxDKpECufVw7flIZ6iMGBfhO90n</xd:EncapsulatedCRLValue>
                <xd:EncapsulatedCRLValue>MIIDHjCCAQYCAQEwDQYJKoZIhvcNAQENBQAwczEZMBcGA1UEBRMQQ1BKLTItMTAwLTA5ODMxMTENMAsGA1UECxMERENGRDEPMA0GA1UEChMGTUlDSVRUMQswCQYDVQQGEwJDUjEpMCcGA1UEAxMgQ0EgUkFJWiBOQUNJT05BTCAtIENPU1RBIFJJQ0EgdjIXDTIyMDkwODE2MzYzMVoXDTIzMDEwOTA0NTYzMVqgXzBdMB8GA1UdIwQYMBaAFODy/n3ERE5Q5DX9CImPToQZRDNAMBAGCSsGAQQBgjcVAQQDAgEAMAoGA1UdFAQDAgEcMBwGCSsGAQQBgjcVBAQPFw0yMzAxMDgxNjQ2MzFaMA0GCSqGSIb3DQEBDQUAA4ICAQCiW1p8Txcga5NXq/7yfnF8lY8W3UTqnm76hWodpFqDU43bccP+Xfzdl43iKZO4xijhSb8N4gV4eleFEUuc3HIKn5MmORwRweMxrm9CbxXe5mQdt3BmxfygpyL7kwFs4Cw9rA6JfYCStH15Jf4yftmQD7C41bmzZlev6Zdi6w560tHEwazicbFWDvpe4eNJMcm2Tnfm/CVufXuaA3Ad4Kx5DfjnYbT7XzdCQ7qP8STyUltpyeQtXLBwRv3vD1bRMqPqM/KoPI9F5kSEKl+KreCpNF7UXxy/Mo593CwxPEKXirtEqS0bD7XEzHjxCtutx0nidUuRA618NIn/pIXJWf+ELP2H84i3ZvVNNRyv4NSOqbEgfRzFl5kdK2zeQc1TWubn/58GjwQBYAetiQW0cqEcKZRp/A3uXPSvRl2eNDaN2Bgtc5NAyQ/Hh5kjyESKaSYkrSjJ1HeGPpnxxNaE6UfTtbJoLpXmQYHDbiBWGGGTDhe9smej2mg+wD5KZchSJkPwTEtTz0ZmeLOjmjoOs8d/P2+9xZceclIWCmwjTOTIGgkfkdVIXfg45ybFQjhYoSzsdw0Wu0p/OWNBMblAirlxo9ctdKqc0M4K7aYaiKPA9V7r4PMLQ/S4Wa/rF8HF4igYwzQG+SwXU5K9wavHOjzx3OmVhlfuCvLcTmDL421SnQ==</xd:EncapsulatedCRLValue>
              </xd:CRLValues>
            </xd:RevocationValues>
          </TimeStampValidationData>
          <xd:CompleteCertificateRefs>
            <xd:CertRefs>
              <xd:Cert>
                <xd:CertDigest>
                  <DigestMethod Algorithm="http://www.w3.org/2001/04/xmlenc#sha256"/>
                  <DigestValue>WOB/2K5+bJEAragXITImcX8hI8jSPQeKC9dYvr/WcaU=</DigestValue>
                </xd:CertDigest>
                <xd:IssuerSerial>
                  <X509IssuerName>CN=CA POLITICA PERSONA FISICA - COSTA RICA v2, OU=DCFD, O=MICITT, C=CR, SERIALNUMBER=CPJ-2-100-098311</X509IssuerName>
                  <X509SerialNumber>1672555889920220192711854395991189670244384773</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OCSPRefs>
              <xd:OCSPRef>
                <xd:OCSPIdentifier>
                  <xd:ResponderID>
                    <xd:ByKey>CJ0YbnfHB/95Zz3JHF9JL7Lf0ro=</xd:ByKey>
                  </xd:ResponderID>
                  <xd:ProducedAt>2022-11-04T22:05:43Z</xd:ProducedAt>
                </xd:OCSPIdentifier>
                <xd:DigestAlgAndValue>
                  <DigestMethod Algorithm="http://www.w3.org/2001/04/xmlenc#sha256"/>
                  <DigestValue>Glycf/iaHwsAJgK8wy4rP2V7TeqbJ4shhS0XCXPRy24=</DigestValue>
                </xd:DigestAlgAndValue>
              </xd:OCSPRef>
            </xd:OCSPRefs>
            <xd:CRLRefs>
              <xd:CRLRef>
                <xd:DigestAlgAndValue>
                  <DigestMethod Algorithm="http://www.w3.org/2001/04/xmlenc#sha256"/>
                  <DigestValue>iVg/3zUCIKaedr6KDd6g+v081zcooqCr5uCKHEdiCkc=</DigestValue>
                </xd:DigestAlgAndValue>
                <xd:CRLIdentifier>
                  <xd:Issuer>CN=CA POLITICA PERSONA FISICA - COSTA RICA v2, OU=DCFD, O=MICITT, C=CR, SERIALNUMBER=CPJ-2-100-098311</xd:Issuer>
                  <xd:IssueTime>2022-10-31T19:09:07Z</xd:IssueTime>
                </xd:CRLIdentifier>
              </xd:CRLRef>
              <xd:CRLRef>
                <xd:DigestAlgAndValue>
                  <DigestMethod Algorithm="http://www.w3.org/2001/04/xmlenc#sha256"/>
                  <DigestValue>eqBH8sV8kzrheJSKSTxJOpNxJOW0I0VfSbltqJfY9hw=</DigestValue>
                </xd:DigestAlgAndValue>
                <xd:CRLIdentifier>
                  <xd:Issuer>CN=CA RAIZ NACIONAL - COSTA RICA v2, C=CR, O=MICITT, OU=DCFD, SERIALNUMBER=CPJ-2-100-098311</xd:Issuer>
                  <xd:IssueTime>2022-09-08T16:36:31Z</xd:IssueTime>
                </xd:CRLIdentifier>
              </xd:CRLRef>
            </xd:CRLRefs>
          </xd:CompleteRevocationRefs>
          <xd:RevocationValues>
            <xd:OCSPValues>
              <xd:EncapsulatedOCSPValue>MIIGlQoBAKCCBo4wggaKBgkrBgEFBQcwAQEEggZ7MIIGdzCBxaIWBBQInRhud8cH/3lnPckcX0kvst/SuhgPMjAyMjExMDQyMjA1NDNaMIGZMIGWMEwwCQYFKw4DAhoFAAQUzgxHzN03kqP+e9oD7BphnZQwSGIEFF8FGEEQ3hUvOunAFqPnoWpS0TrsAhMUAAkdibcwGcw4YG8RAAEACR2JgAAYDzIwMjIxMTA0MjAyMjM5WqARGA8yMDIyMTEwNjA4NDIzOVqhIDAeMBwGCSsGAQQBgjcVBAQPFw0yMjExMDUyMDMyMzlaMA0GCSqGSIb3DQEBCwUAA4IBAQCbxRtubLa06vvIEeKhcAXQcp0atoAtvPnRP5MCcz6zLlEtptdwjyqd0klo7kfv6bxq09k4w3MUar7VLzu/661y/sxyxbxkDtO7Bu9D8wJFrJ3uCu4X2VUcZgbjh/r6pAbL4fS0JjLxl7izHLOuGX2YVobnOv+o5yk3AR6lt40J56ATlsKinf7T4yNfc3jwL2Fxm6/fFmDEMrsnXTjZOjWGCVKARpuyszUcAaLQGrhb9GiY9uuzK2qmt3UEs2bryfaRJOOjxjaVE7XEe9m1FuhS42t87gkZeUG4ubGDwNpca9iFp4L6x/8cFKtKqc8B61ncBBcjXa3TWzexHXHHzkb/oIIElzCCBJMwggSPMIIDd6ADAgECAhMUAA8FbyEh4r51iHHQAAEADwVvMA0GCSqGSIb3DQEBCwUAMIGZMRkwFwYDVQQFExBDUEotNC0wMDAtMDA0MDE3MQswCQYDVQQGEwJDUjEkMCIGA1UEChMbQkFOQ08gQ0VOVFJBTCBERSBDT1NUQSBSSUNBMSIwIAYDVQQLExlESVZJU0lPTiBTSVNURU1BUyBERSBQQUdPMSUwIwYDVQQDExxDQSBTSU5QRSAtIFBFUlNPTkEgRklTSUNBIHYyMB4XDTIyMTEwMjE2MDA0NFoXDTIyMTExNjE2MDA0NFowHjEcMBoGA1UEAxMTU0ktQVBPQ1MtMTAxLmZkaS5jcjCCASIwDQYJKoZIhvcNAQEBBQADggEPADCCAQoCggEBAOLbayhCbU0wUeQ/DYXsq66FfBCHTqpg/5MKyjp+PXDAguwUh3Yk7cWaF7NcyDkIOpnN349F4mSIyY0zPY7jMPZJ9FvnuYfd6RO9P+gTv/POAtB0xrTdwhD4nfT/7ctL1pRfLwDvBKGfm3wYQAFaCnqjHUuGaTTlkqqbh/v6W+adrjCRhy1ktXsUJX2FcXIwodwzCUf/WcDA10N0SG3c+kt4mT7yDJZ4cOExzNWCLQvIOKvCJowUGLErJrgAOouii9X5uhgwljwXsDk0UCI/YDFR/L8v1vxGf8/87O9ZPDlg2wVGSzS6+GitZgS6hOrAnrfeiciBq8EWZ4D4JnnnaVsCAwEAAaOCAUgwggFEMD0GCSsGAQQBgjcVBwQwMC4GJisGAQQBgjcVCIXE6luC0eM1lZEbgvmXGIaly2uBf4P2/HeBuPEzAgFkAgEHMBMGA1UdJQQMMAoGCCsGAQUFBwMJMA4GA1UdDwEB/wQEAwIHgDAbBgkrBgEEAYI3FQoEDjAMMAoGCCsGAQUFBwMJMA8GCSsGAQUFBzABBQQCBQAwHwYDVR0jBBgwFoAUXwUYQRDeFS866cAWo+ehalLROuwwHQYDVR0OBBYEFAidGG53xwf/eWc9yRxfSS+y39K6MB4GA1UdEQQXMBWCE1NJLUFQT0NTLTEwMS5mZGkuY3IwUAYJKwYBBAGCNxkCBEMwQaA/BgorBgEEAYI3GQIBoDEEL1MtMS01LTIxLTMyMzk1NTA4NzgtNzUzNzk5NzM5LTE3NTY2MDE1MDMtMTA3MTMzMA0GCSqGSIb3DQEBCwUAA4IBAQDJDqnAH/XbZ3QAd4OJzBBT7D8raPUHprqqqYDZbtPVd+TQvB7TRnPUc25Bwd1FjquhiOBxLjO++s5g+u45ZjxoKjLwLbUcDE7XQofvaKpHH7HwMmRTDkbu/y6K1cSQKNoievPr35//yZ9fDhrp5tiLXug18ynYsIWugOYecuqP+y3J7jN7p8ttm+8uNMnOgHwcYNBYhQdiKvXfd987a4XLlzcy4WIpEtRBwzoOCOo5YnAkJT9imA+e0ucNHeaXGvgX5x6PfuYVS+PWCiEIDXxfV0a9evDu+u1ndNtbjA1E6x9OynfCP9fAhrkP9QNSGs/ja6xq4E9lRm9Dd4cc3Ib7</xd:EncapsulatedOCSPValue>
            </xd:OCSPValues>
            <xd:CRLValues>
              <xd:EncapsulatedCRLValue>MIIDKDCCARACAQEwDQYJKoZIhvcNAQENBQAwfTEZMBcGA1UEBRMQQ1BKLTItMTAwLTA5ODMxMTELMAkGA1UEBhMCQ1IxDzANBgNVBAoTBk1JQ0lUVDENMAsGA1UECxMERENGRDEzMDEGA1UEAxMqQ0EgUE9MSVRJQ0EgUEVSU09OQSBGSVNJQ0EgLSBDT1NUQSBSSUNBIHYyFw0yMjEwMzExOTA5MDdaFw0yMzAxMDEwNzI5MDdaoF8wXTAfBgNVHSMEGDAWgBRonWk2y4Rue+qTYRn/WDAd1f9cyzAQBgkrBgEEAYI3FQEEAwIBADAKBgNVHRQEAwIBLTAcBgkrBgEEAYI3FQQEDxcNMjIxMjMxMTkxOTA3WjANBgkqhkiG9w0BAQ0FAAOCAgEAVfwX8D+AjrNia5cB/QFAX4By6t5iIgtQMWXiUy+gjouYhdM65Am/LDXYEV66+vklZs+z5Hfwi86Id3TVFsLxmMdPnd0w5R5Lg3tc4VLHerWy1/iUXIf5UK4LGIK+5MgDPEE0k38AkfHQqKkA9T+C9yGKmXsP3SgBxMjWGDuDSbVOewXqz8eA0PGcxQQfeFY4xq+Vg4DPBqYTKb/t6r3M5MPIaAcfDBQg/E1AH7AOlBNSTSoJtWeGwW+i+VemTto3uBVFDCpbyfV10Qoq87e+ZXXXq2kpxc0Ueg1cvvGzMp5Gq+mRvHTGNjM6zPj+djBuoSwBKqbKcX+RX+H37DADhwsPM/zbsjiaXWKxopgSCYHMLJZGrvsMKWFuzegVYVfLaCBAmJKTibSJHW+qNXWueEayVwY+wM4MWRbiSTEy8buP+iHF06QGZsQFIKLTG3qtXKRHES6KdBvXw7uH6aJA7QD7gZkDGvxhmX3a88AH5ZWqVkHfIUFM0fy9M3a5bwHF1MMvAjRCmgRJNldNIHKmGQwqk2TuFyBl0ObYtZvoFrIAoVCXig7aRs0Z53QwjbhTva+bAB82/T0Ums4/fRHd6DTWsXnCSFFkFbv2KIY79/8WfB401VIcWH2W0qZXuA078iZ3oNAfWkil47d/k0rxdEY4NDIkMgu8B3L4dy10bCM=</xd:EncapsulatedCRLValue>
              <xd:EncapsulatedCRLValue>MIIDHjCCAQYCAQEwDQYJKoZIhvcNAQENBQAwczEZMBcGA1UEBRMQQ1BKLTItMTAwLTA5ODMxMTENMAsGA1UECxMERENGRDEPMA0GA1UEChMGTUlDSVRUMQswCQYDVQQGEwJDUjEpMCcGA1UEAxMgQ0EgUkFJWiBOQUNJT05BTCAtIENPU1RBIFJJQ0EgdjIXDTIyMDkwODE2MzYzMVoXDTIzMDEwOTA0NTYzMVqgXzBdMB8GA1UdIwQYMBaAFODy/n3ERE5Q5DX9CImPToQZRDNAMBAGCSsGAQQBgjcVAQQDAgEAMAoGA1UdFAQDAgEcMBwGCSsGAQQBgjcVBAQPFw0yMzAxMDgxNjQ2MzFaMA0GCSqGSIb3DQEBDQUAA4ICAQCiW1p8Txcga5NXq/7yfnF8lY8W3UTqnm76hWodpFqDU43bccP+Xfzdl43iKZO4xijhSb8N4gV4eleFEUuc3HIKn5MmORwRweMxrm9CbxXe5mQdt3BmxfygpyL7kwFs4Cw9rA6JfYCStH15Jf4yftmQD7C41bmzZlev6Zdi6w560tHEwazicbFWDvpe4eNJMcm2Tnfm/CVufXuaA3Ad4Kx5DfjnYbT7XzdCQ7qP8STyUltpyeQtXLBwRv3vD1bRMqPqM/KoPI9F5kSEKl+KreCpNF7UXxy/Mo593CwxPEKXirtEqS0bD7XEzHjxCtutx0nidUuRA618NIn/pIXJWf+ELP2H84i3ZvVNNRyv4NSOqbEgfRzFl5kdK2zeQc1TWubn/58GjwQBYAetiQW0cqEcKZRp/A3uXPSvRl2eNDaN2Bgtc5NAyQ/Hh5kjyESKaSYkrSjJ1HeGPpnxxNaE6UfTtbJoLpXmQYHDbiBWGGGTDhe9smej2mg+wD5KZchSJkPwTEtTz0ZmeLOjmjoOs8d/P2+9xZceclIWCmwjTOTIGgkfkdVIXfg45ybFQjhYoSzsdw0Wu0p/OWNBMblAirlxo9ctdKqc0M4K7aYaiKPA9V7r4PMLQ/S4Wa/rF8HF4igYwzQG+SwXU5K9wavHOjzx3OmVhlfuCvLcTmDL421SnQ==</xd:EncapsulatedCRLValue>
            </xd:CRLValues>
          </xd:RevocationValues>
          <xd:SigAndRefsTimeStamp>
            <CanonicalizationMethod Algorithm="http://www.w3.org/TR/2001/REC-xml-c14n-20010315"/>
            <xd:EncapsulatedTimeStamp>MIIK0gYJKoZIhvcNAQcCoIIKwzCCCr8CAQMxDzANBglghkgBZQMEAgEFADBzBgsqhkiG9w0BCRABBKBkBGIwYAIBAQYIYIE8AQEBAQUwMTANBglghkgBZQMEAgEFAAQgJV+dyCyFkvSdrIwYNQXCP/2oPsLoFc7kUpWm3HvdzNMCBBF0h2sYDzIwMjIxMTA0MjIyOTEyWjAEgAIB9AEB/6CCB8Mwgge/MIIFp6ADAgECAhNpAAAABSHGKAoZxgeLAAAAAAAFMA0GCSqGSIb3DQEBDQUAMIGAMRkwFwYDVQQFExBDUEotMi0xMDAtMDk4MzExMQswCQYDVQQGEwJDUjEPMA0GA1UEChMGTUlDSVRUMQ0wCwYDVQQLEwREQ0ZEMTYwNAYDVQQDEy1DQSBQT0xJVElDQSBTRUxMQURPIERFIFRJRU1QTyAtIENPU1RBIFJJQ0EgdjIwHhcNMTkwODIzMTY1MjQ3WhcNMjcwODIzMTcwMjQ3WjB0MRkwFwYDVQQFExBDUEotNC0wMDAtMDA0MDE3MQswCQYDVQQGEwJDUjEkMCIGA1UEChMbQkFOQ08gQ0VOVFJBTCBERSBDT1NUQSBSSUNBMQ0wCwYDVQQLEwQwMDAxMRUwEwYDVQQDEwxUU0EgU0lOUEUgdjIwggEiMA0GCSqGSIb3DQEBAQUAA4IBDwAwggEKAoIBAQDRhdhdCXLxU0q8NfTktLR9tzyXW8P62zJBpKvtwpYvEes1jAmq21V/aif7FFYHnsxM3uC9oy5gqMyucD00YDHlAXS3u04CtOyo14yRgDsWRKlQ02MVpYgM7tquqwUFjVuDa3KRsFM0tQ0McWpViQ5ZFloxEOW/WLTq1V5qb6bn0dD4LEgT8CRwMsrGfl5g8ZP1qIQiTi6iz1UDk66vOEfTwnkKQnmx5hYh+GHYvDANP+d/PnntPcAUivGyI1MtF/8IM7odNRTyGtArGtBT9zH4dprspNtH7HmDjGyPsnw8zP1vZeXmLYh5rnYzIn7Qk5SZ4ga47bu7zabjiwYGee43AgMBAAGjggM7MIIDNzCBuwYDVR0gBIGzMIGwMIGtBghggTwBAQEBBTCBoDBwBggrBgEFBQcCAjBkHmIASQBtAHAAbABlAG0AZQBuAHQAYQAgAGwAYQAgAEEAdQB0AG8AcgBpAGQAYQBkACAAZABlACAARQBzAHQAYQBtAHAAYQBkAG8AIABkAGUAIABUAGkAZQBtAHAAbwAgAHYAMjAsBggrBgEFBQcCARYgaHR0cDovL3RzYS5zaW5wZS5maS5jci90c2FodHRwLwAwFgYDVR0lAQH/BAwwCgYIKwYBBQUHAwgwDgYDVR0PAQH/BAQDAgbAMB0GA1UdDgQWBBQuLQH8hh8/faNRppz5ixnsy6bKNjAfBgNVHSMEGDAWgBSwu+AILksTaPDQgEQDZ6Q//yVj9jCB9AYDVR0fBIHsMIHpMIHmoIHjoIHghmtodHRwOi8vd3d3LmZpcm1hZGlnaXRhbC5nby5jci9yZXBvc2l0b3Jpby9DQSUyMFBPTElUSUNBJTIwU0VMTEFETyUyMERFJTIwVElFTVBPJTIwLSUyMENPU1RBJTIwUklDQSUyMHYyLmNybIZxaHR0cDovL3d3dy5taWNpdC5nby5jci9maXJtYWRpZ2l0YWwvcmVwb3NpdG9yaW8vQ0ElMjBQT0xJVElDQSUyMFNFTExBRE8lMjBERSUyMFRJRU1QTyUyMC0lMjBDT1NUQSUyMFJJQ0ElMjB2Mi5jcmwwggEIBggrBgEFBQcBAQSB+zCB+DB3BggrBgEFBQcwAoZraHR0cDovL3d3dy5maXJtYWRpZ2l0YWwuZ28uY3IvcmVwb3NpdG9yaW8vQ0ElMjBQT0xJVElDQSUyMFNFTExBRE8lMjBERSUyMFRJRU1QTyUyMC0lMjBDT1NUQSUyMFJJQ0ElMjB2Mi5jcnQwfQYIKwYBBQUHMAKGcWh0dHA6Ly93d3cubWljaXQuZ28uY3IvZmlybWFkaWdpdGFsL3JlcG9zaXRvcmlvL0NBJTIwUE9MSVRJQ0ElMjBTRUxMQURPJTIwREUlMjBUSUVNUE8lMjAtJTIwQ09TVEElMjBSSUNBJTIwdjIuY3J0MAwGA1UdEwEB/wQCMAAwDQYJKoZIhvcNAQENBQADggIBAAbAWYE+7psVD+k05F8e0YQBCW3vQ8KpAPFjou0IjvmF3m4NvvkDSACZrZbB0mYPeAqJMCVMpyL1sBAWIlN2COS1rHWa/MuEsa/C6LNXRuitMpxy8K7p1N1tgLgvd7l5ngvQ+kxmwwlwFTY7xqATTifAchgWiGH+vOu3nS+9PxbMJC6BkPwdsikyoKy6NI8PlhacsvxZq3xrQTohUgINOxc2W+LbUKdZrIUDv1w+1VnF7+miLpsR2nouFt2fdEuH4RxbghcSTfhK4QyfahzTx/eyKRRd5JE8upQKe99nW5t/opK1gv8K/V2O+LF4XaZCMG5ZsQbByscUm9IoXYgxVnGN57VMlWBBMuww0B6fJi0m9A0UFYDSMHLczxRX1lXRpZBc8U0TFuNnQMBfid2zCZZikSMQdL5utzL3lWuvFiU5FojMzSE3T5iMBcmLvEkLFlMfQG5Uq52dTErjAuhRylsAmm9+mPKYd3sJadWJ3y6CPszxWVWKTYUjzrfntLeVAV1Q16Qt+OyPhTrkYOA+f87R7ZUloOpy3YnJxgj5CoRT+KUGpIqcWot/tvT1PUjp6nnGIoosGIlnjaEnpHZUyXF8+OsaZZPAxpFhR3iB7Zm20WbGOMRcaFU0EmMQwMbmHoBwQ9I1Pye6aKkhwpZ3wUOywDCW+gFWmwA2YFtfrZSfMYICazCCAmcCAQEwgZgwgYAxGTAXBgNVBAUTEENQSi0yLTEwMC0wOTgzMTExCzAJBgNVBAYTAkNSMQ8wDQYDVQQKEwZNSUNJVFQxDTALBgNVBAsTBERDRkQxNjA0BgNVBAMTLUNBIFBPTElUSUNBIFNFTExBRE8gREUgVElFTVBPIC0gQ09TVEEgUklDQSB2MgITaQAAAAUhxigKGcYHiwAAAAAABTANBglghkgBZQMEAgEFAKCBpDAaBgkqhkiG9w0BCQMxDQYLKoZIhvcNAQkQAQQwHAYJKoZIhvcNAQkFMQ8XDTIyMTEwNDIyMjkxMlowLwYJKoZIhvcNAQkEMSIEICGQYg2SMuzri8N0/wFiP6D5SljSwps/5dSl23EeXZaiMDcGCyqGSIb3DQEJEAIvMSgwJjAkMCIEIDcrk3iY5iZu+N7/iFpVKDYeTZ9u7elabVQcL5d9tumpMA0GCSqGSIb3DQEBAQUABIIBAAQ6mlWvOkPmVfVMG4ZVpQ/KdGdw3FqnegTcknZG6lAK2mi3cbCS1BlKH6qMyqvMaKT2+3B6sV5jWUTw3LdnNzmNPZ9lj4fC9UMf7tPqw96jCGjsc9pZa0bLWaxaWaphW2KNCcEuGWIP0FJjKUEfw2xISNUCxgEF+rVcDfkc6vbBtwvM0KIghINFYede8br9qm1TkuG+u0eja4teygbuPor6+0UvnX8ty5GslQJjVzWiegf9z0fNYtYDgxgkbhC3UK70n1VTEDQLR7hwE4UfY0R661MFOXnP1hffkSK+9mlswOi6k7X9guIS4CpSutQ+stai716aIvyo47mEg6WIR70=</xd:EncapsulatedTimeStamp>
          </xd:SigAndRefsTimeStamp>
        </xd:UnsignedSignatureProperties>
      </xd:UnsignedProperties>
    </xd:QualifyingProperties>
  </Object>
</Signature>
</file>

<file path=_xmlsignatures/sig3.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KFdbYlGk353iswE02NZRGaSupISS7rMlR9AeV+hkhfU=</DigestValue>
    </Reference>
    <Reference Type="http://www.w3.org/2000/09/xmldsig#Object" URI="#idOfficeObject">
      <DigestMethod Algorithm="http://www.w3.org/2001/04/xmlenc#sha256"/>
      <DigestValue>RN4OIMZdG7GvzSIcLmtKh9h2UUxvXERMvWDDoz9PVi4=</DigestValue>
    </Reference>
    <Reference Type="http://uri.etsi.org/01903#SignedProperties" URI="#idSignedProperties">
      <Transforms>
        <Transform Algorithm="http://www.w3.org/TR/2001/REC-xml-c14n-20010315"/>
      </Transforms>
      <DigestMethod Algorithm="http://www.w3.org/2001/04/xmlenc#sha256"/>
      <DigestValue>KzX8NaC6K0BbmyybEouNOqX9VMOUb6a5/mPgyNEy7Dg=</DigestValue>
    </Reference>
  </SignedInfo>
  <SignatureValue>GvO8qBIrKQDOi1/pMji6wtWvVoEqW0UXcfaCkMDVob9ThcLB2qtAAUlRs1900OgHsTL1/jEMMVBk
6plPhdvPt5LgXAeCCE6Xi1mrgAWWOzVG8VzPI9LWYNX0TyVCDtu1CcKLLad+fzbcDJIck97Zym37
YbnJsVNJEjsqZjmV7H2fFDCuw77W9YD1b83RRTLia668+IxzJPVRt4cQTUIcAjoj1zddQEowH9xj
GXrLT50S/ckIOJ/QjXjDpjFHPIspvudHMiWCZbb6GNDCbs/BKsFQkoSjSSw45mqRAQHsHLQguRoL
gMEd1ZjTklXX2fAtaDOYDasB5eKRGlWYtOGoiA==</SignatureValue>
  <KeyInfo>
    <X509Data>
      <X509Certificate>MIIFuzCCBKOgAwIBAgITFAAKLNx2mJQux9C+TgABAAos3DANBgkqhkiG9w0BAQsFADCBmTEZMBcGA1UEBRMQQ1BKLTQtMDAwLTAwNDAxNzELMAkGA1UEBhMCQ1IxJDAiBgNVBAoTG0JBTkNPIENFTlRSQUwgREUgQ09TVEEgUklDQTEiMCAGA1UECxMZRElWSVNJT04gU0lTVEVNQVMgREUgUEFHTzElMCMGA1UEAxMcQ0EgU0lOUEUgLSBQRVJTT05BIEZJU0lDQSB2MjAeFw0yMTAzMDgxNDM1MjZaFw0yNTAzMDcxNDM1MjZaMIG3MRkwFwYDVQQFExBDUEYtMDEtMDc1NC0wODAzMRkwFwYDVQQEExBHT05aQUxFWiBBR1VJTEFSMRUwEwYDVQQqEwxMVUlTIEdFUkFSRE8xCzAJBgNVBAYTAkNSMRcwFQYDVQQKEw5QRVJTT05BIEZJU0lDQTESMBAGA1UECxMJQ0lVREFEQU5PMS4wLAYDVQQDEyVMVUlTIEdFUkFSRE8gR09OWkFMRVogQUdVSUxBUiAoRklSTUEpMIIBIjANBgkqhkiG9w0BAQEFAAOCAQ8AMIIBCgKCAQEA4KnmFT1YDmrdVk6DwdvWkx1GO71dx70qk2jL+Ooja4lyQ2I/WktG8ErxYtEzyY1vcor5IhtnXXGt85OcZVSXWrLmJk+s+b0s86SdWi0Ez4G6eZB6bY0vFj/3jTFBlGze/GpEvYp1IB9MxYtYFgakdDnBOrycdL8IFZ/N4f/Cf4VF256NnQdabghfonc02yCLqvHS9WbL+Jlkr24H4CesUFkJDNSFQSkunTE3EFsK63sAuXMOURam6zEpbHaQBcEjE9jHyJGBSn8n5o5F+nkBvGFE9Y+JaAo9CrLTa1A88AxqwKBv7pmEhBwYzB/rpEyRXtYc8SHG46kQh32wezJ0/QIDAQABo4IB2jCCAdYwHQYDVR0OBBYEFHi3o32BFBydpzYQX0wZ46N03L7UMB8GA1UdIwQYMBaAFF8FGEEQ3hUvOunAFqPnoWpS0TrsMGEGA1UdHwRaMFgwVqBUoFKGUGh0dHA6Ly9mZGkuc2lucGUuZmkuY3IvcmVwb3NpdG9yaW8vQ0ElMjBTSU5QRSUyMC0lMjBQRVJTT05BJTIwRklTSUNBJTIwdjIoMSkuY3JsMIGYBggrBgEFBQcBAQSBizCBiDBcBggrBgEFBQcwAoZQaHR0cDovL2ZkaS5zaW5wZS5maS5jci9yZXBvc2l0b3Jpby9DQSUyMFNJTlBFJTIwLSUyMFBFUlNPTkElMjBGSVNJQ0ElMjB2MigxKS5jcnQwKAYIKwYBBQUHMAGGHGh0dHA6Ly9vY3NwLnNpbnBlLmZpLmNyL29jc3AwDgYDVR0PAQH/BAQDAgbAMD0GCSsGAQQBgjcVBwQwMC4GJisGAQQBgjcVCIXE6luC0eM1lZEbgvmXGIaly2uBf4G50nKBnr94AgFkAgEHMBMGA1UdJQQMMAoGCCsGAQUFBwMEMBsGCSsGAQQBgjcVCgQOMAwwCgYIKwYBBQUHAwQwFQYDVR0gBA4wDDAKBghggTwBAQEBAjANBgkqhkiG9w0BAQsFAAOCAQEAqecccLifoEY/QtPzaxwsrAnYV+GNxRMjMGyBAOXT4g05wQrjQi1Zct0Slj188f6LyR+QZBPPrnsgom4pvLPdEg1SFh42dMUk5luCHY/ZZsAamu6oGD5zXfHK8U1rMElRsxVTFJdoLWBacIG2olRCZyTzxyOTeuUBPD8SLs3V76d4N8xtNYfv89XlHr0IF2uXEUo1sShAD0Wg4bdnQknmqRsZDM+5W1HgNGBJPDFbaYbZ9b8niy91KxFfPETrZrK73Li12iYKQbju6RSwjY3ySZlcNEsk7aXj9A4AR7ITquNuWH1iy39JN4Nxlzs1pCjQRQ6hJRxTeayvsx6LzUteHg==</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15"/>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Transform>
          <Transform Algorithm="http://www.w3.org/TR/2001/REC-xml-c14n-20010315"/>
        </Transforms>
        <DigestMethod Algorithm="http://www.w3.org/2001/04/xmlenc#sha256"/>
        <DigestValue>fuzWqVcm7/NAK75J7a5zuL1OlFlW+t2GLNWIa3ma3Is=</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K3KWZp00teb7uWZSGKTCBiaHNHIi/IMVqVRgIuZIE58=</DigestValue>
      </Reference>
      <Reference URI="/word/document.xml?ContentType=application/vnd.openxmlformats-officedocument.wordprocessingml.document.main+xml">
        <DigestMethod Algorithm="http://www.w3.org/2001/04/xmlenc#sha256"/>
        <DigestValue>puasVB9OVY7JlA/SpQQbLPD5mpqmU2Yd5j6jjPVBCW8=</DigestValue>
      </Reference>
      <Reference URI="/word/endnotes.xml?ContentType=application/vnd.openxmlformats-officedocument.wordprocessingml.endnotes+xml">
        <DigestMethod Algorithm="http://www.w3.org/2001/04/xmlenc#sha256"/>
        <DigestValue>Zz8opcoFG6pgXvARVe0HkrooFqmZ59Hw2+nCkZ/tt5M=</DigestValue>
      </Reference>
      <Reference URI="/word/fontTable.xml?ContentType=application/vnd.openxmlformats-officedocument.wordprocessingml.fontTable+xml">
        <DigestMethod Algorithm="http://www.w3.org/2001/04/xmlenc#sha256"/>
        <DigestValue>m8otEQ9pS/QQ1/NNHde2odQHRdAn7Q7vn220Sxnkb+o=</DigestValue>
      </Reference>
      <Reference URI="/word/footer1.xml?ContentType=application/vnd.openxmlformats-officedocument.wordprocessingml.footer+xml">
        <DigestMethod Algorithm="http://www.w3.org/2001/04/xmlenc#sha256"/>
        <DigestValue>QcuEwpvArhbtWo5qBglW/urt0ItkU8D5M/L4rCMOoEc=</DigestValue>
      </Reference>
      <Reference URI="/word/footer2.xml?ContentType=application/vnd.openxmlformats-officedocument.wordprocessingml.footer+xml">
        <DigestMethod Algorithm="http://www.w3.org/2001/04/xmlenc#sha256"/>
        <DigestValue>b4XO179+58ecdpA6YvYQs5/OWBRqxlY0XK4Di210JmI=</DigestValue>
      </Reference>
      <Reference URI="/word/footer3.xml?ContentType=application/vnd.openxmlformats-officedocument.wordprocessingml.footer+xml">
        <DigestMethod Algorithm="http://www.w3.org/2001/04/xmlenc#sha256"/>
        <DigestValue>P4ltz/+St9tV58Zrst6A5pOLXFv4j6LslXcgPgpQzWA=</DigestValue>
      </Reference>
      <Reference URI="/word/footnotes.xml?ContentType=application/vnd.openxmlformats-officedocument.wordprocessingml.footnotes+xml">
        <DigestMethod Algorithm="http://www.w3.org/2001/04/xmlenc#sha256"/>
        <DigestValue>DjeQ1NnL3DPVWO/7XV0FoFhUEkPvAX+DKxym0FcJGoM=</DigestValue>
      </Reference>
      <Reference URI="/word/header1.xml?ContentType=application/vnd.openxmlformats-officedocument.wordprocessingml.header+xml">
        <DigestMethod Algorithm="http://www.w3.org/2001/04/xmlenc#sha256"/>
        <DigestValue>KFVhQHUxleQi3Ynnuylhf4FGLnCnkTe3WEqeqlf4Mk4=</DigestValue>
      </Reference>
      <Reference URI="/word/header2.xml?ContentType=application/vnd.openxmlformats-officedocument.wordprocessingml.header+xml">
        <DigestMethod Algorithm="http://www.w3.org/2001/04/xmlenc#sha256"/>
        <DigestValue>kCSBn4IrSDb0+r0WobEQuHMjiBOVqQI+K/BJgLWAKtM=</DigestValue>
      </Reference>
      <Reference URI="/word/header3.xml?ContentType=application/vnd.openxmlformats-officedocument.wordprocessingml.header+xml">
        <DigestMethod Algorithm="http://www.w3.org/2001/04/xmlenc#sha256"/>
        <DigestValue>D+MuBYbr/pyttO+RQBeMeawLdJbnYh5gpH5N+QWqdZc=</DigestValue>
      </Reference>
      <Reference URI="/word/media/image1.jpeg?ContentType=image/jpeg">
        <DigestMethod Algorithm="http://www.w3.org/2001/04/xmlenc#sha256"/>
        <DigestValue>xyj69l3DW8glKu5smMXAwtOjzbX6e4vINW9rhAbhtrc=</DigestValue>
      </Reference>
      <Reference URI="/word/media/image2.png?ContentType=image/png">
        <DigestMethod Algorithm="http://www.w3.org/2001/04/xmlenc#sha256"/>
        <DigestValue>IjDM7OPqt1s5SFzthgjfZKrx6T38zS/SRYZgdiF6x7E=</DigestValue>
      </Reference>
      <Reference URI="/word/media/image3.jpeg?ContentType=image/jpeg">
        <DigestMethod Algorithm="http://www.w3.org/2001/04/xmlenc#sha256"/>
        <DigestValue>qc15AauniTvC/ivrQ4DTM9EuJ8XsDALD0d41iJQ7nuQ=</DigestValue>
      </Reference>
      <Reference URI="/word/media/image4.jpeg?ContentType=image/jpeg">
        <DigestMethod Algorithm="http://www.w3.org/2001/04/xmlenc#sha256"/>
        <DigestValue>NDELaKgfZ9CCi98bfGjS3+4NmasgnrnshE4eVmmm7Fs=</DigestValue>
      </Reference>
      <Reference URI="/word/media/image5.jpeg?ContentType=image/jpeg">
        <DigestMethod Algorithm="http://www.w3.org/2001/04/xmlenc#sha256"/>
        <DigestValue>uBW2IP1QB2eeNdpM3K44F7jb6mmOwrYgp6S3fu5wqF4=</DigestValue>
      </Reference>
      <Reference URI="/word/numbering.xml?ContentType=application/vnd.openxmlformats-officedocument.wordprocessingml.numbering+xml">
        <DigestMethod Algorithm="http://www.w3.org/2001/04/xmlenc#sha256"/>
        <DigestValue>FtoB+rpFKNF+25hg6bIlJnovZD6lZQl4L06JQqzUjLs=</DigestValue>
      </Reference>
      <Reference URI="/word/settings.xml?ContentType=application/vnd.openxmlformats-officedocument.wordprocessingml.settings+xml">
        <DigestMethod Algorithm="http://www.w3.org/2001/04/xmlenc#sha256"/>
        <DigestValue>HFHRo061uoEkWK1wc9JyCmO8TYBXgKMyRb0xL5OceQE=</DigestValue>
      </Reference>
      <Reference URI="/word/styles.xml?ContentType=application/vnd.openxmlformats-officedocument.wordprocessingml.styles+xml">
        <DigestMethod Algorithm="http://www.w3.org/2001/04/xmlenc#sha256"/>
        <DigestValue>wC1pM+78t/aSSm5cIsOKA9MCee6JuenV+ddPyLPjuwM=</DigestValue>
      </Reference>
      <Reference URI="/word/theme/theme1.xml?ContentType=application/vnd.openxmlformats-officedocument.theme+xml">
        <DigestMethod Algorithm="http://www.w3.org/2001/04/xmlenc#sha256"/>
        <DigestValue>v0mS4/p4MuXGj9vE7FGJyOXTR/7wPFuiUirXBL3lB48=</DigestValue>
      </Reference>
      <Reference URI="/word/webSettings.xml?ContentType=application/vnd.openxmlformats-officedocument.wordprocessingml.webSettings+xml">
        <DigestMethod Algorithm="http://www.w3.org/2001/04/xmlenc#sha256"/>
        <DigestValue>lSO8FjWjRUMPcUxokgU9inIjWy+XnP4uoNDrY2byPyM=</DigestValue>
      </Reference>
    </Manifest>
    <SignatureProperties>
      <SignatureProperty Id="idSignatureTime" Target="#idPackageSignature">
        <mdssi:SignatureTime xmlns:mdssi="http://schemas.openxmlformats.org/package/2006/digital-signature">
          <mdssi:Format>YYYY-MM-DDThh:mm:ssTZD</mdssi:Format>
          <mdssi:Value>2022-11-04T22:39:49Z</mdssi:Value>
        </mdssi:SignatureTime>
      </SignatureProperty>
    </SignatureProperties>
  </Object>
  <Object Id="idOfficeObject">
    <SignatureProperties>
      <SignatureProperty Id="idOfficeV1Details" Target="#idPackageSignature">
        <SignatureInfoV1 xmlns="http://schemas.microsoft.com/office/2006/digsig">
          <SetupID/>
          <SignatureText/>
          <SignatureImage/>
          <SignatureComments/>
          <WindowsVersion>10.0</WindowsVersion>
          <OfficeVersion>16.0.14931/23</OfficeVersion>
          <ApplicationVersion>16.0.14931</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1</SignatureType>
        </SignatureInfoV1>
      </SignatureProperty>
    </SignatureProperties>
  </Object>
  <Object>
    <xd:QualifyingProperties xmlns:xd="http://uri.etsi.org/01903/v1.3.2#" Target="#idPackageSignature">
      <xd:SignedProperties Id="idSignedProperties">
        <xd:SignedSignatureProperties>
          <xd:SigningTime>2022-11-04T22:39:49Z</xd:SigningTime>
          <xd:SigningCertificate>
            <xd:Cert>
              <xd:CertDigest>
                <DigestMethod Algorithm="http://www.w3.org/2001/04/xmlenc#sha256"/>
                <DigestValue>IEbk2ooiC95nXABUICyn7Q3gSGbwk0KXg8swiyLszFg=</DigestValue>
              </xd:CertDigest>
              <xd:IssuerSerial>
                <X509IssuerName>CN=CA SINPE - PERSONA FISICA v2, OU=DIVISION SISTEMAS DE PAGO, O=BANCO CENTRAL DE COSTA RICA, C=CR, SERIALNUMBER=CPJ-4-000-004017</X509IssuerName>
                <X509SerialNumber>446018366425024208503578193359700810871221468</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NJzCCCw+gAwIBAgITSwAAAAXb/gO1NXUawwAAAAAABTANBgkqhkiG9w0BAQ0FADB9MRkwFwYDVQQFExBDUEotMi0xMDAtMDk4MzExMQswCQYDVQQGEwJDUjEPMA0GA1UEChMGTUlDSVRUMQ0wCwYDVQQLEwREQ0ZEMTMwMQYDVQQDEypDQSBQT0xJVElDQSBQRVJTT05BIEZJU0lDQSAtIENPU1RBIFJJQ0EgdjIwHhcNMTkxMjIwMjE1NDAxWhcNMjcxMjIwMjIwNDAxWjCBmTEZMBcGA1UEBRMQQ1BKLTQtMDAwLTAwNDAxNzELMAkGA1UEBhMCQ1IxJDAiBgNVBAoTG0JBTkNPIENFTlRSQUwgREUgQ09TVEEgUklDQTEiMCAGA1UECxMZRElWSVNJT04gU0lTVEVNQVMgREUgUEFHTzElMCMGA1UEAxMcQ0EgU0lOUEUgLSBQRVJTT05BIEZJU0lDQSB2MjCCASIwDQYJKoZIhvcNAQEBBQADggEPADCCAQoCggEBAPs79a3v0DTxTENn/EiPxLtGHjLTEaACg7j8gIQpw2ayZmLBpXmxIHF83NPw2Lhf72t6WqZlVog/FQzT6c13PupFuEKpgrd/3Kz+InUVCyzn2PrfEk72DDpSTs25SEgNEBe8tNBflhnWDUfJdYBmHxbiz+ax9ogui3IoZ38MkhIruPni2KxEuc93OMGCLqSg9Fh91l6NAvFPCd44bKrWt9WTn1mDpgkYMqLXvSJfmrUc39t+mYBYvmzzvhaDGiGa44c1v3UEMtLCkCZxr4JX15p6nHHrro1Ht4rYbjZE+UgsvfU3iIruGsOrOmyAPTd8ESwGnmR8cVUtjvuJAzAgB2UCAwEAAaOCCIEwggh9MBIGCSsGAQQBgjcVAQQFAgMBAAEwIwYJKwYBBAGCNxUCBBYEFOY7fUWsDL4+b/VRuCuH6tVnKOHWMB0GA1UdDgQWBBRfBRhBEN4VLzrpwBaj56FqUtE67DCCBdYGA1UdIASCBc0wggXJMIIBFAYHYIE8AQEBATCCAQcwgaYGCCsGAQUFBwICMIGZHoGWAEkAbQBwAGwAZQBtAGUAbgB0AGEAIABsAGEAIABQAG8AbABpAHQAaQBjAGEAIABkAGUAIABsAGEAIABSAGEAaQB6ACAAQwBvAHMAdABhAHIAcgBpAGMAZQBuAHMAZQAgAGQAZQAgAEMAZQByAHQAaQBmAGkAYwBhAGMAaQBvAG4AIABEAGkAZwBpAHQAYQBsACAAdgAyMCoGCCsGAQUFBwIBFh5odHRwOi8vd3d3LmZpcm1hZGlnaXRhbC5nby5jcgAwMAYIKwYBBQUHAgEWJGh0dHA6Ly93d3cubWljaXQuZ28uY3IvZmlybWFkaWdpdGFsADCCAVUGCGCBPAEBAQEBMIIBRzCB5gYIKwYBBQUHAgIwgdkegdYASQBtAHAAbABlAG0AZQBuAHQAYQAgAGwAYQAgAFAAbwBsAGkAdABpAGMAYQAgAGQAZQAgAEMAQQAgAEUAbQBpAHMAbwByAGEAIABwAGEAcgBhACAAUABlAHIAcwBvAG4AYQBzACAARgBpAHMAaQBjAGEAcwAgAHAAZQByAHQAZQBuAGUAYwBpAGUAbgB0AGUAIABhACAAbABhACAAUABLAEkAIABOAGEAYwBpAG8AbgBhAGwAIABkAGUAIABDAG8AcwB0AGEAIABSAGkAYwBhACAAdgAyMCoGCCsGAQUFBwIBFh5odHRwOi8vd3d3LmZpcm1hZGlnaXRhbC5nby5jcgAwMAYIKwYBBQUHAgEWJGh0dHA6Ly93d3cubWljaXQuZ28uY3IvZmlybWFkaWdpdGFsADCCAagGCGCBPAEBAQECMIIBmjCCATgGCCsGAQUFBwICMIIBKh6CASYASQBtAHAAbABlAG0AZQBuAHQAYQAgAGwAYQAgAFAAbwBsAGkAdABpAGMAYQAgAHAAYQByAGEAIABjAGUAcgB0AGkAZgBpAGMAYQBkAG8AIABkAGUAIABmAGkAcgBtAGEAIABkAGkAZwBpAHQAYQBsACAAZABlACAAcABlAHIAcwBvAG4AYQBzACAAZgBpAHMAaQBjAGEAcwAgACgAYwBpAHUAZABhAGQAYQBuAG8ALwByAGUAcwBpAGQAZQBuAHQAZQApACAAcABlAHIAdABlAG4AZQBjAGkAZQBuAHQAZQAgAGEAIABsAGEAIABQAEsASQAgAE4AYQBjAGkAbwBuAGEAbAAgAGQAZQAgAEMAbwBzAHQAYQAgAFIAaQBjAGEAIAB2ADIwKgYIKwYBBQUHAgEWHmh0dHA6Ly93d3cuZmlybWFkaWdpdGFsLmdvLmNyADAwBggrBgEFBQcCARYkaHR0cDovL3d3dy5taWNpdC5nby5jci9maXJtYWRpZ2l0YWwAMIIBqAYIYIE8AQEBAQMwggGaMIIBOAYIKwYBBQUHAgIwggEqHoIBJgBJAG0AcABsAGUAbQBlAG4AdABhACAAbABhACAAUABvAGwAaQB0AGkAYwBhACAAcABhAHIAYQAgAGMAZQByAHQAaQBmAGkAYwBhAGQAbwAgAGQAZQAgAGEAdQB0AGUAbgB0AGkAYwBhAGMAaQBvAG4AIABkAGUAIABwAGUAcgBzAG8AbgBhAHMAIABmAGkAcwBpAGMAYQBzACAAKABjAGkAdQBkAGEAZABhAG4AbwAvAHIAZQBzAGkAZABlAG4AdABlACkAIABwAGUAcgB0AGUAbgBlAGMAaQBlAG4AdABlACAAYQAgAGwAYQAgAFAASwBJACAATgBhAGMAaQBvAG4AYQBsACAAZABlACAAQwBvAHMAdABhACAAUgBpAGMAYQAgAHYAMjAqBggrBgEFBQcCARYeaHR0cDovL3d3dy5maXJtYWRpZ2l0YWwuZ28uY3IAMDAGCCsGAQUFBwIBFiRodHRwOi8vd3d3Lm1pY2l0LmdvLmNyL2Zpcm1hZGlnaXRhbAA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T3K7mmQqxoC5unYq2HAmupjYoVBoteb52nCmG5c9LLuUiCuLTFIrd18m1zcYwx8Jc/e4bAJ52U9G1U0QGT/jq66JTlMXoEQjN/fs1J5uri5mKAourLjUyp/ieiCHAOgk1oQW1gV7YauqJDHkNM4mXdSW7aymQyZ8UgekILH5fgX9bCEP/uxfxyAxVnBABb+WEsjSnNHnRkwW2PjiSJ93+9xtj5OXfux+GqqtmArmpsUYw/tZClOQjt6YLuiokNpK+ZOyTTcyDSZ9LMnW90Lgsmp8Bkq5pRwmtzX+UPRxLjaRiOQMXbC8a4UQYtz6G/8PPrPDivg/Nj6qVAIawdbVwiVCkFbHgGFFhgyS3R2gLK6Dsa4m6vDzdRhkB7GmnVr0x4wNT8xmpuc/edVVSZlK76Kt/DVt8DGR8tZlK1ZVU4b1v84UWcbVyEhtcfCI1V/a9GQzEL0IAi2OwNmWiQwMIBVl59FPqyUNXT1k2B0GMu6Z7VHnNwGvurvZ75pcv2oj22xnGQmY0l+kMXmBS7LCeBZ4Rrqab0bvbD+9wmno3rFDBpOGsFG1ue6E4uzKCGwheroOtznjEU53/Q5mjBtar9fn5a2i9QvPMHxuiNt1Ey9wRgrHukRd5e2ZWYWZbebOXc+qmQoou0VAwhW7+/RClDSRmOZ62nh9q2UEeh0rIi8=</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gYJKoZIhvcNAQcCoIIKwzCCCr8CAQMxDzANBglghkgBZQMEAgEFADBzBgsqhkiG9w0BCRABBKBkBGIwYAIBAQYIYIE8AQEBAQUwMTANBglghkgBZQMEAgEFAAQgT6oocFP5qmGmyTYhKd/sFqbcfrA/rRfIPO08Co0N/OgCBBF0lvMYDzIwMjIxMTA0MjIzOTUxWjAEgAIB9AEB/6CCB8Mwgge/MIIFp6ADAgECAhNpAAAABSHGKAoZxgeLAAAAAAAFMA0GCSqGSIb3DQEBDQUAMIGAMRkwFwYDVQQFExBDUEotMi0xMDAtMDk4MzExMQswCQYDVQQGEwJDUjEPMA0GA1UEChMGTUlDSVRUMQ0wCwYDVQQLEwREQ0ZEMTYwNAYDVQQDEy1DQSBQT0xJVElDQSBTRUxMQURPIERFIFRJRU1QTyAtIENPU1RBIFJJQ0EgdjIwHhcNMTkwODIzMTY1MjQ3WhcNMjcwODIzMTcwMjQ3WjB0MRkwFwYDVQQFExBDUEotNC0wMDAtMDA0MDE3MQswCQYDVQQGEwJDUjEkMCIGA1UEChMbQkFOQ08gQ0VOVFJBTCBERSBDT1NUQSBSSUNBMQ0wCwYDVQQLEwQwMDAxMRUwEwYDVQQDEwxUU0EgU0lOUEUgdjIwggEiMA0GCSqGSIb3DQEBAQUAA4IBDwAwggEKAoIBAQDRhdhdCXLxU0q8NfTktLR9tzyXW8P62zJBpKvtwpYvEes1jAmq21V/aif7FFYHnsxM3uC9oy5gqMyucD00YDHlAXS3u04CtOyo14yRgDsWRKlQ02MVpYgM7tquqwUFjVuDa3KRsFM0tQ0McWpViQ5ZFloxEOW/WLTq1V5qb6bn0dD4LEgT8CRwMsrGfl5g8ZP1qIQiTi6iz1UDk66vOEfTwnkKQnmx5hYh+GHYvDANP+d/PnntPcAUivGyI1MtF/8IM7odNRTyGtArGtBT9zH4dprspNtH7HmDjGyPsnw8zP1vZeXmLYh5rnYzIn7Qk5SZ4ga47bu7zabjiwYGee43AgMBAAGjggM7MIIDNzCBuwYDVR0gBIGzMIGwMIGtBghggTwBAQEBBTCBoDBwBggrBgEFBQcCAjBkHmIASQBtAHAAbABlAG0AZQBuAHQAYQAgAGwAYQAgAEEAdQB0AG8AcgBpAGQAYQBkACAAZABlACAARQBzAHQAYQBtAHAAYQBkAG8AIABkAGUAIABUAGkAZQBtAHAAbwAgAHYAMjAsBggrBgEFBQcCARYgaHR0cDovL3RzYS5zaW5wZS5maS5jci90c2FodHRwLwAwFgYDVR0lAQH/BAwwCgYIKwYBBQUHAwgwDgYDVR0PAQH/BAQDAgbAMB0GA1UdDgQWBBQuLQH8hh8/faNRppz5ixnsy6bKNjAfBgNVHSMEGDAWgBSwu+AILksTaPDQgEQDZ6Q//yVj9jCB9AYDVR0fBIHsMIHpMIHmoIHjoIHghmtodHRwOi8vd3d3LmZpcm1hZGlnaXRhbC5nby5jci9yZXBvc2l0b3Jpby9DQSUyMFBPTElUSUNBJTIwU0VMTEFETyUyMERFJTIwVElFTVBPJTIwLSUyMENPU1RBJTIwUklDQSUyMHYyLmNybIZxaHR0cDovL3d3dy5taWNpdC5nby5jci9maXJtYWRpZ2l0YWwvcmVwb3NpdG9yaW8vQ0ElMjBQT0xJVElDQSUyMFNFTExBRE8lMjBERSUyMFRJRU1QTyUyMC0lMjBDT1NUQSUyMFJJQ0ElMjB2Mi5jcmwwggEIBggrBgEFBQcBAQSB+zCB+DB3BggrBgEFBQcwAoZraHR0cDovL3d3dy5maXJtYWRpZ2l0YWwuZ28uY3IvcmVwb3NpdG9yaW8vQ0ElMjBQT0xJVElDQSUyMFNFTExBRE8lMjBERSUyMFRJRU1QTyUyMC0lMjBDT1NUQSUyMFJJQ0ElMjB2Mi5jcnQwfQYIKwYBBQUHMAKGcWh0dHA6Ly93d3cubWljaXQuZ28uY3IvZmlybWFkaWdpdGFsL3JlcG9zaXRvcmlvL0NBJTIwUE9MSVRJQ0ElMjBTRUxMQURPJTIwREUlMjBUSUVNUE8lMjAtJTIwQ09TVEElMjBSSUNBJTIwdjIuY3J0MAwGA1UdEwEB/wQCMAAwDQYJKoZIhvcNAQENBQADggIBAAbAWYE+7psVD+k05F8e0YQBCW3vQ8KpAPFjou0IjvmF3m4NvvkDSACZrZbB0mYPeAqJMCVMpyL1sBAWIlN2COS1rHWa/MuEsa/C6LNXRuitMpxy8K7p1N1tgLgvd7l5ngvQ+kxmwwlwFTY7xqATTifAchgWiGH+vOu3nS+9PxbMJC6BkPwdsikyoKy6NI8PlhacsvxZq3xrQTohUgINOxc2W+LbUKdZrIUDv1w+1VnF7+miLpsR2nouFt2fdEuH4RxbghcSTfhK4QyfahzTx/eyKRRd5JE8upQKe99nW5t/opK1gv8K/V2O+LF4XaZCMG5ZsQbByscUm9IoXYgxVnGN57VMlWBBMuww0B6fJi0m9A0UFYDSMHLczxRX1lXRpZBc8U0TFuNnQMBfid2zCZZikSMQdL5utzL3lWuvFiU5FojMzSE3T5iMBcmLvEkLFlMfQG5Uq52dTErjAuhRylsAmm9+mPKYd3sJadWJ3y6CPszxWVWKTYUjzrfntLeVAV1Q16Qt+OyPhTrkYOA+f87R7ZUloOpy3YnJxgj5CoRT+KUGpIqcWot/tvT1PUjp6nnGIoosGIlnjaEnpHZUyXF8+OsaZZPAxpFhR3iB7Zm20WbGOMRcaFU0EmMQwMbmHoBwQ9I1Pye6aKkhwpZ3wUOywDCW+gFWmwA2YFtfrZSfMYICazCCAmcCAQEwgZgwgYAxGTAXBgNVBAUTEENQSi0yLTEwMC0wOTgzMTExCzAJBgNVBAYTAkNSMQ8wDQYDVQQKEwZNSUNJVFQxDTALBgNVBAsTBERDRkQxNjA0BgNVBAMTLUNBIFBPTElUSUNBIFNFTExBRE8gREUgVElFTVBPIC0gQ09TVEEgUklDQSB2MgITaQAAAAUhxigKGcYHiwAAAAAABTANBglghkgBZQMEAgEFAKCBpDAaBgkqhkiG9w0BCQMxDQYLKoZIhvcNAQkQAQQwHAYJKoZIhvcNAQkFMQ8XDTIyMTEwNDIyMzk1MVowLwYJKoZIhvcNAQkEMSIEIKDVpKPZE9GJIdnagD479RbieZofYEBDZfri2DbFhVgOMDcGCyqGSIb3DQEJEAIvMSgwJjAkMCIEIDcrk3iY5iZu+N7/iFpVKDYeTZ9u7elabVQcL5d9tumpMA0GCSqGSIb3DQEBAQUABIIBACoIYEkAccm69yxTBTqqvlO9hBaGfT2YPmjz1b7vNGyX0R+asFPbAbfYTx7L1ISlrejDc4ZGaXtTLR/H1xkqctmFu4VrmYIYKPyjo9P2XF9yymq+o1+oJaRExMuD+vf+teVhDV5lsgylG/0EGsNSd+qsFfdPYTUYbkM07HUN1D9wlUSMdDD435sIJtRPns0kPqHfXLDO/3giHvPGkaB8o1Sc144iGYA17UzIqkNhnElWSaf8/ae9GitGmxscNxAYbxOvr8ybLKO5xiV0GtqiH9PSPFJKwBW6aYYdPy4/RDr1iJm3wy5w9clRU9PQlYitqjm0WCW+ErQs1lXj4/tLUyM=</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IxMDMxMTkxMjA4WhcNMjMwMTAxMDczMjA4WqBfMF0wHwYDVR0jBBgwFoAUsLvgCC5LE2jw0IBEA2ekP/8lY/YwEAYJKwYBBAGCNxUBBAMCAQAwCgYDVR0UBAMCASwwHAYJKwYBBAGCNxUEBA8XDTIyMTIzMTE5MjIwOFowDQYJKoZIhvcNAQENBQADggIBAGgyddBu5vXTK5shH1Vo7y1KRRvS4B7/0FBqPgbA+5LsHvrgEVZX7Dl7Jxx2p5zHpTGItczaKK1kpm5sDaXAFlZFZpWfUe8PnbcOaPWRrSZCLi0dwhOR/BAWLm9yf1JiHLfp0T2nd7QoTrDTYOMj8CEIEz58/yR+6SvcJ/7OsxKjEGWUjYtMMv3dKQpCCZ9dSIscz1nETpraOs6HtYA1B6PWsEczvcP328wzyXorY5oQwdSfiM6D/f9/SQJhZYUUURGfGjQml2plQh/1PCe9yT/iJgI1sB6ds79gojUQAkNwmQZKOFM/JG1UIPWYcyPHmHsFeV3uu6ntlT1nfcB+b/JbJS9jpsqsmSRl20xUHkMm5HzzTR3YUgqhXSDM5HLUHOmcHIKEawRzpyjVRXBxNJoJ7RRS5XSGlEsRDDsTBGwgFNSvD6bXOaYPdHxbOerF88r9s/fz9rW1tpVBevQEWzMi7HDOElk9QPFmMAVXIVa0yGdx4wKzdgLZWOBpV/Z7lewerTUthCDUid3U2iQkIl34yQrxzlxdoCfLP8iALIrCxiWkLv7SenUg8mGqGPOMUdmI9wbj+SNPz4EFVVnGVTR4s/Cl1XpN0MhhP4fPPNbvCspaUvJUnixfuQ7/Tz6cYHgaBfOcY7DRKsixUyxDKpECufVw7flIZ6iMGBfhO90n</xd:EncapsulatedCRLValue>
                <xd:EncapsulatedCRLValue>MIIDHjCCAQYCAQEwDQYJKoZIhvcNAQENBQAwczEZMBcGA1UEBRMQQ1BKLTItMTAwLTA5ODMxMTENMAsGA1UECxMERENGRDEPMA0GA1UEChMGTUlDSVRUMQswCQYDVQQGEwJDUjEpMCcGA1UEAxMgQ0EgUkFJWiBOQUNJT05BTCAtIENPU1RBIFJJQ0EgdjIXDTIyMDkwODE2MzYzMVoXDTIzMDEwOTA0NTYzMVqgXzBdMB8GA1UdIwQYMBaAFODy/n3ERE5Q5DX9CImPToQZRDNAMBAGCSsGAQQBgjcVAQQDAgEAMAoGA1UdFAQDAgEcMBwGCSsGAQQBgjcVBAQPFw0yMzAxMDgxNjQ2MzFaMA0GCSqGSIb3DQEBDQUAA4ICAQCiW1p8Txcga5NXq/7yfnF8lY8W3UTqnm76hWodpFqDU43bccP+Xfzdl43iKZO4xijhSb8N4gV4eleFEUuc3HIKn5MmORwRweMxrm9CbxXe5mQdt3BmxfygpyL7kwFs4Cw9rA6JfYCStH15Jf4yftmQD7C41bmzZlev6Zdi6w560tHEwazicbFWDvpe4eNJMcm2Tnfm/CVufXuaA3Ad4Kx5DfjnYbT7XzdCQ7qP8STyUltpyeQtXLBwRv3vD1bRMqPqM/KoPI9F5kSEKl+KreCpNF7UXxy/Mo593CwxPEKXirtEqS0bD7XEzHjxCtutx0nidUuRA618NIn/pIXJWf+ELP2H84i3ZvVNNRyv4NSOqbEgfRzFl5kdK2zeQc1TWubn/58GjwQBYAetiQW0cqEcKZRp/A3uXPSvRl2eNDaN2Bgtc5NAyQ/Hh5kjyESKaSYkrSjJ1HeGPpnxxNaE6UfTtbJoLpXmQYHDbiBWGGGTDhe9smej2mg+wD5KZchSJkPwTEtTz0ZmeLOjmjoOs8d/P2+9xZceclIWCmwjTOTIGgkfkdVIXfg45ybFQjhYoSzsdw0Wu0p/OWNBMblAirlxo9ctdKqc0M4K7aYaiKPA9V7r4PMLQ/S4Wa/rF8HF4igYwzQG+SwXU5K9wavHOjzx3OmVhlfuCvLcTmDL421SnQ==</xd:EncapsulatedCRLValue>
              </xd:CRLValues>
            </xd:RevocationValues>
          </TimeStampValidationData>
          <xd:CompleteCertificateRefs>
            <xd:CertRefs>
              <xd:Cert>
                <xd:CertDigest>
                  <DigestMethod Algorithm="http://www.w3.org/2001/04/xmlenc#sha256"/>
                  <DigestValue>WOB/2K5+bJEAragXITImcX8hI8jSPQeKC9dYvr/WcaU=</DigestValue>
                </xd:CertDigest>
                <xd:IssuerSerial>
                  <X509IssuerName>CN=CA POLITICA PERSONA FISICA - COSTA RICA v2, OU=DCFD, O=MICITT, C=CR, SERIALNUMBER=CPJ-2-100-098311</X509IssuerName>
                  <X509SerialNumber>1672555889920220192711854395991189670244384773</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OCSPRefs>
              <xd:OCSPRef>
                <xd:OCSPIdentifier>
                  <xd:ResponderID>
                    <xd:ByKey>4dG6W5tWyBpRhC6kzbyBv3mbGuc=</xd:ByKey>
                  </xd:ResponderID>
                  <xd:ProducedAt>2022-11-04T20:52:38Z</xd:ProducedAt>
                </xd:OCSPIdentifier>
                <xd:DigestAlgAndValue>
                  <DigestMethod Algorithm="http://www.w3.org/2001/04/xmlenc#sha256"/>
                  <DigestValue>FDrASo8qzYHfrZTPOzjUpm7eQuTk8KExd84JShauIfg=</DigestValue>
                </xd:DigestAlgAndValue>
              </xd:OCSPRef>
            </xd:OCSPRefs>
            <xd:CRLRefs>
              <xd:CRLRef>
                <xd:DigestAlgAndValue>
                  <DigestMethod Algorithm="http://www.w3.org/2001/04/xmlenc#sha256"/>
                  <DigestValue>iVg/3zUCIKaedr6KDd6g+v081zcooqCr5uCKHEdiCkc=</DigestValue>
                </xd:DigestAlgAndValue>
                <xd:CRLIdentifier>
                  <xd:Issuer>CN=CA POLITICA PERSONA FISICA - COSTA RICA v2, OU=DCFD, O=MICITT, C=CR, SERIALNUMBER=CPJ-2-100-098311</xd:Issuer>
                  <xd:IssueTime>2022-10-31T19:09:07Z</xd:IssueTime>
                </xd:CRLIdentifier>
              </xd:CRLRef>
              <xd:CRLRef>
                <xd:DigestAlgAndValue>
                  <DigestMethod Algorithm="http://www.w3.org/2001/04/xmlenc#sha256"/>
                  <DigestValue>eqBH8sV8kzrheJSKSTxJOpNxJOW0I0VfSbltqJfY9hw=</DigestValue>
                </xd:DigestAlgAndValue>
                <xd:CRLIdentifier>
                  <xd:Issuer>CN=CA RAIZ NACIONAL - COSTA RICA v2, C=CR, O=MICITT, OU=DCFD, SERIALNUMBER=CPJ-2-100-098311</xd:Issuer>
                  <xd:IssueTime>2022-09-08T16:36:31Z</xd:IssueTime>
                </xd:CRLIdentifier>
              </xd:CRLRef>
            </xd:CRLRefs>
          </xd:CompleteRevocationRefs>
          <xd:RevocationValues>
            <xd:OCSPValues>
              <xd:EncapsulatedOCSPValue>MIIGiwoBAKCCBoQwggaABgkrBgEFBQcwAQEEggZxMIIGbTCBxaIWBBTh0bpbm1bIGlGELqTNvIG/eZsa5xgPMjAyMjExMDQyMDUyMzhaMIGZMIGWMEwwCQYFKw4DAhoFAAQUzgxHzN03kqP+e9oD7BphnZQwSGIEFF8FGEEQ3hUvOunAFqPnoWpS0TrsAhMUAAos3HaYlC7H0L5OAAEACizcgAAYDzIwMjIxMTA0MjAyMjM5WqARGA8yMDIyMTEwNjA4NDIzOVqhIDAeMBwGCSsGAQQBgjcVBAQPFw0yMjExMDUyMDMyMzlaMA0GCSqGSIb3DQEBCwUAA4IBAQBc1RMPZQPr2LqDPY0p63S7Hwart3jAf9cciaXSL4fQkqXi9Vheu25orgfZsYO7nxbo0S8HBvW5ZgJhwh2/hS8V3adUYe9v6YqP3p2CwVOYQ/4kzayCR/+g4dqNOCqDpUaq+MIbwf9QmhmF1ekS2RIwFq3Sye20b9qQr50veVT4Tfen1CGQ3uI0HUhLkpQB+fTxa6bsq4yorbbEiN7yper9IsGSSMxxTA906Oq1EW5UG0oyPPpDvCU6LK8WGDFz2ys+1YRx+e+SClw7rWbXWTGJo1FaZHpIv5LC+MZUZgdKIb2Y+kg4Xv5FAP3WQswC0E7n96A34IcIA9YZltJoqTPmoIIEjTCCBIkwggSFMIIDbaADAgECAhMUAA8F/DSTeXX2UZrCAAEADwX8MA0GCSqGSIb3DQEBCwUAMIGZMRkwFwYDVQQFExBDUEotNC0wMDAtMDA0MDE3MQswCQYDVQQGEwJDUjEkMCIGA1UEChMbQkFOQ08gQ0VOVFJBTCBERSBDT1NUQSBSSUNBMSIwIAYDVQQLExlESVZJU0lPTiBTSVNURU1BUyBERSBQQUdPMSUwIwYDVQQDExxDQSBTSU5QRSAtIFBFUlNPTkEgRklTSUNBIHYyMB4XDTIyMTEwMjE3MTA1MloXDTIyMTExNjE3MTA1MlowGjEYMBYGA1UEAxMPUE9SVkVOSVIuZmRpLmNyMIIBIjANBgkqhkiG9w0BAQEFAAOCAQ8AMIIBCgKCAQEAyW922AyP6SMcls0i0wJdclxDp62rCObQHhL51guh7Rhorx+IFCvq5TnHVxyH5T8MBZ5QCzlIqtiSiWnugpHUEc7IQvdb/AV4qZKgkPa2nrWOEX5ibaNqYg6Yo4FtcHZizk5Ef2+DF5oIReJLHY7ugPWxy6IbCbnonm3D0/fCXAP/8s1q990vBUzy/hjngVCN6vTL7yjo4YWDF7UZgKqmZeCr9OcZ40r4z8xttqleNXn9+Y1SxehDTrkWBeThPjAceH5ncsJ7RNgvJrayx45hqKKfQVibrrqtaTcDlmcxltTJ5V1bdoJXmzpAZQCTPEuXkozitmKvQnl+/gDnBfp3MQIDAQABo4IBQjCCAT4wPQYJKwYBBAGCNxUHBDAwLgYmKwYBBAGCNxUIhcTqW4LR4zWVkRuC+ZcYhqXLa4F/g/b8d4G48TMCAWQCAQcwEwYDVR0lBAwwCgYIKwYBBQUHAwkwDgYDVR0PAQH/BAQDAgeAMBsGCSsGAQQBgjcVCgQOMAwwCgYIKwYBBQUHAwkwDwYJKwYBBQUHMAEFBAIFADAfBgNVHSMEGDAWgBRfBRhBEN4VLzrpwBaj56FqUtE67DAdBgNVHQ4EFgQU4dG6W5tWyBpRhC6kzbyBv3mbGucwGgYDVR0RBBMwEYIPUE9SVkVOSVIuZmRpLmNyME4GCSsGAQQBgjcZAgRBMD+gPQYKKwYBBAGCNxkCAaAvBC1TLTEtNS0yMS0zMjM5NTUwODc4LTc1Mzc5OTczOS0xNzU2NjAxNTAzLTExMDcwDQYJKoZIhvcNAQELBQADggEBAJjZgcEABOjtjkWVIKGy08BQdTIolIxZ6uyBiWvIw5L5gdlP5HuC/fsP4oxCWDQflcJrw1iOjzhT8HwWyT+PphaGINDmQE7nLzshVecc8qgwLw40W1+HOm5YjaxHZZhpSDlLvDsUf++x/ACpcigYbrtdJNg1or4If1OaeP1DhMGV4k9zMptZtsF0RnXJP7N3O/HKxqWuXBSzz07zGTToIK6hi1990RafkXNcKyRPSlhD6Cj3zWPF4cRs/XW6spBdmJ0ClgsLwA7OXBNgHUBkKZjDduXSd1PFiMJ1RZxGVC650AxvzkZ6giEhScO608Bu6E4f/lmKECo0pBl243F2ZlM=</xd:EncapsulatedOCSPValue>
            </xd:OCSPValues>
            <xd:CRLValues>
              <xd:EncapsulatedCRLValue>MIIDKDCCARACAQEwDQYJKoZIhvcNAQENBQAwfTEZMBcGA1UEBRMQQ1BKLTItMTAwLTA5ODMxMTELMAkGA1UEBhMCQ1IxDzANBgNVBAoTBk1JQ0lUVDENMAsGA1UECxMERENGRDEzMDEGA1UEAxMqQ0EgUE9MSVRJQ0EgUEVSU09OQSBGSVNJQ0EgLSBDT1NUQSBSSUNBIHYyFw0yMjEwMzExOTA5MDdaFw0yMzAxMDEwNzI5MDdaoF8wXTAfBgNVHSMEGDAWgBRonWk2y4Rue+qTYRn/WDAd1f9cyzAQBgkrBgEEAYI3FQEEAwIBADAKBgNVHRQEAwIBLTAcBgkrBgEEAYI3FQQEDxcNMjIxMjMxMTkxOTA3WjANBgkqhkiG9w0BAQ0FAAOCAgEAVfwX8D+AjrNia5cB/QFAX4By6t5iIgtQMWXiUy+gjouYhdM65Am/LDXYEV66+vklZs+z5Hfwi86Id3TVFsLxmMdPnd0w5R5Lg3tc4VLHerWy1/iUXIf5UK4LGIK+5MgDPEE0k38AkfHQqKkA9T+C9yGKmXsP3SgBxMjWGDuDSbVOewXqz8eA0PGcxQQfeFY4xq+Vg4DPBqYTKb/t6r3M5MPIaAcfDBQg/E1AH7AOlBNSTSoJtWeGwW+i+VemTto3uBVFDCpbyfV10Qoq87e+ZXXXq2kpxc0Ueg1cvvGzMp5Gq+mRvHTGNjM6zPj+djBuoSwBKqbKcX+RX+H37DADhwsPM/zbsjiaXWKxopgSCYHMLJZGrvsMKWFuzegVYVfLaCBAmJKTibSJHW+qNXWueEayVwY+wM4MWRbiSTEy8buP+iHF06QGZsQFIKLTG3qtXKRHES6KdBvXw7uH6aJA7QD7gZkDGvxhmX3a88AH5ZWqVkHfIUFM0fy9M3a5bwHF1MMvAjRCmgRJNldNIHKmGQwqk2TuFyBl0ObYtZvoFrIAoVCXig7aRs0Z53QwjbhTva+bAB82/T0Ums4/fRHd6DTWsXnCSFFkFbv2KIY79/8WfB401VIcWH2W0qZXuA078iZ3oNAfWkil47d/k0rxdEY4NDIkMgu8B3L4dy10bCM=</xd:EncapsulatedCRLValue>
              <xd:EncapsulatedCRLValue>MIIDHjCCAQYCAQEwDQYJKoZIhvcNAQENBQAwczEZMBcGA1UEBRMQQ1BKLTItMTAwLTA5ODMxMTENMAsGA1UECxMERENGRDEPMA0GA1UEChMGTUlDSVRUMQswCQYDVQQGEwJDUjEpMCcGA1UEAxMgQ0EgUkFJWiBOQUNJT05BTCAtIENPU1RBIFJJQ0EgdjIXDTIyMDkwODE2MzYzMVoXDTIzMDEwOTA0NTYzMVqgXzBdMB8GA1UdIwQYMBaAFODy/n3ERE5Q5DX9CImPToQZRDNAMBAGCSsGAQQBgjcVAQQDAgEAMAoGA1UdFAQDAgEcMBwGCSsGAQQBgjcVBAQPFw0yMzAxMDgxNjQ2MzFaMA0GCSqGSIb3DQEBDQUAA4ICAQCiW1p8Txcga5NXq/7yfnF8lY8W3UTqnm76hWodpFqDU43bccP+Xfzdl43iKZO4xijhSb8N4gV4eleFEUuc3HIKn5MmORwRweMxrm9CbxXe5mQdt3BmxfygpyL7kwFs4Cw9rA6JfYCStH15Jf4yftmQD7C41bmzZlev6Zdi6w560tHEwazicbFWDvpe4eNJMcm2Tnfm/CVufXuaA3Ad4Kx5DfjnYbT7XzdCQ7qP8STyUltpyeQtXLBwRv3vD1bRMqPqM/KoPI9F5kSEKl+KreCpNF7UXxy/Mo593CwxPEKXirtEqS0bD7XEzHjxCtutx0nidUuRA618NIn/pIXJWf+ELP2H84i3ZvVNNRyv4NSOqbEgfRzFl5kdK2zeQc1TWubn/58GjwQBYAetiQW0cqEcKZRp/A3uXPSvRl2eNDaN2Bgtc5NAyQ/Hh5kjyESKaSYkrSjJ1HeGPpnxxNaE6UfTtbJoLpXmQYHDbiBWGGGTDhe9smej2mg+wD5KZchSJkPwTEtTz0ZmeLOjmjoOs8d/P2+9xZceclIWCmwjTOTIGgkfkdVIXfg45ybFQjhYoSzsdw0Wu0p/OWNBMblAirlxo9ctdKqc0M4K7aYaiKPA9V7r4PMLQ/S4Wa/rF8HF4igYwzQG+SwXU5K9wavHOjzx3OmVhlfuCvLcTmDL421SnQ==</xd:EncapsulatedCRLValue>
            </xd:CRLValues>
          </xd:RevocationValues>
          <xd:SigAndRefsTimeStamp>
            <CanonicalizationMethod Algorithm="http://www.w3.org/TR/2001/REC-xml-c14n-20010315"/>
            <xd:EncapsulatedTimeStamp>MIIK0gYJKoZIhvcNAQcCoIIKwzCCCr8CAQMxDzANBglghkgBZQMEAgEFADBzBgsqhkiG9w0BCRABBKBkBGIwYAIBAQYIYIE8AQEBAQUwMTANBglghkgBZQMEAgEFAAQgS+sBskW9U04LYAL0SSo7I3ci5+9bxcexB8vIS4hWEhICBBF0lvQYDzIwMjIxMTA0MjIzOTUxWjAEgAIB9AEB/6CCB8Mwgge/MIIFp6ADAgECAhNpAAAABSHGKAoZxgeLAAAAAAAFMA0GCSqGSIb3DQEBDQUAMIGAMRkwFwYDVQQFExBDUEotMi0xMDAtMDk4MzExMQswCQYDVQQGEwJDUjEPMA0GA1UEChMGTUlDSVRUMQ0wCwYDVQQLEwREQ0ZEMTYwNAYDVQQDEy1DQSBQT0xJVElDQSBTRUxMQURPIERFIFRJRU1QTyAtIENPU1RBIFJJQ0EgdjIwHhcNMTkwODIzMTY1MjQ3WhcNMjcwODIzMTcwMjQ3WjB0MRkwFwYDVQQFExBDUEotNC0wMDAtMDA0MDE3MQswCQYDVQQGEwJDUjEkMCIGA1UEChMbQkFOQ08gQ0VOVFJBTCBERSBDT1NUQSBSSUNBMQ0wCwYDVQQLEwQwMDAxMRUwEwYDVQQDEwxUU0EgU0lOUEUgdjIwggEiMA0GCSqGSIb3DQEBAQUAA4IBDwAwggEKAoIBAQDRhdhdCXLxU0q8NfTktLR9tzyXW8P62zJBpKvtwpYvEes1jAmq21V/aif7FFYHnsxM3uC9oy5gqMyucD00YDHlAXS3u04CtOyo14yRgDsWRKlQ02MVpYgM7tquqwUFjVuDa3KRsFM0tQ0McWpViQ5ZFloxEOW/WLTq1V5qb6bn0dD4LEgT8CRwMsrGfl5g8ZP1qIQiTi6iz1UDk66vOEfTwnkKQnmx5hYh+GHYvDANP+d/PnntPcAUivGyI1MtF/8IM7odNRTyGtArGtBT9zH4dprspNtH7HmDjGyPsnw8zP1vZeXmLYh5rnYzIn7Qk5SZ4ga47bu7zabjiwYGee43AgMBAAGjggM7MIIDNzCBuwYDVR0gBIGzMIGwMIGtBghggTwBAQEBBTCBoDBwBggrBgEFBQcCAjBkHmIASQBtAHAAbABlAG0AZQBuAHQAYQAgAGwAYQAgAEEAdQB0AG8AcgBpAGQAYQBkACAAZABlACAARQBzAHQAYQBtAHAAYQBkAG8AIABkAGUAIABUAGkAZQBtAHAAbwAgAHYAMjAsBggrBgEFBQcCARYgaHR0cDovL3RzYS5zaW5wZS5maS5jci90c2FodHRwLwAwFgYDVR0lAQH/BAwwCgYIKwYBBQUHAwgwDgYDVR0PAQH/BAQDAgbAMB0GA1UdDgQWBBQuLQH8hh8/faNRppz5ixnsy6bKNjAfBgNVHSMEGDAWgBSwu+AILksTaPDQgEQDZ6Q//yVj9jCB9AYDVR0fBIHsMIHpMIHmoIHjoIHghmtodHRwOi8vd3d3LmZpcm1hZGlnaXRhbC5nby5jci9yZXBvc2l0b3Jpby9DQSUyMFBPTElUSUNBJTIwU0VMTEFETyUyMERFJTIwVElFTVBPJTIwLSUyMENPU1RBJTIwUklDQSUyMHYyLmNybIZxaHR0cDovL3d3dy5taWNpdC5nby5jci9maXJtYWRpZ2l0YWwvcmVwb3NpdG9yaW8vQ0ElMjBQT0xJVElDQSUyMFNFTExBRE8lMjBERSUyMFRJRU1QTyUyMC0lMjBDT1NUQSUyMFJJQ0ElMjB2Mi5jcmwwggEIBggrBgEFBQcBAQSB+zCB+DB3BggrBgEFBQcwAoZraHR0cDovL3d3dy5maXJtYWRpZ2l0YWwuZ28uY3IvcmVwb3NpdG9yaW8vQ0ElMjBQT0xJVElDQSUyMFNFTExBRE8lMjBERSUyMFRJRU1QTyUyMC0lMjBDT1NUQSUyMFJJQ0ElMjB2Mi5jcnQwfQYIKwYBBQUHMAKGcWh0dHA6Ly93d3cubWljaXQuZ28uY3IvZmlybWFkaWdpdGFsL3JlcG9zaXRvcmlvL0NBJTIwUE9MSVRJQ0ElMjBTRUxMQURPJTIwREUlMjBUSUVNUE8lMjAtJTIwQ09TVEElMjBSSUNBJTIwdjIuY3J0MAwGA1UdEwEB/wQCMAAwDQYJKoZIhvcNAQENBQADggIBAAbAWYE+7psVD+k05F8e0YQBCW3vQ8KpAPFjou0IjvmF3m4NvvkDSACZrZbB0mYPeAqJMCVMpyL1sBAWIlN2COS1rHWa/MuEsa/C6LNXRuitMpxy8K7p1N1tgLgvd7l5ngvQ+kxmwwlwFTY7xqATTifAchgWiGH+vOu3nS+9PxbMJC6BkPwdsikyoKy6NI8PlhacsvxZq3xrQTohUgINOxc2W+LbUKdZrIUDv1w+1VnF7+miLpsR2nouFt2fdEuH4RxbghcSTfhK4QyfahzTx/eyKRRd5JE8upQKe99nW5t/opK1gv8K/V2O+LF4XaZCMG5ZsQbByscUm9IoXYgxVnGN57VMlWBBMuww0B6fJi0m9A0UFYDSMHLczxRX1lXRpZBc8U0TFuNnQMBfid2zCZZikSMQdL5utzL3lWuvFiU5FojMzSE3T5iMBcmLvEkLFlMfQG5Uq52dTErjAuhRylsAmm9+mPKYd3sJadWJ3y6CPszxWVWKTYUjzrfntLeVAV1Q16Qt+OyPhTrkYOA+f87R7ZUloOpy3YnJxgj5CoRT+KUGpIqcWot/tvT1PUjp6nnGIoosGIlnjaEnpHZUyXF8+OsaZZPAxpFhR3iB7Zm20WbGOMRcaFU0EmMQwMbmHoBwQ9I1Pye6aKkhwpZ3wUOywDCW+gFWmwA2YFtfrZSfMYICazCCAmcCAQEwgZgwgYAxGTAXBgNVBAUTEENQSi0yLTEwMC0wOTgzMTExCzAJBgNVBAYTAkNSMQ8wDQYDVQQKEwZNSUNJVFQxDTALBgNVBAsTBERDRkQxNjA0BgNVBAMTLUNBIFBPTElUSUNBIFNFTExBRE8gREUgVElFTVBPIC0gQ09TVEEgUklDQSB2MgITaQAAAAUhxigKGcYHiwAAAAAABTANBglghkgBZQMEAgEFAKCBpDAaBgkqhkiG9w0BCQMxDQYLKoZIhvcNAQkQAQQwHAYJKoZIhvcNAQkFMQ8XDTIyMTEwNDIyMzk1MVowLwYJKoZIhvcNAQkEMSIEIAQJh6GXt6VAOp3NulRtYC2bRhLLJZEfhNQus9SBnBZ5MDcGCyqGSIb3DQEJEAIvMSgwJjAkMCIEIDcrk3iY5iZu+N7/iFpVKDYeTZ9u7elabVQcL5d9tumpMA0GCSqGSIb3DQEBAQUABIIBAGKEb0+rdDV3Q4GLmCXnLKN3QSyGO/oCfyfycvA5U5z+wo3UuQgyOpp7TTPRI+DA85g1hxjv13C1/S1mJVxjoNwoBpBu7esD8DFVdTWkbkHA3Gg+YhbMRbnLcjXfCciYug6WWN4IBLhyP5aqLL6sWQnqjCBGmd+Q1kkSC6lz639YoyIySO9RPMe7mqkif3ZLMrEFcHC2ZqDUZst5iD5FdNXP9XutTIH/917XOPT8o0ub+kK8OGI0icNx+uFWvF4c7oMy58k3NFFu1d0TTSi9a4uEWC9l62o/sDKFjEIAoktWi8PJnODiy6Pr/LhZeUPKmQZQSKbZl9JXDXPGnRPuVi8=</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documentManagement/>
</p:properties>
</file>

<file path=customXml/item2.xml><?xml version="1.0" encoding="utf-8"?>
<?mso-contentType ?>
<SharedContentType xmlns="Microsoft.SharePoint.Taxonomy.ContentTypeSync" SourceId="031b4bb2-0db7-40b3-a341-fc1511e9642d" ContentTypeId="0x010100E97154E09FCE6A4E8EAEBD5C54DD1AE402" PreviousValue="false"/>
</file>

<file path=customXml/item3.xml><?xml version="1.0" encoding="utf-8"?>
<ct:contentTypeSchema xmlns:ct="http://schemas.microsoft.com/office/2006/metadata/contentType" xmlns:ma="http://schemas.microsoft.com/office/2006/metadata/properties/metaAttributes" ct:_="" ma:_="" ma:contentTypeName="Documento" ma:contentTypeID="0x0101008E9AF914DE39E5439DE635BD2775E56E" ma:contentTypeVersion="0" ma:contentTypeDescription="Crear nuevo documento." ma:contentTypeScope="" ma:versionID="081ac678be868f4db418a520c1259f4e">
  <xsd:schema xmlns:xsd="http://www.w3.org/2001/XMLSchema" xmlns:xs="http://www.w3.org/2001/XMLSchema" xmlns:p="http://schemas.microsoft.com/office/2006/metadata/properties" targetNamespace="http://schemas.microsoft.com/office/2006/metadata/properties" ma:root="true" ma:fieldsID="26ff3a126252e742cc2543983a566b0e">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ct:contentTypeSchema xmlns:ct="http://schemas.microsoft.com/office/2006/metadata/contentType" xmlns:ma="http://schemas.microsoft.com/office/2006/metadata/properties/metaAttributes" ct:_="" ma:_="" ma:contentTypeName="Correspondencia Externa" ma:contentTypeID="0x010100E97154E09FCE6A4E8EAEBD5C54DD1AE402009BD35C17B9578943ADBA16E99C467777" ma:contentTypeVersion="109" ma:contentTypeDescription="Crear nuevo documento." ma:contentTypeScope="" ma:versionID="4e6eb504b7937d2d20216c9c08a63c73">
  <xsd:schema xmlns:xsd="http://www.w3.org/2001/XMLSchema" xmlns:xs="http://www.w3.org/2001/XMLSchema" xmlns:p="http://schemas.microsoft.com/office/2006/metadata/properties" xmlns:ns1="http://schemas.microsoft.com/sharepoint/v3" xmlns:ns2="b875e23b-67d9-4b2e-bdec-edacbf90b326" xmlns:ns3="f2bf7aee-655e-4893-b8af-9d6290fcc7a1" targetNamespace="http://schemas.microsoft.com/office/2006/metadata/properties" ma:root="true" ma:fieldsID="82a9e1082c54dd641cadb40b3a005872" ns1:_="" ns2:_="" ns3:_="">
    <xsd:import namespace="http://schemas.microsoft.com/sharepoint/v3"/>
    <xsd:import namespace="b875e23b-67d9-4b2e-bdec-edacbf90b326"/>
    <xsd:import namespace="f2bf7aee-655e-4893-b8af-9d6290fcc7a1"/>
    <xsd:element name="properties">
      <xsd:complexType>
        <xsd:sequence>
          <xsd:element name="documentManagement">
            <xsd:complexType>
              <xsd:all>
                <xsd:element ref="ns2:Subject1" minOccurs="0"/>
                <xsd:element ref="ns2:FirmadoPor" minOccurs="0"/>
                <xsd:element ref="ns2:Firmado" minOccurs="0"/>
                <xsd:element ref="ns2:e78d451c341b4341be14d5956588aac4" minOccurs="0"/>
                <xsd:element ref="ns2:TaxCatchAll" minOccurs="0"/>
                <xsd:element ref="ns2:TaxCatchAllLabel" minOccurs="0"/>
                <xsd:element ref="ns2:e698785e6df848ea9657bea28744f893" minOccurs="0"/>
                <xsd:element ref="ns2:l7effaed12754cb5ac10c41f8d7b4c94" minOccurs="0"/>
                <xsd:element ref="ns2:FechaDocumento" minOccurs="0"/>
                <xsd:element ref="ns2:FechaEnvio" minOccurs="0"/>
                <xsd:element ref="ns2:Año" minOccurs="0"/>
                <xsd:element ref="ns2:InformarA" minOccurs="0"/>
                <xsd:element ref="ns2:InformativoResolutivo" minOccurs="0"/>
                <xsd:element ref="ns2:AcuseRecibo" minOccurs="0"/>
                <xsd:element ref="ns2:EstadoCorrespondencia" minOccurs="0"/>
                <xsd:element ref="ns2:Responsable" minOccurs="0"/>
                <xsd:element ref="ns2:PlazoArchivo" minOccurs="0"/>
                <xsd:element ref="ns2:ObservacionesCorrespondencia" minOccurs="0"/>
                <xsd:element ref="ns2:lb0b7da792b243d9bfa96ad7487ad734" minOccurs="0"/>
                <xsd:element ref="ns2:i59047726d7740049efd9a6f532367cb" minOccurs="0"/>
                <xsd:element ref="ns2:c7a4f14da8a146089ab80d380d2664ad" minOccurs="0"/>
                <xsd:element ref="ns2:n32f5b5d94d147d6ae4b36230db37881" minOccurs="0"/>
                <xsd:element ref="ns2:OtraEntidadExterna" minOccurs="0"/>
                <xsd:element ref="ns3:i5b487c1f8854128ae65c6bd67c6b7ac" minOccurs="0"/>
                <xsd:element ref="ns1:_dlc_Exempt" minOccurs="0"/>
                <xsd:element ref="ns1:_dlc_ExpireDateSaved" minOccurs="0"/>
                <xsd:element ref="ns1:_dlc_ExpireDate" minOccurs="0"/>
                <xsd:element ref="ns2:oe70cbf463ba4d19a6203d9e6cd457e4"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39" nillable="true" ma:displayName="Excluir de la directiva" ma:hidden="true" ma:internalName="_dlc_Exempt" ma:readOnly="true">
      <xsd:simpleType>
        <xsd:restriction base="dms:Unknown"/>
      </xsd:simpleType>
    </xsd:element>
    <xsd:element name="_dlc_ExpireDateSaved" ma:index="40" nillable="true" ma:displayName="Fecha de expiración original" ma:hidden="true" ma:internalName="_dlc_ExpireDateSaved" ma:readOnly="true">
      <xsd:simpleType>
        <xsd:restriction base="dms:DateTime"/>
      </xsd:simpleType>
    </xsd:element>
    <xsd:element name="_dlc_ExpireDate" ma:index="41" nillable="true" ma:displayName="Fecha de expiración" ma:description="" ma:hidden="true" ma:indexed="true" ma:internalName="_dlc_Expire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b875e23b-67d9-4b2e-bdec-edacbf90b326" elementFormDefault="qualified">
    <xsd:import namespace="http://schemas.microsoft.com/office/2006/documentManagement/types"/>
    <xsd:import namespace="http://schemas.microsoft.com/office/infopath/2007/PartnerControls"/>
    <xsd:element name="Subject1" ma:index="8" nillable="true" ma:displayName="Asunto Correspondencia" ma:internalName="Subject1">
      <xsd:simpleType>
        <xsd:restriction base="dms:Text"/>
      </xsd:simpleType>
    </xsd:element>
    <xsd:element name="FirmadoPor" ma:index="9" nillable="true" ma:displayName="Firmado por" ma:description="En el caso de que este campo cambie en medio de la ejecución de un flujo de trabajo de Firmar documento Oficial, se debe chequear el campo Firmado para realizar efectivo el cambio de firmantes." ma:list="UserInfo" ma:SharePointGroup="0" ma:internalName="FirmadoPor"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irmado" ma:index="10" nillable="true" ma:displayName="Firmado" ma:default="False" ma:description="Campo para indicar que se ha firmado con certificado digital el documento." ma:internalName="Firmado">
      <xsd:simpleType>
        <xsd:restriction base="dms:Boolean"/>
      </xsd:simpleType>
    </xsd:element>
    <xsd:element name="e78d451c341b4341be14d5956588aac4" ma:index="11" nillable="true" ma:taxonomy="true" ma:internalName="e78d451c341b4341be14d5956588aac4" ma:taxonomyFieldName="Unidad_x0020_de_x0020_Destino" ma:displayName="Unidad de Destino" ma:readOnly="false" ma:fieldId="{e78d451c-341b-4341-be14-d5956588aac4}" ma:taxonomyMulti="true" ma:sspId="031b4bb2-0db7-40b3-a341-fc1511e9642d" ma:termSetId="64836036-3ac1-429c-816c-d874a68ebae5"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6c624fcb-08ee-47fc-95d7-e40f768d4793}" ma:internalName="TaxCatchAll" ma:showField="CatchAllData" ma:web="f3b00b11-1b8b-4f6b-ad81-e31da641b842">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6c624fcb-08ee-47fc-95d7-e40f768d4793}" ma:internalName="TaxCatchAllLabel" ma:readOnly="true" ma:showField="CatchAllDataLabel" ma:web="f3b00b11-1b8b-4f6b-ad81-e31da641b842">
      <xsd:complexType>
        <xsd:complexContent>
          <xsd:extension base="dms:MultiChoiceLookup">
            <xsd:sequence>
              <xsd:element name="Value" type="dms:Lookup" maxOccurs="unbounded" minOccurs="0" nillable="true"/>
            </xsd:sequence>
          </xsd:extension>
        </xsd:complexContent>
      </xsd:complexType>
    </xsd:element>
    <xsd:element name="e698785e6df848ea9657bea28744f893" ma:index="15" nillable="true" ma:taxonomy="true" ma:internalName="e698785e6df848ea9657bea28744f893" ma:taxonomyFieldName="Unidad_x0020_Remitente" ma:displayName="Unidad Remitente" ma:readOnly="false" ma:default="258;#SUGESE - Circulares|56f33b1b-99ea-460a-bd37-0e612a21c93f" ma:fieldId="{e698785e-6df8-48ea-9657-bea28744f893}" ma:sspId="031b4bb2-0db7-40b3-a341-fc1511e9642d" ma:termSetId="30671a32-773e-4869-b613-0e17fee0a7be" ma:anchorId="00000000-0000-0000-0000-000000000000" ma:open="false" ma:isKeyword="false">
      <xsd:complexType>
        <xsd:sequence>
          <xsd:element ref="pc:Terms" minOccurs="0" maxOccurs="1"/>
        </xsd:sequence>
      </xsd:complexType>
    </xsd:element>
    <xsd:element name="l7effaed12754cb5ac10c41f8d7b4c94" ma:index="17" nillable="true" ma:taxonomy="true" ma:internalName="l7effaed12754cb5ac10c41f8d7b4c94" ma:taxonomyFieldName="Tipo_x0020_Documental" ma:displayName="Tipo Documental" ma:readOnly="false" ma:default="126;#Oficio|417b7e3a-1426-4267-afb3-20be5f4d6412" ma:fieldId="{57effaed-1275-4cb5-ac10-c41f8d7b4c94}" ma:sspId="031b4bb2-0db7-40b3-a341-fc1511e9642d" ma:termSetId="a20335ef-2b81-4977-b762-c3ba2663a120" ma:anchorId="00000000-0000-0000-0000-000000000000" ma:open="false" ma:isKeyword="false">
      <xsd:complexType>
        <xsd:sequence>
          <xsd:element ref="pc:Terms" minOccurs="0" maxOccurs="1"/>
        </xsd:sequence>
      </xsd:complexType>
    </xsd:element>
    <xsd:element name="FechaDocumento" ma:index="19" nillable="true" ma:displayName="Fecha de documento" ma:default="[today]" ma:format="DateTime" ma:internalName="FechaDocumento">
      <xsd:simpleType>
        <xsd:restriction base="dms:DateTime"/>
      </xsd:simpleType>
    </xsd:element>
    <xsd:element name="FechaEnvio" ma:index="20" nillable="true" ma:displayName="Fecha de Envío" ma:internalName="FechaEnvio">
      <xsd:simpleType>
        <xsd:restriction base="dms:DateTime"/>
      </xsd:simpleType>
    </xsd:element>
    <xsd:element name="Año" ma:index="21" nillable="true" ma:displayName="Año" ma:format="Dropdown" ma:internalName="A_x00f1_o">
      <xsd:simpleType>
        <xsd:restriction base="dms:Choice">
          <xsd:enumeration value="2010"/>
          <xsd:enumeration value="2011"/>
          <xsd:enumeration value="2012"/>
          <xsd:enumeration value="2013"/>
          <xsd:enumeration value="2014"/>
          <xsd:enumeration value="2015"/>
          <xsd:enumeration value="2016"/>
          <xsd:enumeration value="2017"/>
          <xsd:enumeration value="2018"/>
          <xsd:enumeration value="2019"/>
          <xsd:enumeration value="2020"/>
          <xsd:enumeration value="2021"/>
          <xsd:enumeration value="2022"/>
          <xsd:enumeration value="2023"/>
          <xsd:enumeration value="2024"/>
        </xsd:restriction>
      </xsd:simpleType>
    </xsd:element>
    <xsd:element name="InformarA" ma:index="22" nillable="true" ma:displayName="Informar a" ma:list="UserInfo" ma:SearchPeopleOnly="false" ma:SharePointGroup="0" ma:internalName="InformarA"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formativoResolutivo" ma:index="23" nillable="true" ma:displayName="Informativo/Resolutivo" ma:default="Informativo" ma:internalName="InformativoResolutivo">
      <xsd:simpleType>
        <xsd:restriction base="dms:Choice">
          <xsd:enumeration value="Informativo"/>
          <xsd:enumeration value="Resolutivo"/>
        </xsd:restriction>
      </xsd:simpleType>
    </xsd:element>
    <xsd:element name="AcuseRecibo" ma:index="24" nillable="true" ma:displayName="Acuse de Recibo?" ma:default="Sí" ma:format="RadioButtons" ma:internalName="AcuseRecibo">
      <xsd:simpleType>
        <xsd:restriction base="dms:Choice">
          <xsd:enumeration value="Sí"/>
          <xsd:enumeration value="No"/>
        </xsd:restriction>
      </xsd:simpleType>
    </xsd:element>
    <xsd:element name="EstadoCorrespondencia" ma:index="25" nillable="true" ma:displayName="Estado" ma:default="Borrador" ma:internalName="EstadoCorrespondencia">
      <xsd:simpleType>
        <xsd:restriction base="dms:Choice">
          <xsd:enumeration value="Pendiente"/>
          <xsd:enumeration value="Borrador"/>
          <xsd:enumeration value="Aprobado para envío"/>
          <xsd:enumeration value="Enviado"/>
          <xsd:enumeration value="Enviado con acuse de recibo"/>
        </xsd:restriction>
      </xsd:simpleType>
    </xsd:element>
    <xsd:element name="Responsable" ma:index="26" nillable="true" ma:displayName="Responsable" ma:list="UserInfo" ma:SharePointGroup="0" ma:internalName="Responsabl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lazoArchivo" ma:index="27" nillable="true" ma:displayName="Plazo archivo (en meses)" ma:decimals="0" ma:default="84" ma:internalName="PlazoArchivo">
      <xsd:simpleType>
        <xsd:restriction base="dms:Number"/>
      </xsd:simpleType>
    </xsd:element>
    <xsd:element name="ObservacionesCorrespondencia" ma:index="28" nillable="true" ma:displayName="Observaciones" ma:internalName="ObservacionesCorrespondencia">
      <xsd:simpleType>
        <xsd:restriction base="dms:Note"/>
      </xsd:simpleType>
    </xsd:element>
    <xsd:element name="lb0b7da792b243d9bfa96ad7487ad734" ma:index="29" nillable="true" ma:displayName="Confidencialidad_2" ma:hidden="true" ma:internalName="lb0b7da792b243d9bfa96ad7487ad734">
      <xsd:simpleType>
        <xsd:restriction base="dms:Note"/>
      </xsd:simpleType>
    </xsd:element>
    <xsd:element name="i59047726d7740049efd9a6f532367cb" ma:index="30" ma:taxonomy="true" ma:internalName="i59047726d7740049efd9a6f532367cb" ma:taxonomyFieldName="Integridad" ma:displayName="Integridad" ma:readOnly="false" ma:default="128;#Alta|0fd17ec2-e5d0-4d9f-8e18-466324d0fdd4" ma:fieldId="{25904772-6d77-4004-9efd-9a6f532367cb}" ma:sspId="031b4bb2-0db7-40b3-a341-fc1511e9642d" ma:termSetId="09b5aa48-4557-43d1-9b62-91503247b9f0" ma:anchorId="00000000-0000-0000-0000-000000000000" ma:open="false" ma:isKeyword="false">
      <xsd:complexType>
        <xsd:sequence>
          <xsd:element ref="pc:Terms" minOccurs="0" maxOccurs="1"/>
        </xsd:sequence>
      </xsd:complexType>
    </xsd:element>
    <xsd:element name="c7a4f14da8a146089ab80d380d2664ad" ma:index="32" ma:taxonomy="true" ma:internalName="c7a4f14da8a146089ab80d380d2664ad" ma:taxonomyFieldName="Disponibilidad" ma:displayName="Disponibilidad" ma:readOnly="false" ma:default="161;#Alta|7fca731c-4c62-4f1c-9061-e9f164c964b2" ma:fieldId="{c7a4f14d-a8a1-4608-9ab8-0d380d2664ad}" ma:sspId="031b4bb2-0db7-40b3-a341-fc1511e9642d" ma:termSetId="5d9142c7-bc7f-416a-8074-8d812de61759" ma:anchorId="00000000-0000-0000-0000-000000000000" ma:open="false" ma:isKeyword="false">
      <xsd:complexType>
        <xsd:sequence>
          <xsd:element ref="pc:Terms" minOccurs="0" maxOccurs="1"/>
        </xsd:sequence>
      </xsd:complexType>
    </xsd:element>
    <xsd:element name="n32f5b5d94d147d6ae4b36230db37881" ma:index="34" ma:taxonomy="true" ma:internalName="n32f5b5d94d147d6ae4b36230db37881" ma:taxonomyFieldName="ConfidencialidadNueva" ma:displayName="Confidencialidad" ma:readOnly="false" ma:default="163;#Uso Interno|b84ab4da-351c-48b8-b2fd-466e6594f406" ma:fieldId="{732f5b5d-94d1-47d6-ae4b-36230db37881}" ma:sspId="031b4bb2-0db7-40b3-a341-fc1511e9642d" ma:termSetId="fec21262-d3f1-4324-a4bb-a0fd74a0629e" ma:anchorId="00000000-0000-0000-0000-000000000000" ma:open="false" ma:isKeyword="false">
      <xsd:complexType>
        <xsd:sequence>
          <xsd:element ref="pc:Terms" minOccurs="0" maxOccurs="1"/>
        </xsd:sequence>
      </xsd:complexType>
    </xsd:element>
    <xsd:element name="OtraEntidadExterna" ma:index="36" nillable="true" ma:displayName="Otra (entidad externa)" ma:description="En el caso de que la entidad externa no se encuentre en el catálogo de entidades externas." ma:internalName="OtraEntidadExterna">
      <xsd:simpleType>
        <xsd:restriction base="dms:Text"/>
      </xsd:simpleType>
    </xsd:element>
    <xsd:element name="oe70cbf463ba4d19a6203d9e6cd457e4" ma:index="42" nillable="true" ma:taxonomy="true" ma:internalName="oe70cbf463ba4d19a6203d9e6cd457e4" ma:taxonomyFieldName="Dirigido_x0020_a_x0020__x0028_entidad_x0020_externa_x0029_" ma:displayName="Entidad externa" ma:readOnly="false" ma:default="" ma:fieldId="{8e70cbf4-63ba-4d19-a620-3d9e6cd457e4}" ma:taxonomyMulti="true" ma:sspId="031b4bb2-0db7-40b3-a341-fc1511e9642d" ma:termSetId="57ee8f8b-3f61-4c62-a879-c58e3feea905"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f2bf7aee-655e-4893-b8af-9d6290fcc7a1" elementFormDefault="qualified">
    <xsd:import namespace="http://schemas.microsoft.com/office/2006/documentManagement/types"/>
    <xsd:import namespace="http://schemas.microsoft.com/office/infopath/2007/PartnerControls"/>
    <xsd:element name="i5b487c1f8854128ae65c6bd67c6b7ac" ma:index="37" nillable="true" ma:taxonomy="true" ma:internalName="i5b487c1f8854128ae65c6bd67c6b7ac" ma:taxonomyFieldName="Confidencialidad" ma:displayName="ConfidencialidadHistorica" ma:readOnly="false" ma:default="1;#Público|99c2402f-8ec3-4ca8-8024-be52e4e7f629" ma:fieldId="{25b487c1-f885-4128-ae65-c6bd67c6b7ac}" ma:sspId="031b4bb2-0db7-40b3-a341-fc1511e9642d" ma:termSetId="fec21262-d3f1-4324-a4bb-a0fd74a0629e"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209FAA6-EDA1-4D6C-ABF4-8C506988C605}">
  <ds:schemaRefs>
    <ds:schemaRef ds:uri="http://schemas.openxmlformats.org/package/2006/metadata/core-properties"/>
    <ds:schemaRef ds:uri="http://schemas.microsoft.com/office/2006/documentManagement/types"/>
    <ds:schemaRef ds:uri="http://www.w3.org/XML/1998/namespace"/>
    <ds:schemaRef ds:uri="http://purl.org/dc/terms/"/>
    <ds:schemaRef ds:uri="http://purl.org/dc/elements/1.1/"/>
    <ds:schemaRef ds:uri="http://purl.org/dc/dcmitype/"/>
    <ds:schemaRef ds:uri="http://schemas.microsoft.com/office/infopath/2007/PartnerControls"/>
    <ds:schemaRef ds:uri="http://schemas.microsoft.com/office/2006/metadata/properties"/>
    <ds:schemaRef ds:uri="f2bf7aee-655e-4893-b8af-9d6290fcc7a1"/>
    <ds:schemaRef ds:uri="b875e23b-67d9-4b2e-bdec-edacbf90b326"/>
    <ds:schemaRef ds:uri="http://schemas.microsoft.com/sharepoint/v3"/>
  </ds:schemaRefs>
</ds:datastoreItem>
</file>

<file path=customXml/itemProps2.xml><?xml version="1.0" encoding="utf-8"?>
<ds:datastoreItem xmlns:ds="http://schemas.openxmlformats.org/officeDocument/2006/customXml" ds:itemID="{C7677F91-9077-4A3B-B6AB-106454391CA7}">
  <ds:schemaRefs>
    <ds:schemaRef ds:uri="Microsoft.SharePoint.Taxonomy.ContentTypeSync"/>
  </ds:schemaRefs>
</ds:datastoreItem>
</file>

<file path=customXml/itemProps3.xml><?xml version="1.0" encoding="utf-8"?>
<ds:datastoreItem xmlns:ds="http://schemas.openxmlformats.org/officeDocument/2006/customXml" ds:itemID="{07B56335-1689-4027-8D80-B806131995C4}"/>
</file>

<file path=customXml/itemProps4.xml><?xml version="1.0" encoding="utf-8"?>
<ds:datastoreItem xmlns:ds="http://schemas.openxmlformats.org/officeDocument/2006/customXml" ds:itemID="{ED838F73-C05C-4306-A6FC-886A1A39EF77}">
  <ds:schemaRefs>
    <ds:schemaRef ds:uri="http://schemas.openxmlformats.org/officeDocument/2006/bibliography"/>
  </ds:schemaRefs>
</ds:datastoreItem>
</file>

<file path=customXml/itemProps5.xml><?xml version="1.0" encoding="utf-8"?>
<ds:datastoreItem xmlns:ds="http://schemas.openxmlformats.org/officeDocument/2006/customXml" ds:itemID="{B8680B8E-183A-4044-8319-88EE1ECD1D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b875e23b-67d9-4b2e-bdec-edacbf90b326"/>
    <ds:schemaRef ds:uri="f2bf7aee-655e-4893-b8af-9d6290fcc7a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B0E987E4-0421-43C0-9D5C-A8539D5B0B20}">
  <ds:schemaRefs>
    <ds:schemaRef ds:uri="http://schemas.microsoft.com/sharepoint/v3/contenttype/forms"/>
  </ds:schemaRefs>
</ds:datastoreItem>
</file>

<file path=customXml/itemProps7.xml><?xml version="1.0" encoding="utf-8"?>
<ds:datastoreItem xmlns:ds="http://schemas.openxmlformats.org/officeDocument/2006/customXml" ds:itemID="{0C464F93-5F33-406B-973D-F7DC3686A8A7}"/>
</file>

<file path=docProps/app.xml><?xml version="1.0" encoding="utf-8"?>
<Properties xmlns="http://schemas.openxmlformats.org/officeDocument/2006/extended-properties" xmlns:vt="http://schemas.openxmlformats.org/officeDocument/2006/docPropsVTypes">
  <Template>Normal</Template>
  <TotalTime>0</TotalTime>
  <Pages>3</Pages>
  <Words>691</Words>
  <Characters>3802</Characters>
  <Application>Microsoft Office Word</Application>
  <DocSecurity>0</DocSecurity>
  <Lines>31</Lines>
  <Paragraphs>8</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Encuesta a Gestores de Activos Proyecto "Políticas y Prácticas de Sustentabilidad para el buen Gobierno Corporativo en Latinoamérica"</vt:lpstr>
      <vt:lpstr/>
    </vt:vector>
  </TitlesOfParts>
  <Company/>
  <LinksUpToDate>false</LinksUpToDate>
  <CharactersWithSpaces>4485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Aclaración sobre la identificación de entidades sistémicas para efecto del Reglamento sobre Idoneidad y Desempeño de los Miembros del Órgano de Dirección y de la Alta Gerencia de Entidades y Empresas Supervisadas, Acuerdo CONASSIF 15-22</dc:title>
  <dc:creator/>
  <cp:lastModifiedBy/>
  <cp:revision>1</cp:revision>
  <dcterms:created xsi:type="dcterms:W3CDTF">2022-11-02T15:22:00Z</dcterms:created>
  <dcterms:modified xsi:type="dcterms:W3CDTF">2022-11-03T16:54:00Z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0x0101008E9AF914DE39E5439DE635BD2775E56E</vt:lpwstr>
  </property>
  <property fmtid="{D5CDD505-2E9C-101B-9397-08002B2CF9AE}" pid="3" name="_dlc_DocIdItemGuid">
    <vt:lpwstr>92372fcf-10e0-462a-8088-267be5b06807</vt:lpwstr>
  </property>
  <property fmtid="{D5CDD505-2E9C-101B-9397-08002B2CF9AE}" pid="4" name="i5b487c1f8854128ae65c6bd67c6b7ac">
    <vt:lpwstr>Público|99c2402f-8ec3-4ca8-8024-be52e4e7f629</vt:lpwstr>
  </property>
  <property fmtid="{D5CDD505-2E9C-101B-9397-08002B2CF9AE}" pid="5" name="_dlc_policyId">
    <vt:lpwstr>0x010100E97154E09FCE6A4E8EAEBD5C54DD1AE4|-1695030217</vt:lpwstr>
  </property>
  <property fmtid="{D5CDD505-2E9C-101B-9397-08002B2CF9AE}" pid="6" name="ItemRetentionFormula">
    <vt:lpwstr>&lt;formula id="Microsoft.Office.RecordsManagement.PolicyFeatures.Expiration.Formula.BuiltIn"&gt;&lt;number&gt;14&lt;/number&gt;&lt;property&gt;FechaEnvio&lt;/property&gt;&lt;propertyId&gt;a851f67a-48e1-46a4-b6e7-ff517d02f96d&lt;/propertyId&gt;&lt;period&gt;days&lt;/period&gt;&lt;/formula&gt;</vt:lpwstr>
  </property>
  <property fmtid="{D5CDD505-2E9C-101B-9397-08002B2CF9AE}" pid="7" name="Confidencialidad">
    <vt:lpwstr>1;#Público|99c2402f-8ec3-4ca8-8024-be52e4e7f629</vt:lpwstr>
  </property>
  <property fmtid="{D5CDD505-2E9C-101B-9397-08002B2CF9AE}" pid="8" name="Integridad">
    <vt:lpwstr>128;#Alta|0fd17ec2-e5d0-4d9f-8e18-466324d0fdd4</vt:lpwstr>
  </property>
  <property fmtid="{D5CDD505-2E9C-101B-9397-08002B2CF9AE}" pid="9" name="Tipo Documental">
    <vt:lpwstr>126;#Oficio|417b7e3a-1426-4267-afb3-20be5f4d6412</vt:lpwstr>
  </property>
  <property fmtid="{D5CDD505-2E9C-101B-9397-08002B2CF9AE}" pid="10" name="Unidad de Destino">
    <vt:lpwstr>105;#SUGEF - Despacho|046aaf9d-f623-466c-81a2-b2744aebaa7b;#116;#SUGEVAL - Despacho|f5550e5c-41ee-4485-b696-5c4b6fa6dc08;#125;#SUPEN|9d5f5258-19b9-49f7-872c-75948bc19861</vt:lpwstr>
  </property>
  <property fmtid="{D5CDD505-2E9C-101B-9397-08002B2CF9AE}" pid="11" name="ConfidencialidadNueva">
    <vt:lpwstr>163;#Uso Interno|b84ab4da-351c-48b8-b2fd-466e6594f406</vt:lpwstr>
  </property>
  <property fmtid="{D5CDD505-2E9C-101B-9397-08002B2CF9AE}" pid="12" name="Disponibilidad">
    <vt:lpwstr>161;#Alta|7fca731c-4c62-4f1c-9061-e9f164c964b2</vt:lpwstr>
  </property>
  <property fmtid="{D5CDD505-2E9C-101B-9397-08002B2CF9AE}" pid="13" name="Unidad Remitente">
    <vt:lpwstr>258;#SUGESE - Circulares|56f33b1b-99ea-460a-bd37-0e612a21c93f</vt:lpwstr>
  </property>
  <property fmtid="{D5CDD505-2E9C-101B-9397-08002B2CF9AE}" pid="14" name="Dirigido a (entidad externa)">
    <vt:lpwstr>446;#Aseguradoras, Sociedades Agencia de Seguros y Corredoras|35c820cc-2e74-4907-8439-32dfa8037acb</vt:lpwstr>
  </property>
  <property fmtid="{D5CDD505-2E9C-101B-9397-08002B2CF9AE}" pid="15" name="WorkflowChangePath">
    <vt:lpwstr>3a42c87f-d0ed-4e19-a50c-6faf4037acb9,4;c5072e30-fb7d-43be-a634-4859fd1c58de,15;c5072e30-fb7d-43be-a634-4859fd1c58de,15;c5072e30-fb7d-43be-a634-4859fd1c58de,16;c5072e30-fb7d-43be-a634-4859fd1c58de,17;</vt:lpwstr>
  </property>
  <property fmtid="{D5CDD505-2E9C-101B-9397-08002B2CF9AE}" pid="16" name="ecm_ItemDeleteBlockHolders">
    <vt:lpwstr/>
  </property>
  <property fmtid="{D5CDD505-2E9C-101B-9397-08002B2CF9AE}" pid="19" name="IconOverlay">
    <vt:lpwstr/>
  </property>
  <property fmtid="{D5CDD505-2E9C-101B-9397-08002B2CF9AE}" pid="20" name="ecm_RecordRestrictions">
    <vt:lpwstr/>
  </property>
  <property fmtid="{D5CDD505-2E9C-101B-9397-08002B2CF9AE}" pid="21" name="ecm_ItemLockHolders">
    <vt:lpwstr/>
  </property>
  <property fmtid="{D5CDD505-2E9C-101B-9397-08002B2CF9AE}" pid="22" name="Order">
    <vt:r8>473000</vt:r8>
  </property>
  <property fmtid="{D5CDD505-2E9C-101B-9397-08002B2CF9AE}" pid="23" name="xd_Signature">
    <vt:bool>false</vt:bool>
  </property>
  <property fmtid="{D5CDD505-2E9C-101B-9397-08002B2CF9AE}" pid="24" name="xd_ProgID">
    <vt:lpwstr/>
  </property>
  <property fmtid="{D5CDD505-2E9C-101B-9397-08002B2CF9AE}" pid="25" name="DocumentSetDescription">
    <vt:lpwstr/>
  </property>
  <property fmtid="{D5CDD505-2E9C-101B-9397-08002B2CF9AE}" pid="26" name="_SourceUrl">
    <vt:lpwstr/>
  </property>
  <property fmtid="{D5CDD505-2E9C-101B-9397-08002B2CF9AE}" pid="27" name="_SharedFileIndex">
    <vt:lpwstr/>
  </property>
  <property fmtid="{D5CDD505-2E9C-101B-9397-08002B2CF9AE}" pid="28" name="ComplianceAssetId">
    <vt:lpwstr/>
  </property>
  <property fmtid="{D5CDD505-2E9C-101B-9397-08002B2CF9AE}" pid="29" name="TemplateUrl">
    <vt:lpwstr/>
  </property>
  <property fmtid="{D5CDD505-2E9C-101B-9397-08002B2CF9AE}" pid="30" name="_ExtendedDescription">
    <vt:lpwstr/>
  </property>
  <property fmtid="{D5CDD505-2E9C-101B-9397-08002B2CF9AE}" pid="31" name="TriggerFlowInfo">
    <vt:lpwstr/>
  </property>
</Properties>
</file>